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omments/comment1.xml" ContentType="application/vnd.openxmlformats-officedocument.presentationml.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2.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3.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104"/>
  </p:notesMasterIdLst>
  <p:sldIdLst>
    <p:sldId id="338" r:id="rId2"/>
    <p:sldId id="337" r:id="rId3"/>
    <p:sldId id="421" r:id="rId4"/>
    <p:sldId id="1214" r:id="rId5"/>
    <p:sldId id="1234" r:id="rId6"/>
    <p:sldId id="1239" r:id="rId7"/>
    <p:sldId id="1233" r:id="rId8"/>
    <p:sldId id="1220" r:id="rId9"/>
    <p:sldId id="1228" r:id="rId10"/>
    <p:sldId id="1221" r:id="rId11"/>
    <p:sldId id="346" r:id="rId12"/>
    <p:sldId id="1222" r:id="rId13"/>
    <p:sldId id="1229" r:id="rId14"/>
    <p:sldId id="378" r:id="rId15"/>
    <p:sldId id="1227" r:id="rId16"/>
    <p:sldId id="1255" r:id="rId17"/>
    <p:sldId id="1256" r:id="rId18"/>
    <p:sldId id="1257" r:id="rId19"/>
    <p:sldId id="1258" r:id="rId20"/>
    <p:sldId id="1259" r:id="rId21"/>
    <p:sldId id="1260" r:id="rId22"/>
    <p:sldId id="1261" r:id="rId23"/>
    <p:sldId id="1262" r:id="rId24"/>
    <p:sldId id="1263" r:id="rId25"/>
    <p:sldId id="1264" r:id="rId26"/>
    <p:sldId id="1265" r:id="rId27"/>
    <p:sldId id="1266" r:id="rId28"/>
    <p:sldId id="339" r:id="rId29"/>
    <p:sldId id="315" r:id="rId30"/>
    <p:sldId id="317" r:id="rId31"/>
    <p:sldId id="357" r:id="rId32"/>
    <p:sldId id="358" r:id="rId33"/>
    <p:sldId id="356" r:id="rId34"/>
    <p:sldId id="342" r:id="rId35"/>
    <p:sldId id="343" r:id="rId36"/>
    <p:sldId id="359" r:id="rId37"/>
    <p:sldId id="319" r:id="rId38"/>
    <p:sldId id="320" r:id="rId39"/>
    <p:sldId id="330" r:id="rId40"/>
    <p:sldId id="360" r:id="rId41"/>
    <p:sldId id="341" r:id="rId42"/>
    <p:sldId id="331" r:id="rId43"/>
    <p:sldId id="361" r:id="rId44"/>
    <p:sldId id="344" r:id="rId45"/>
    <p:sldId id="355" r:id="rId46"/>
    <p:sldId id="362" r:id="rId47"/>
    <p:sldId id="345" r:id="rId48"/>
    <p:sldId id="351" r:id="rId49"/>
    <p:sldId id="354" r:id="rId50"/>
    <p:sldId id="349" r:id="rId51"/>
    <p:sldId id="340" r:id="rId52"/>
    <p:sldId id="363" r:id="rId53"/>
    <p:sldId id="347" r:id="rId54"/>
    <p:sldId id="348" r:id="rId55"/>
    <p:sldId id="335" r:id="rId56"/>
    <p:sldId id="364" r:id="rId57"/>
    <p:sldId id="365" r:id="rId58"/>
    <p:sldId id="352" r:id="rId59"/>
    <p:sldId id="318" r:id="rId60"/>
    <p:sldId id="350" r:id="rId61"/>
    <p:sldId id="1267" r:id="rId62"/>
    <p:sldId id="1268" r:id="rId63"/>
    <p:sldId id="1269" r:id="rId64"/>
    <p:sldId id="1270" r:id="rId65"/>
    <p:sldId id="1271" r:id="rId66"/>
    <p:sldId id="332" r:id="rId67"/>
    <p:sldId id="1272" r:id="rId68"/>
    <p:sldId id="1273" r:id="rId69"/>
    <p:sldId id="1274" r:id="rId70"/>
    <p:sldId id="1275" r:id="rId71"/>
    <p:sldId id="1276" r:id="rId72"/>
    <p:sldId id="353" r:id="rId73"/>
    <p:sldId id="366" r:id="rId74"/>
    <p:sldId id="384" r:id="rId75"/>
    <p:sldId id="272" r:id="rId76"/>
    <p:sldId id="373" r:id="rId77"/>
    <p:sldId id="282" r:id="rId78"/>
    <p:sldId id="288" r:id="rId79"/>
    <p:sldId id="286" r:id="rId80"/>
    <p:sldId id="285" r:id="rId81"/>
    <p:sldId id="326" r:id="rId82"/>
    <p:sldId id="381" r:id="rId83"/>
    <p:sldId id="379" r:id="rId84"/>
    <p:sldId id="380" r:id="rId85"/>
    <p:sldId id="382" r:id="rId86"/>
    <p:sldId id="383" r:id="rId87"/>
    <p:sldId id="386" r:id="rId88"/>
    <p:sldId id="387" r:id="rId89"/>
    <p:sldId id="416" r:id="rId90"/>
    <p:sldId id="405" r:id="rId91"/>
    <p:sldId id="406" r:id="rId92"/>
    <p:sldId id="415" r:id="rId93"/>
    <p:sldId id="411" r:id="rId94"/>
    <p:sldId id="408" r:id="rId95"/>
    <p:sldId id="409" r:id="rId96"/>
    <p:sldId id="412" r:id="rId97"/>
    <p:sldId id="414" r:id="rId98"/>
    <p:sldId id="413" r:id="rId99"/>
    <p:sldId id="417" r:id="rId100"/>
    <p:sldId id="420" r:id="rId101"/>
    <p:sldId id="1254" r:id="rId102"/>
    <p:sldId id="385" r:id="rId10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51D79C75-90BE-48C9-8250-9B0718FDCD55}">
          <p14:sldIdLst>
            <p14:sldId id="338"/>
            <p14:sldId id="337"/>
          </p14:sldIdLst>
        </p14:section>
        <p14:section name="Standaardsectie" id="{BBA615C6-CE2C-9644-BC7E-4560B6D9E5A1}">
          <p14:sldIdLst>
            <p14:sldId id="421"/>
            <p14:sldId id="1214"/>
            <p14:sldId id="1234"/>
            <p14:sldId id="1239"/>
            <p14:sldId id="1233"/>
            <p14:sldId id="1220"/>
            <p14:sldId id="1228"/>
            <p14:sldId id="1221"/>
            <p14:sldId id="346"/>
            <p14:sldId id="1222"/>
            <p14:sldId id="1229"/>
            <p14:sldId id="378"/>
            <p14:sldId id="1227"/>
          </p14:sldIdLst>
        </p14:section>
        <p14:section name="Standaardsectie" id="{27EF0E68-DA99-4244-ADE3-FE8B914BB451}">
          <p14:sldIdLst>
            <p14:sldId id="1255"/>
            <p14:sldId id="1256"/>
            <p14:sldId id="1257"/>
            <p14:sldId id="1258"/>
            <p14:sldId id="1259"/>
            <p14:sldId id="1260"/>
            <p14:sldId id="1261"/>
            <p14:sldId id="1262"/>
            <p14:sldId id="1263"/>
            <p14:sldId id="1264"/>
            <p14:sldId id="1265"/>
            <p14:sldId id="1266"/>
          </p14:sldIdLst>
        </p14:section>
        <p14:section name="Standaardsectie" id="{2368AE86-3B4C-5044-A9F6-98D1426FB9C9}">
          <p14:sldIdLst>
            <p14:sldId id="339"/>
            <p14:sldId id="315"/>
            <p14:sldId id="317"/>
            <p14:sldId id="357"/>
            <p14:sldId id="358"/>
            <p14:sldId id="356"/>
            <p14:sldId id="342"/>
            <p14:sldId id="343"/>
            <p14:sldId id="359"/>
            <p14:sldId id="319"/>
            <p14:sldId id="320"/>
            <p14:sldId id="330"/>
            <p14:sldId id="360"/>
            <p14:sldId id="341"/>
            <p14:sldId id="331"/>
            <p14:sldId id="361"/>
            <p14:sldId id="344"/>
            <p14:sldId id="355"/>
            <p14:sldId id="362"/>
            <p14:sldId id="345"/>
            <p14:sldId id="351"/>
            <p14:sldId id="354"/>
            <p14:sldId id="349"/>
            <p14:sldId id="340"/>
            <p14:sldId id="363"/>
            <p14:sldId id="347"/>
            <p14:sldId id="348"/>
            <p14:sldId id="335"/>
            <p14:sldId id="364"/>
            <p14:sldId id="365"/>
            <p14:sldId id="352"/>
          </p14:sldIdLst>
        </p14:section>
        <p14:section name="Standaardsectie" id="{E5C87A29-8850-F34C-A5AF-024CAA91EA8C}">
          <p14:sldIdLst>
            <p14:sldId id="318"/>
            <p14:sldId id="350"/>
            <p14:sldId id="1267"/>
            <p14:sldId id="1268"/>
            <p14:sldId id="1269"/>
            <p14:sldId id="1270"/>
            <p14:sldId id="1271"/>
            <p14:sldId id="332"/>
            <p14:sldId id="1272"/>
            <p14:sldId id="1273"/>
            <p14:sldId id="1274"/>
            <p14:sldId id="1275"/>
            <p14:sldId id="1276"/>
            <p14:sldId id="353"/>
          </p14:sldIdLst>
        </p14:section>
        <p14:section name="Standaardsectie" id="{E9F9226C-EDBE-A648-869F-94D23CBC88BD}">
          <p14:sldIdLst/>
        </p14:section>
        <p14:section name="Standaardsectie" id="{67997ACE-C1DD-C240-ADD4-AD38564385EB}">
          <p14:sldIdLst>
            <p14:sldId id="366"/>
            <p14:sldId id="384"/>
            <p14:sldId id="272"/>
            <p14:sldId id="373"/>
            <p14:sldId id="282"/>
            <p14:sldId id="288"/>
            <p14:sldId id="286"/>
            <p14:sldId id="285"/>
            <p14:sldId id="326"/>
            <p14:sldId id="381"/>
            <p14:sldId id="379"/>
            <p14:sldId id="380"/>
            <p14:sldId id="382"/>
            <p14:sldId id="383"/>
          </p14:sldIdLst>
        </p14:section>
        <p14:section name="Standaardsectie" id="{3FE88D0E-A22C-7446-84C3-1AAAE8633F24}">
          <p14:sldIdLst>
            <p14:sldId id="386"/>
            <p14:sldId id="387"/>
            <p14:sldId id="416"/>
            <p14:sldId id="405"/>
            <p14:sldId id="406"/>
            <p14:sldId id="415"/>
            <p14:sldId id="411"/>
            <p14:sldId id="408"/>
            <p14:sldId id="409"/>
            <p14:sldId id="412"/>
            <p14:sldId id="414"/>
            <p14:sldId id="413"/>
            <p14:sldId id="417"/>
            <p14:sldId id="420"/>
            <p14:sldId id="1254"/>
            <p14:sldId id="38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ja Kociper" initials="AK" lastIdx="2" clrIdx="0">
    <p:extLst>
      <p:ext uri="{19B8F6BF-5375-455C-9EA6-DF929625EA0E}">
        <p15:presenceInfo xmlns:p15="http://schemas.microsoft.com/office/powerpoint/2012/main" userId="Anja Kociper" providerId="None"/>
      </p:ext>
    </p:extLst>
  </p:cmAuthor>
  <p:cmAuthor id="2" name="Vodopivec, Neža" initials="VN" lastIdx="1" clrIdx="1">
    <p:extLst>
      <p:ext uri="{19B8F6BF-5375-455C-9EA6-DF929625EA0E}">
        <p15:presenceInfo xmlns:p15="http://schemas.microsoft.com/office/powerpoint/2012/main" userId="Vodopivec, Neža" providerId="None"/>
      </p:ext>
    </p:extLst>
  </p:cmAuthor>
  <p:cmAuthor id="3" name="Microsoft Office User" initials="MOU" lastIdx="2"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6900"/>
    <a:srgbClr val="FFC000"/>
    <a:srgbClr val="FFD100"/>
    <a:srgbClr val="DF1995"/>
    <a:srgbClr val="EC74BF"/>
    <a:srgbClr val="002D72"/>
    <a:srgbClr val="666666"/>
    <a:srgbClr val="FFFFFF"/>
    <a:srgbClr val="009C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3" autoAdjust="0"/>
    <p:restoredTop sz="88283" autoAdjust="0"/>
  </p:normalViewPr>
  <p:slideViewPr>
    <p:cSldViewPr snapToGrid="0">
      <p:cViewPr varScale="1">
        <p:scale>
          <a:sx n="119" d="100"/>
          <a:sy n="119" d="100"/>
        </p:scale>
        <p:origin x="232"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Feuille_de_calcul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macbookpro/Desktop/SONAR%20PARIS/SoNAR-Global/COVID-VA%20Demographic%20Data%20and%20Health%20Questionnaire%20(Respons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sl-SI">
                <a:solidFill>
                  <a:srgbClr val="FF6900"/>
                </a:solidFill>
              </a:rPr>
              <a:t>Gender</a:t>
            </a:r>
            <a:endParaRPr lang="en-US">
              <a:solidFill>
                <a:srgbClr val="FF6900"/>
              </a:solidFill>
            </a:endParaRPr>
          </a:p>
        </c:rich>
      </c:tx>
      <c:layout>
        <c:manualLayout>
          <c:xMode val="edge"/>
          <c:yMode val="edge"/>
          <c:x val="0.39243764950445892"/>
          <c:y val="2.1415267327095203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Sheet1!$B$1</c:f>
              <c:strCache>
                <c:ptCount val="1"/>
                <c:pt idx="0">
                  <c:v>Participants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712-4B4F-A578-F112CC9617D9}"/>
              </c:ext>
            </c:extLst>
          </c:dPt>
          <c:dPt>
            <c:idx val="1"/>
            <c:bubble3D val="0"/>
            <c:explosion val="4"/>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712-4B4F-A578-F112CC9617D9}"/>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712-4B4F-A578-F112CC9617D9}"/>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712-4B4F-A578-F112CC9617D9}"/>
              </c:ext>
            </c:extLst>
          </c:dPt>
          <c:dLbls>
            <c:dLbl>
              <c:idx val="0"/>
              <c:spPr>
                <a:solidFill>
                  <a:schemeClr val="lt1"/>
                </a:solidFill>
                <a:ln>
                  <a:solidFill>
                    <a:schemeClr val="accent1"/>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8712-4B4F-A578-F112CC9617D9}"/>
                </c:ext>
              </c:extLst>
            </c:dLbl>
            <c:dLbl>
              <c:idx val="1"/>
              <c:spPr>
                <a:solidFill>
                  <a:schemeClr val="lt1"/>
                </a:solidFill>
                <a:ln>
                  <a:solidFill>
                    <a:schemeClr val="accent2"/>
                  </a:solidFill>
                </a:ln>
                <a:effectLst/>
              </c:spPr>
              <c:txPr>
                <a:bodyPr rot="0" spcFirstLastPara="1" vertOverflow="clip" horzOverflow="clip" vert="horz" wrap="square" lIns="38100" tIns="19050" rIns="38100" bIns="19050" anchor="ctr" anchorCtr="1">
                  <a:spAutoFit/>
                </a:bodyPr>
                <a:lstStyle/>
                <a:p>
                  <a:pPr>
                    <a:defRPr sz="1600" b="1" i="0" u="none" strike="noStrike" kern="1200" baseline="0">
                      <a:solidFill>
                        <a:schemeClr val="accent2"/>
                      </a:solidFill>
                      <a:latin typeface="+mn-lt"/>
                      <a:ea typeface="+mn-ea"/>
                      <a:cs typeface="+mn-cs"/>
                    </a:defRPr>
                  </a:pPr>
                  <a:endParaRPr lang="fr-FR"/>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3-8712-4B4F-A578-F112CC9617D9}"/>
                </c:ext>
              </c:extLst>
            </c:dLbl>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3"/>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5-8712-4B4F-A578-F112CC9617D9}"/>
                </c:ext>
              </c:extLst>
            </c:dLbl>
            <c:dLbl>
              <c:idx val="3"/>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8712-4B4F-A578-F112CC9617D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1"/>
                    </a:solidFill>
                    <a:latin typeface="+mn-lt"/>
                    <a:ea typeface="+mn-ea"/>
                    <a:cs typeface="+mn-cs"/>
                  </a:defRPr>
                </a:pPr>
                <a:endParaRPr lang="fr-FR"/>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Men</c:v>
                </c:pt>
                <c:pt idx="1">
                  <c:v>Women</c:v>
                </c:pt>
              </c:strCache>
            </c:strRef>
          </c:cat>
          <c:val>
            <c:numRef>
              <c:f>Sheet1!$B$2:$B$5</c:f>
              <c:numCache>
                <c:formatCode>General</c:formatCode>
                <c:ptCount val="4"/>
                <c:pt idx="0">
                  <c:v>82</c:v>
                </c:pt>
                <c:pt idx="1">
                  <c:v>132</c:v>
                </c:pt>
              </c:numCache>
            </c:numRef>
          </c:val>
          <c:extLst>
            <c:ext xmlns:c16="http://schemas.microsoft.com/office/drawing/2014/chart" uri="{C3380CC4-5D6E-409C-BE32-E72D297353CC}">
              <c16:uniqueId val="{00000008-8712-4B4F-A578-F112CC9617D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sl-SI">
                <a:solidFill>
                  <a:srgbClr val="FF6900"/>
                </a:solidFill>
              </a:rPr>
              <a:t>AGE: 18-91</a:t>
            </a:r>
            <a:endParaRPr lang="en-GB">
              <a:solidFill>
                <a:srgbClr val="FF6900"/>
              </a:solidFill>
            </a:endParaRPr>
          </a:p>
        </c:rich>
      </c:tx>
      <c:layout>
        <c:manualLayout>
          <c:xMode val="edge"/>
          <c:yMode val="edge"/>
          <c:x val="0.27785849414250069"/>
          <c:y val="2.1415262168337449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tx>
            <c:strRef>
              <c:f>Sheet1!$B$1</c:f>
              <c:strCache>
                <c:ptCount val="1"/>
                <c:pt idx="0">
                  <c:v>Age groups</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747B-4B55-AF53-B75060497A3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747B-4B55-AF53-B75060497A3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747B-4B55-AF53-B75060497A3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747B-4B55-AF53-B75060497A3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747B-4B55-AF53-B75060497A3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747B-4B55-AF53-B75060497A3B}"/>
              </c:ext>
            </c:extLst>
          </c:dPt>
          <c:dLbls>
            <c:dLbl>
              <c:idx val="0"/>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r>
                      <a:rPr lang="en-US" baseline="0"/>
                      <a:t> </a:t>
                    </a:r>
                    <a:fld id="{F65B1152-E81B-44B2-B2B7-534E9A2E0BD0}" type="VALUE">
                      <a:rPr lang="en-US" baseline="0" smtClean="0"/>
                      <a:pPr>
                        <a:defRPr sz="1800"/>
                      </a:pPr>
                      <a:t>[VALEUR]</a:t>
                    </a:fld>
                    <a:r>
                      <a:rPr lang="en-US" baseline="0"/>
                      <a:t> </a:t>
                    </a: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747B-4B55-AF53-B75060497A3B}"/>
                </c:ext>
              </c:extLst>
            </c:dLbl>
            <c:dLbl>
              <c:idx val="1"/>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fld id="{C0D928E7-0BD0-4271-B549-EA7AB873B0C4}" type="VALUE">
                      <a:rPr lang="en-US" baseline="0" smtClean="0"/>
                      <a:pPr>
                        <a:defRPr sz="1800">
                          <a:solidFill>
                            <a:schemeClr val="accent1"/>
                          </a:solidFill>
                        </a:defRPr>
                      </a:pPr>
                      <a:t>[VALEUR]</a:t>
                    </a:fld>
                    <a:endParaRPr lang="fr-F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747B-4B55-AF53-B75060497A3B}"/>
                </c:ext>
              </c:extLst>
            </c:dLbl>
            <c:dLbl>
              <c:idx val="2"/>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fld id="{1CE6EF24-9D3C-4FC0-9E75-E6087AF85DEE}" type="VALUE">
                      <a:rPr lang="en-US" baseline="0" smtClean="0"/>
                      <a:pPr>
                        <a:defRPr sz="1800">
                          <a:solidFill>
                            <a:schemeClr val="accent1"/>
                          </a:solidFill>
                        </a:defRPr>
                      </a:pPr>
                      <a:t>[VALEUR]</a:t>
                    </a:fld>
                    <a:r>
                      <a:rPr lang="en-US" baseline="0"/>
                      <a:t> </a:t>
                    </a: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747B-4B55-AF53-B75060497A3B}"/>
                </c:ext>
              </c:extLst>
            </c:dLbl>
            <c:dLbl>
              <c:idx val="3"/>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fld id="{5B1045D4-156C-4EDF-9052-199F2D56ADC1}" type="VALUE">
                      <a:rPr lang="en-US" baseline="0" smtClean="0"/>
                      <a:pPr>
                        <a:defRPr sz="1800">
                          <a:solidFill>
                            <a:schemeClr val="accent1"/>
                          </a:solidFill>
                        </a:defRPr>
                      </a:pPr>
                      <a:t>[VALEUR]</a:t>
                    </a:fld>
                    <a:endParaRPr lang="fr-F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747B-4B55-AF53-B75060497A3B}"/>
                </c:ext>
              </c:extLst>
            </c:dLbl>
            <c:dLbl>
              <c:idx val="4"/>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fld id="{DC963096-4365-423D-BC60-5AB7D8EA9CE1}" type="VALUE">
                      <a:rPr lang="en-US" baseline="0" smtClean="0"/>
                      <a:pPr>
                        <a:defRPr sz="1800">
                          <a:solidFill>
                            <a:schemeClr val="accent1"/>
                          </a:solidFill>
                        </a:defRPr>
                      </a:pPr>
                      <a:t>[VALEUR]</a:t>
                    </a:fld>
                    <a:endParaRPr lang="fr-F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9-747B-4B55-AF53-B75060497A3B}"/>
                </c:ext>
              </c:extLst>
            </c:dLbl>
            <c:dLbl>
              <c:idx val="5"/>
              <c:tx>
                <c:rich>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fld id="{61DF48A3-8AE4-4F7C-B1F1-2BAD63B2B604}" type="VALUE">
                      <a:rPr lang="en-US" baseline="0" smtClean="0"/>
                      <a:pPr>
                        <a:defRPr sz="1800">
                          <a:solidFill>
                            <a:schemeClr val="accent1"/>
                          </a:solidFill>
                        </a:defRPr>
                      </a:pPr>
                      <a:t>[VALEUR]</a:t>
                    </a:fld>
                    <a:r>
                      <a:rPr lang="en-US" baseline="0"/>
                      <a:t> </a:t>
                    </a:r>
                  </a:p>
                </c:rich>
              </c:tx>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B-747B-4B55-AF53-B75060497A3B}"/>
                </c:ext>
              </c:extLst>
            </c:dLbl>
            <c:spPr>
              <a:solidFill>
                <a:prstClr val="white"/>
              </a:solidFill>
              <a:ln>
                <a:solidFill>
                  <a:srgbClr val="4472C4"/>
                </a:solidFill>
              </a:ln>
              <a:effectLst/>
            </c:spPr>
            <c:txPr>
              <a:bodyPr rot="0" spcFirstLastPara="1" vertOverflow="clip" horzOverflow="clip" vert="horz" wrap="square" lIns="38100" tIns="19050" rIns="38100" bIns="19050" anchor="ctr" anchorCtr="1">
                <a:spAutoFit/>
              </a:bodyPr>
              <a:lstStyle/>
              <a:p>
                <a:pPr>
                  <a:defRPr sz="1800" b="1" i="0" u="none" strike="noStrike" kern="1200" baseline="0">
                    <a:solidFill>
                      <a:schemeClr val="accent1"/>
                    </a:solidFill>
                    <a:latin typeface="+mn-lt"/>
                    <a:ea typeface="+mn-ea"/>
                    <a:cs typeface="+mn-cs"/>
                  </a:defRPr>
                </a:pPr>
                <a:endParaRPr lang="fr-FR"/>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Sheet1!$A$2:$A$7</c:f>
              <c:strCache>
                <c:ptCount val="6"/>
                <c:pt idx="0">
                  <c:v>18 - 20</c:v>
                </c:pt>
                <c:pt idx="1">
                  <c:v>21 - 30</c:v>
                </c:pt>
                <c:pt idx="2">
                  <c:v>31 - 40</c:v>
                </c:pt>
                <c:pt idx="3">
                  <c:v>41 - 50</c:v>
                </c:pt>
                <c:pt idx="4">
                  <c:v>51 - 64</c:v>
                </c:pt>
                <c:pt idx="5">
                  <c:v>65 +</c:v>
                </c:pt>
              </c:strCache>
            </c:strRef>
          </c:cat>
          <c:val>
            <c:numRef>
              <c:f>Sheet1!$B$2:$B$7</c:f>
              <c:numCache>
                <c:formatCode>General</c:formatCode>
                <c:ptCount val="6"/>
                <c:pt idx="0">
                  <c:v>20</c:v>
                </c:pt>
                <c:pt idx="1">
                  <c:v>46</c:v>
                </c:pt>
                <c:pt idx="2">
                  <c:v>49</c:v>
                </c:pt>
                <c:pt idx="3">
                  <c:v>41</c:v>
                </c:pt>
                <c:pt idx="4">
                  <c:v>35</c:v>
                </c:pt>
                <c:pt idx="5">
                  <c:v>23</c:v>
                </c:pt>
              </c:numCache>
            </c:numRef>
          </c:val>
          <c:extLst>
            <c:ext xmlns:c16="http://schemas.microsoft.com/office/drawing/2014/chart" uri="{C3380CC4-5D6E-409C-BE32-E72D297353CC}">
              <c16:uniqueId val="{0000000C-747B-4B55-AF53-B75060497A3B}"/>
            </c:ext>
          </c:extLst>
        </c:ser>
        <c:dLbls>
          <c:dLblPos val="outEnd"/>
          <c:showLegendKey val="0"/>
          <c:showVal val="0"/>
          <c:showCatName val="1"/>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ln w="3175" cap="flat" cmpd="sng">
                <a:solidFill>
                  <a:srgbClr val="4472C4"/>
                </a:solidFill>
              </a:ln>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Income Distribution of Sample (N-110)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Sheet1!$B$4</c:f>
              <c:strCache>
                <c:ptCount val="1"/>
              </c:strCache>
            </c:strRef>
          </c:tx>
          <c:spPr>
            <a:solidFill>
              <a:schemeClr val="accent1"/>
            </a:solidFill>
            <a:ln>
              <a:noFill/>
            </a:ln>
            <a:effectLst/>
          </c:spPr>
          <c:invertIfNegative val="0"/>
          <c:cat>
            <c:strRef>
              <c:f>Sheet1!$C$3:$I$3</c:f>
              <c:strCache>
                <c:ptCount val="7"/>
                <c:pt idx="0">
                  <c:v>0-9,212</c:v>
                </c:pt>
                <c:pt idx="1">
                  <c:v>9212-14,500</c:v>
                </c:pt>
                <c:pt idx="2">
                  <c:v>14,500-19,500</c:v>
                </c:pt>
                <c:pt idx="3">
                  <c:v>19,500-28,505</c:v>
                </c:pt>
                <c:pt idx="4">
                  <c:v>28,505-35,000</c:v>
                </c:pt>
                <c:pt idx="5">
                  <c:v>&gt;35,000</c:v>
                </c:pt>
                <c:pt idx="6">
                  <c:v>N/A</c:v>
                </c:pt>
              </c:strCache>
            </c:strRef>
          </c:cat>
          <c:val>
            <c:numRef>
              <c:f>Sheet1!$C$4:$I$4</c:f>
              <c:numCache>
                <c:formatCode>General</c:formatCode>
                <c:ptCount val="7"/>
                <c:pt idx="0">
                  <c:v>30</c:v>
                </c:pt>
                <c:pt idx="1">
                  <c:v>16</c:v>
                </c:pt>
                <c:pt idx="2">
                  <c:v>9</c:v>
                </c:pt>
                <c:pt idx="3">
                  <c:v>18</c:v>
                </c:pt>
                <c:pt idx="4">
                  <c:v>9</c:v>
                </c:pt>
                <c:pt idx="5">
                  <c:v>15</c:v>
                </c:pt>
                <c:pt idx="6">
                  <c:v>7</c:v>
                </c:pt>
              </c:numCache>
            </c:numRef>
          </c:val>
          <c:extLst>
            <c:ext xmlns:c16="http://schemas.microsoft.com/office/drawing/2014/chart" uri="{C3380CC4-5D6E-409C-BE32-E72D297353CC}">
              <c16:uniqueId val="{00000000-DF7F-EB47-B3EA-C1CE3896127F}"/>
            </c:ext>
          </c:extLst>
        </c:ser>
        <c:dLbls>
          <c:showLegendKey val="0"/>
          <c:showVal val="0"/>
          <c:showCatName val="0"/>
          <c:showSerName val="0"/>
          <c:showPercent val="0"/>
          <c:showBubbleSize val="0"/>
        </c:dLbls>
        <c:gapWidth val="219"/>
        <c:overlap val="-27"/>
        <c:axId val="2099817216"/>
        <c:axId val="2099818864"/>
      </c:barChart>
      <c:catAx>
        <c:axId val="2099817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9818864"/>
        <c:crosses val="autoZero"/>
        <c:auto val="1"/>
        <c:lblAlgn val="ctr"/>
        <c:lblOffset val="100"/>
        <c:noMultiLvlLbl val="0"/>
      </c:catAx>
      <c:valAx>
        <c:axId val="2099818864"/>
        <c:scaling>
          <c:orientation val="minMax"/>
        </c:scaling>
        <c:delete val="0"/>
        <c:axPos val="l"/>
        <c:majorGridlines>
          <c:spPr>
            <a:ln w="9525" cap="flat" cmpd="sng" algn="ct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0998172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1-11-18T14:57:48.072" idx="1">
    <p:pos x="10" y="10"/>
    <p:text/>
    <p:extLst>
      <p:ext uri="{C676402C-5697-4E1C-873F-D02D1690AC5C}">
        <p15:threadingInfo xmlns:p15="http://schemas.microsoft.com/office/powerpoint/2012/main" timeZoneBias="-60"/>
      </p:ext>
    </p:extLst>
  </p:cm>
  <p:cm authorId="3" dt="2021-11-18T14:57:54.342" idx="2">
    <p:pos x="897" y="-640"/>
    <p:text/>
    <p:extLst>
      <p:ext uri="{C676402C-5697-4E1C-873F-D02D1690AC5C}">
        <p15:threadingInfo xmlns:p15="http://schemas.microsoft.com/office/powerpoint/2012/main" timeZoneBias="-60"/>
      </p:ext>
    </p:extLst>
  </p:cm>
</p:cmLst>
</file>

<file path=ppt/diagrams/_rels/data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657960-FB41-3D4B-9413-2469ACDAB71B}" type="doc">
      <dgm:prSet loTypeId="urn:microsoft.com/office/officeart/2005/8/layout/list1" loCatId="" qsTypeId="urn:microsoft.com/office/officeart/2005/8/quickstyle/simple3" qsCatId="simple" csTypeId="urn:microsoft.com/office/officeart/2005/8/colors/accent1_1" csCatId="accent1" phldr="1"/>
      <dgm:spPr/>
      <dgm:t>
        <a:bodyPr/>
        <a:lstStyle/>
        <a:p>
          <a:endParaRPr lang="en-US"/>
        </a:p>
      </dgm:t>
    </dgm:pt>
    <dgm:pt modelId="{A303BAAE-1B60-2046-AA92-4EB3AA4241E1}">
      <dgm:prSet phldrT="[Text]" custT="1"/>
      <dgm:spPr/>
      <dgm:t>
        <a:bodyPr/>
        <a:lstStyle/>
        <a:p>
          <a:r>
            <a:rPr lang="en-US" sz="1400" dirty="0"/>
            <a:t>Vulnerability Domain</a:t>
          </a:r>
        </a:p>
      </dgm:t>
    </dgm:pt>
    <dgm:pt modelId="{9FF35D36-AEBD-B642-808C-C1443E10B0D4}" type="parTrans" cxnId="{05AA91E4-F76B-0C49-BA24-AA05295F9779}">
      <dgm:prSet/>
      <dgm:spPr/>
      <dgm:t>
        <a:bodyPr/>
        <a:lstStyle/>
        <a:p>
          <a:endParaRPr lang="en-US"/>
        </a:p>
      </dgm:t>
    </dgm:pt>
    <dgm:pt modelId="{397591B7-3C32-A94C-B163-3779BFC69828}" type="sibTrans" cxnId="{05AA91E4-F76B-0C49-BA24-AA05295F9779}">
      <dgm:prSet/>
      <dgm:spPr/>
      <dgm:t>
        <a:bodyPr/>
        <a:lstStyle/>
        <a:p>
          <a:endParaRPr lang="en-US"/>
        </a:p>
      </dgm:t>
    </dgm:pt>
    <dgm:pt modelId="{CFC639BC-68BF-4E46-89DD-26EE43D31E45}">
      <dgm:prSet phldrT="[Text]" custT="1"/>
      <dgm:spPr/>
      <dgm:t>
        <a:bodyPr/>
        <a:lstStyle/>
        <a:p>
          <a:r>
            <a:rPr lang="en-US" sz="1400" dirty="0"/>
            <a:t>Formal Domain</a:t>
          </a:r>
        </a:p>
      </dgm:t>
    </dgm:pt>
    <dgm:pt modelId="{79418AA7-E661-F84D-A6E7-F51B2510F13B}" type="parTrans" cxnId="{2CA545E2-FE13-FC4F-8E6F-C7CC209A2B65}">
      <dgm:prSet/>
      <dgm:spPr/>
      <dgm:t>
        <a:bodyPr/>
        <a:lstStyle/>
        <a:p>
          <a:endParaRPr lang="en-US"/>
        </a:p>
      </dgm:t>
    </dgm:pt>
    <dgm:pt modelId="{414A71A5-9027-AD45-8BF6-5BB89EBB9D24}" type="sibTrans" cxnId="{2CA545E2-FE13-FC4F-8E6F-C7CC209A2B65}">
      <dgm:prSet/>
      <dgm:spPr/>
      <dgm:t>
        <a:bodyPr/>
        <a:lstStyle/>
        <a:p>
          <a:endParaRPr lang="en-US"/>
        </a:p>
      </dgm:t>
    </dgm:pt>
    <dgm:pt modelId="{FB938884-9033-4C4B-B583-CA29335A734F}">
      <dgm:prSet phldrT="[Text]" custT="1"/>
      <dgm:spPr/>
      <dgm:t>
        <a:bodyPr/>
        <a:lstStyle/>
        <a:p>
          <a:r>
            <a:rPr lang="en-US" sz="1400" dirty="0"/>
            <a:t>Community Domain</a:t>
          </a:r>
        </a:p>
      </dgm:t>
    </dgm:pt>
    <dgm:pt modelId="{4A120245-985B-C244-9456-347B457A8BD8}" type="parTrans" cxnId="{0E1E03B8-6F3E-5E42-92CA-51EF3ED9AA72}">
      <dgm:prSet/>
      <dgm:spPr/>
      <dgm:t>
        <a:bodyPr/>
        <a:lstStyle/>
        <a:p>
          <a:endParaRPr lang="en-US"/>
        </a:p>
      </dgm:t>
    </dgm:pt>
    <dgm:pt modelId="{1871DF86-6D86-F947-9E66-BDF9AC1B24FC}" type="sibTrans" cxnId="{0E1E03B8-6F3E-5E42-92CA-51EF3ED9AA72}">
      <dgm:prSet/>
      <dgm:spPr/>
      <dgm:t>
        <a:bodyPr/>
        <a:lstStyle/>
        <a:p>
          <a:endParaRPr lang="en-US"/>
        </a:p>
      </dgm:t>
    </dgm:pt>
    <dgm:pt modelId="{6A18E57A-A3B2-8C4E-9C15-BD9DC13E3634}" type="pres">
      <dgm:prSet presAssocID="{03657960-FB41-3D4B-9413-2469ACDAB71B}" presName="linear" presStyleCnt="0">
        <dgm:presLayoutVars>
          <dgm:dir/>
          <dgm:animLvl val="lvl"/>
          <dgm:resizeHandles val="exact"/>
        </dgm:presLayoutVars>
      </dgm:prSet>
      <dgm:spPr/>
    </dgm:pt>
    <dgm:pt modelId="{102AD60F-5AFF-3E42-A953-9A46769FD07E}" type="pres">
      <dgm:prSet presAssocID="{CFC639BC-68BF-4E46-89DD-26EE43D31E45}" presName="parentLin" presStyleCnt="0"/>
      <dgm:spPr/>
    </dgm:pt>
    <dgm:pt modelId="{5FBE7FBB-9BD7-DC4F-A553-321A04858E68}" type="pres">
      <dgm:prSet presAssocID="{CFC639BC-68BF-4E46-89DD-26EE43D31E45}" presName="parentLeftMargin" presStyleLbl="node1" presStyleIdx="0" presStyleCnt="3"/>
      <dgm:spPr/>
    </dgm:pt>
    <dgm:pt modelId="{6B84B8AF-CCE6-DB4A-A07C-F3E624A4705C}" type="pres">
      <dgm:prSet presAssocID="{CFC639BC-68BF-4E46-89DD-26EE43D31E45}" presName="parentText" presStyleLbl="node1" presStyleIdx="0" presStyleCnt="3">
        <dgm:presLayoutVars>
          <dgm:chMax val="0"/>
          <dgm:bulletEnabled val="1"/>
        </dgm:presLayoutVars>
      </dgm:prSet>
      <dgm:spPr/>
    </dgm:pt>
    <dgm:pt modelId="{7517FCE7-5CF0-D84F-8F7C-E289E93CD3BB}" type="pres">
      <dgm:prSet presAssocID="{CFC639BC-68BF-4E46-89DD-26EE43D31E45}" presName="negativeSpace" presStyleCnt="0"/>
      <dgm:spPr/>
    </dgm:pt>
    <dgm:pt modelId="{E38EE89B-32A5-6840-8EC4-61BECCC32CEC}" type="pres">
      <dgm:prSet presAssocID="{CFC639BC-68BF-4E46-89DD-26EE43D31E45}" presName="childText" presStyleLbl="conFgAcc1" presStyleIdx="0" presStyleCnt="3">
        <dgm:presLayoutVars>
          <dgm:bulletEnabled val="1"/>
        </dgm:presLayoutVars>
      </dgm:prSet>
      <dgm:spPr>
        <a:solidFill>
          <a:srgbClr val="72B5CC">
            <a:alpha val="90000"/>
          </a:srgbClr>
        </a:solidFill>
      </dgm:spPr>
    </dgm:pt>
    <dgm:pt modelId="{1E2F6C7F-2B30-9944-BE94-C3DC69D7903F}" type="pres">
      <dgm:prSet presAssocID="{414A71A5-9027-AD45-8BF6-5BB89EBB9D24}" presName="spaceBetweenRectangles" presStyleCnt="0"/>
      <dgm:spPr/>
    </dgm:pt>
    <dgm:pt modelId="{70FB0449-27CA-AF42-8320-0BDDE0F39C9A}" type="pres">
      <dgm:prSet presAssocID="{FB938884-9033-4C4B-B583-CA29335A734F}" presName="parentLin" presStyleCnt="0"/>
      <dgm:spPr/>
    </dgm:pt>
    <dgm:pt modelId="{9F76FB91-1E4D-B644-9D64-D2A524A41CE8}" type="pres">
      <dgm:prSet presAssocID="{FB938884-9033-4C4B-B583-CA29335A734F}" presName="parentLeftMargin" presStyleLbl="node1" presStyleIdx="0" presStyleCnt="3"/>
      <dgm:spPr/>
    </dgm:pt>
    <dgm:pt modelId="{B3AFF5B3-DE32-6D43-9C9A-A0D838A2E4D6}" type="pres">
      <dgm:prSet presAssocID="{FB938884-9033-4C4B-B583-CA29335A734F}" presName="parentText" presStyleLbl="node1" presStyleIdx="1" presStyleCnt="3">
        <dgm:presLayoutVars>
          <dgm:chMax val="0"/>
          <dgm:bulletEnabled val="1"/>
        </dgm:presLayoutVars>
      </dgm:prSet>
      <dgm:spPr/>
    </dgm:pt>
    <dgm:pt modelId="{A1D7FEE4-4093-6C47-B59A-12A311E8CED6}" type="pres">
      <dgm:prSet presAssocID="{FB938884-9033-4C4B-B583-CA29335A734F}" presName="negativeSpace" presStyleCnt="0"/>
      <dgm:spPr/>
    </dgm:pt>
    <dgm:pt modelId="{AF084E81-77E3-4340-968B-F8AACFE17574}" type="pres">
      <dgm:prSet presAssocID="{FB938884-9033-4C4B-B583-CA29335A734F}" presName="childText" presStyleLbl="conFgAcc1" presStyleIdx="1" presStyleCnt="3">
        <dgm:presLayoutVars>
          <dgm:bulletEnabled val="1"/>
        </dgm:presLayoutVars>
      </dgm:prSet>
      <dgm:spPr>
        <a:solidFill>
          <a:srgbClr val="F79A5E">
            <a:alpha val="37000"/>
          </a:srgbClr>
        </a:solidFill>
      </dgm:spPr>
    </dgm:pt>
    <dgm:pt modelId="{8538193A-2E5C-5049-ADC2-CE9922A5ED4B}" type="pres">
      <dgm:prSet presAssocID="{1871DF86-6D86-F947-9E66-BDF9AC1B24FC}" presName="spaceBetweenRectangles" presStyleCnt="0"/>
      <dgm:spPr/>
    </dgm:pt>
    <dgm:pt modelId="{8E5A39F1-2CFA-EB40-A203-4F6011106295}" type="pres">
      <dgm:prSet presAssocID="{A303BAAE-1B60-2046-AA92-4EB3AA4241E1}" presName="parentLin" presStyleCnt="0"/>
      <dgm:spPr/>
    </dgm:pt>
    <dgm:pt modelId="{6901206D-726D-CC41-A9BE-C5664F21DE4E}" type="pres">
      <dgm:prSet presAssocID="{A303BAAE-1B60-2046-AA92-4EB3AA4241E1}" presName="parentLeftMargin" presStyleLbl="node1" presStyleIdx="1" presStyleCnt="3"/>
      <dgm:spPr/>
    </dgm:pt>
    <dgm:pt modelId="{B66CF298-708A-DE43-A06E-E31B2087564B}" type="pres">
      <dgm:prSet presAssocID="{A303BAAE-1B60-2046-AA92-4EB3AA4241E1}" presName="parentText" presStyleLbl="node1" presStyleIdx="2" presStyleCnt="3">
        <dgm:presLayoutVars>
          <dgm:chMax val="0"/>
          <dgm:bulletEnabled val="1"/>
        </dgm:presLayoutVars>
      </dgm:prSet>
      <dgm:spPr/>
    </dgm:pt>
    <dgm:pt modelId="{1BB77501-9565-EF42-B047-28D45942B0E4}" type="pres">
      <dgm:prSet presAssocID="{A303BAAE-1B60-2046-AA92-4EB3AA4241E1}" presName="negativeSpace" presStyleCnt="0"/>
      <dgm:spPr/>
    </dgm:pt>
    <dgm:pt modelId="{11BC4A0F-9D82-2A49-8669-089B52102E72}" type="pres">
      <dgm:prSet presAssocID="{A303BAAE-1B60-2046-AA92-4EB3AA4241E1}" presName="childText" presStyleLbl="conFgAcc1" presStyleIdx="2" presStyleCnt="3">
        <dgm:presLayoutVars>
          <dgm:bulletEnabled val="1"/>
        </dgm:presLayoutVars>
      </dgm:prSet>
      <dgm:spPr>
        <a:solidFill>
          <a:srgbClr val="F85A36">
            <a:alpha val="54000"/>
          </a:srgbClr>
        </a:solidFill>
      </dgm:spPr>
    </dgm:pt>
  </dgm:ptLst>
  <dgm:cxnLst>
    <dgm:cxn modelId="{03E08511-6859-624E-8EEE-D8632E52F3F1}" type="presOf" srcId="{FB938884-9033-4C4B-B583-CA29335A734F}" destId="{B3AFF5B3-DE32-6D43-9C9A-A0D838A2E4D6}" srcOrd="1" destOrd="0" presId="urn:microsoft.com/office/officeart/2005/8/layout/list1"/>
    <dgm:cxn modelId="{3A2ED22E-A411-224D-952C-81C99E7ED6DD}" type="presOf" srcId="{03657960-FB41-3D4B-9413-2469ACDAB71B}" destId="{6A18E57A-A3B2-8C4E-9C15-BD9DC13E3634}" srcOrd="0" destOrd="0" presId="urn:microsoft.com/office/officeart/2005/8/layout/list1"/>
    <dgm:cxn modelId="{599CC34B-FC17-1849-A0F5-B047F4302C46}" type="presOf" srcId="{FB938884-9033-4C4B-B583-CA29335A734F}" destId="{9F76FB91-1E4D-B644-9D64-D2A524A41CE8}" srcOrd="0" destOrd="0" presId="urn:microsoft.com/office/officeart/2005/8/layout/list1"/>
    <dgm:cxn modelId="{A8DADA60-7063-4B4B-8302-BA7608B38E2E}" type="presOf" srcId="{A303BAAE-1B60-2046-AA92-4EB3AA4241E1}" destId="{6901206D-726D-CC41-A9BE-C5664F21DE4E}" srcOrd="0" destOrd="0" presId="urn:microsoft.com/office/officeart/2005/8/layout/list1"/>
    <dgm:cxn modelId="{0C7CF982-5B08-7F4A-8AB7-317F82B3A36A}" type="presOf" srcId="{CFC639BC-68BF-4E46-89DD-26EE43D31E45}" destId="{6B84B8AF-CCE6-DB4A-A07C-F3E624A4705C}" srcOrd="1" destOrd="0" presId="urn:microsoft.com/office/officeart/2005/8/layout/list1"/>
    <dgm:cxn modelId="{18F3F3B3-C639-1042-B715-A9753C2053D4}" type="presOf" srcId="{CFC639BC-68BF-4E46-89DD-26EE43D31E45}" destId="{5FBE7FBB-9BD7-DC4F-A553-321A04858E68}" srcOrd="0" destOrd="0" presId="urn:microsoft.com/office/officeart/2005/8/layout/list1"/>
    <dgm:cxn modelId="{0E1E03B8-6F3E-5E42-92CA-51EF3ED9AA72}" srcId="{03657960-FB41-3D4B-9413-2469ACDAB71B}" destId="{FB938884-9033-4C4B-B583-CA29335A734F}" srcOrd="1" destOrd="0" parTransId="{4A120245-985B-C244-9456-347B457A8BD8}" sibTransId="{1871DF86-6D86-F947-9E66-BDF9AC1B24FC}"/>
    <dgm:cxn modelId="{BF1BF5D4-25FE-7C49-94F4-3DA962B44FA8}" type="presOf" srcId="{A303BAAE-1B60-2046-AA92-4EB3AA4241E1}" destId="{B66CF298-708A-DE43-A06E-E31B2087564B}" srcOrd="1" destOrd="0" presId="urn:microsoft.com/office/officeart/2005/8/layout/list1"/>
    <dgm:cxn modelId="{2CA545E2-FE13-FC4F-8E6F-C7CC209A2B65}" srcId="{03657960-FB41-3D4B-9413-2469ACDAB71B}" destId="{CFC639BC-68BF-4E46-89DD-26EE43D31E45}" srcOrd="0" destOrd="0" parTransId="{79418AA7-E661-F84D-A6E7-F51B2510F13B}" sibTransId="{414A71A5-9027-AD45-8BF6-5BB89EBB9D24}"/>
    <dgm:cxn modelId="{05AA91E4-F76B-0C49-BA24-AA05295F9779}" srcId="{03657960-FB41-3D4B-9413-2469ACDAB71B}" destId="{A303BAAE-1B60-2046-AA92-4EB3AA4241E1}" srcOrd="2" destOrd="0" parTransId="{9FF35D36-AEBD-B642-808C-C1443E10B0D4}" sibTransId="{397591B7-3C32-A94C-B163-3779BFC69828}"/>
    <dgm:cxn modelId="{CD833E38-603D-9E4A-A313-DDB9BADB0168}" type="presParOf" srcId="{6A18E57A-A3B2-8C4E-9C15-BD9DC13E3634}" destId="{102AD60F-5AFF-3E42-A953-9A46769FD07E}" srcOrd="0" destOrd="0" presId="urn:microsoft.com/office/officeart/2005/8/layout/list1"/>
    <dgm:cxn modelId="{45B39486-5093-FF48-8C96-3893DE594437}" type="presParOf" srcId="{102AD60F-5AFF-3E42-A953-9A46769FD07E}" destId="{5FBE7FBB-9BD7-DC4F-A553-321A04858E68}" srcOrd="0" destOrd="0" presId="urn:microsoft.com/office/officeart/2005/8/layout/list1"/>
    <dgm:cxn modelId="{0DC9C11C-FF60-AB4D-A77C-5F902F3D399F}" type="presParOf" srcId="{102AD60F-5AFF-3E42-A953-9A46769FD07E}" destId="{6B84B8AF-CCE6-DB4A-A07C-F3E624A4705C}" srcOrd="1" destOrd="0" presId="urn:microsoft.com/office/officeart/2005/8/layout/list1"/>
    <dgm:cxn modelId="{FE077BAB-F69A-FD49-85B6-1E110E5A1A42}" type="presParOf" srcId="{6A18E57A-A3B2-8C4E-9C15-BD9DC13E3634}" destId="{7517FCE7-5CF0-D84F-8F7C-E289E93CD3BB}" srcOrd="1" destOrd="0" presId="urn:microsoft.com/office/officeart/2005/8/layout/list1"/>
    <dgm:cxn modelId="{992E8BAA-4A9C-0442-B42C-D834189EC480}" type="presParOf" srcId="{6A18E57A-A3B2-8C4E-9C15-BD9DC13E3634}" destId="{E38EE89B-32A5-6840-8EC4-61BECCC32CEC}" srcOrd="2" destOrd="0" presId="urn:microsoft.com/office/officeart/2005/8/layout/list1"/>
    <dgm:cxn modelId="{7828F331-FC9A-AA41-AA00-F3A4BE1A75C7}" type="presParOf" srcId="{6A18E57A-A3B2-8C4E-9C15-BD9DC13E3634}" destId="{1E2F6C7F-2B30-9944-BE94-C3DC69D7903F}" srcOrd="3" destOrd="0" presId="urn:microsoft.com/office/officeart/2005/8/layout/list1"/>
    <dgm:cxn modelId="{4AD813AB-E758-AE4A-B626-DFD6000874DE}" type="presParOf" srcId="{6A18E57A-A3B2-8C4E-9C15-BD9DC13E3634}" destId="{70FB0449-27CA-AF42-8320-0BDDE0F39C9A}" srcOrd="4" destOrd="0" presId="urn:microsoft.com/office/officeart/2005/8/layout/list1"/>
    <dgm:cxn modelId="{E07C9233-023F-6A45-A932-5A6FD59AFACD}" type="presParOf" srcId="{70FB0449-27CA-AF42-8320-0BDDE0F39C9A}" destId="{9F76FB91-1E4D-B644-9D64-D2A524A41CE8}" srcOrd="0" destOrd="0" presId="urn:microsoft.com/office/officeart/2005/8/layout/list1"/>
    <dgm:cxn modelId="{B04A6C01-EF2A-634E-B986-78A6E31D9393}" type="presParOf" srcId="{70FB0449-27CA-AF42-8320-0BDDE0F39C9A}" destId="{B3AFF5B3-DE32-6D43-9C9A-A0D838A2E4D6}" srcOrd="1" destOrd="0" presId="urn:microsoft.com/office/officeart/2005/8/layout/list1"/>
    <dgm:cxn modelId="{57E26309-77C5-C040-90BD-799055188338}" type="presParOf" srcId="{6A18E57A-A3B2-8C4E-9C15-BD9DC13E3634}" destId="{A1D7FEE4-4093-6C47-B59A-12A311E8CED6}" srcOrd="5" destOrd="0" presId="urn:microsoft.com/office/officeart/2005/8/layout/list1"/>
    <dgm:cxn modelId="{30F845F4-1801-BD43-A6C3-6484A2BEAEE5}" type="presParOf" srcId="{6A18E57A-A3B2-8C4E-9C15-BD9DC13E3634}" destId="{AF084E81-77E3-4340-968B-F8AACFE17574}" srcOrd="6" destOrd="0" presId="urn:microsoft.com/office/officeart/2005/8/layout/list1"/>
    <dgm:cxn modelId="{065B50F4-C931-5B4D-832C-23B2369CA74F}" type="presParOf" srcId="{6A18E57A-A3B2-8C4E-9C15-BD9DC13E3634}" destId="{8538193A-2E5C-5049-ADC2-CE9922A5ED4B}" srcOrd="7" destOrd="0" presId="urn:microsoft.com/office/officeart/2005/8/layout/list1"/>
    <dgm:cxn modelId="{D1AFB679-C859-C049-A1D1-8AC9CCE34994}" type="presParOf" srcId="{6A18E57A-A3B2-8C4E-9C15-BD9DC13E3634}" destId="{8E5A39F1-2CFA-EB40-A203-4F6011106295}" srcOrd="8" destOrd="0" presId="urn:microsoft.com/office/officeart/2005/8/layout/list1"/>
    <dgm:cxn modelId="{94ADC817-9644-5C4F-A1ED-B09E41FF0EC3}" type="presParOf" srcId="{8E5A39F1-2CFA-EB40-A203-4F6011106295}" destId="{6901206D-726D-CC41-A9BE-C5664F21DE4E}" srcOrd="0" destOrd="0" presId="urn:microsoft.com/office/officeart/2005/8/layout/list1"/>
    <dgm:cxn modelId="{544232A2-1FA3-FB41-A37F-2828022F47B6}" type="presParOf" srcId="{8E5A39F1-2CFA-EB40-A203-4F6011106295}" destId="{B66CF298-708A-DE43-A06E-E31B2087564B}" srcOrd="1" destOrd="0" presId="urn:microsoft.com/office/officeart/2005/8/layout/list1"/>
    <dgm:cxn modelId="{0F8629F4-74EA-764D-84FE-7CD3B4127892}" type="presParOf" srcId="{6A18E57A-A3B2-8C4E-9C15-BD9DC13E3634}" destId="{1BB77501-9565-EF42-B047-28D45942B0E4}" srcOrd="9" destOrd="0" presId="urn:microsoft.com/office/officeart/2005/8/layout/list1"/>
    <dgm:cxn modelId="{1299EEB0-3BA4-DC40-AA06-0D901B6826C5}" type="presParOf" srcId="{6A18E57A-A3B2-8C4E-9C15-BD9DC13E3634}" destId="{11BC4A0F-9D82-2A49-8669-089B52102E7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3566CC-FAE3-4A09-BD63-0105760B7DC6}"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DB9D7BD-EE26-4063-B7B0-CADF7EDD7D6D}">
      <dgm:prSet phldrT="[Text]"/>
      <dgm:spPr/>
      <dgm:t>
        <a:bodyPr/>
        <a:lstStyle/>
        <a:p>
          <a:r>
            <a:rPr lang="fr-FR" dirty="0" err="1"/>
            <a:t>Lack</a:t>
          </a:r>
          <a:r>
            <a:rPr lang="fr-FR" baseline="0" dirty="0"/>
            <a:t> of trust</a:t>
          </a:r>
          <a:endParaRPr lang="en-US" dirty="0"/>
        </a:p>
      </dgm:t>
    </dgm:pt>
    <dgm:pt modelId="{33BD98F2-BBC2-409B-A5DA-2904386C442E}" type="parTrans" cxnId="{3B59832E-BB88-4445-B051-DC5AAD07491B}">
      <dgm:prSet/>
      <dgm:spPr/>
      <dgm:t>
        <a:bodyPr/>
        <a:lstStyle/>
        <a:p>
          <a:endParaRPr lang="en-US"/>
        </a:p>
      </dgm:t>
    </dgm:pt>
    <dgm:pt modelId="{1E1C92F3-84C9-465B-A59D-D67AFD768AEB}" type="sibTrans" cxnId="{3B59832E-BB88-4445-B051-DC5AAD07491B}">
      <dgm:prSet/>
      <dgm:spPr/>
      <dgm:t>
        <a:bodyPr/>
        <a:lstStyle/>
        <a:p>
          <a:endParaRPr lang="en-US"/>
        </a:p>
      </dgm:t>
    </dgm:pt>
    <dgm:pt modelId="{4A81C41C-ED06-4910-B763-C739A661F164}">
      <dgm:prSet phldrT="[Text]"/>
      <dgm:spPr/>
      <dgm:t>
        <a:bodyPr/>
        <a:lstStyle/>
        <a:p>
          <a:r>
            <a:rPr lang="fr-FR" dirty="0"/>
            <a:t>Structural </a:t>
          </a:r>
          <a:r>
            <a:rPr lang="fr-FR" dirty="0" err="1"/>
            <a:t>problems</a:t>
          </a:r>
          <a:endParaRPr lang="en-US" dirty="0"/>
        </a:p>
      </dgm:t>
    </dgm:pt>
    <dgm:pt modelId="{7C9030E5-8622-4AF4-9345-BC6980C14DE0}" type="parTrans" cxnId="{C5C8E0E5-19EE-468D-9042-03EF0410607A}">
      <dgm:prSet/>
      <dgm:spPr/>
      <dgm:t>
        <a:bodyPr/>
        <a:lstStyle/>
        <a:p>
          <a:endParaRPr lang="en-US"/>
        </a:p>
      </dgm:t>
    </dgm:pt>
    <dgm:pt modelId="{4C48F1BE-8722-4949-AE25-CF2F0886EDF5}" type="sibTrans" cxnId="{C5C8E0E5-19EE-468D-9042-03EF0410607A}">
      <dgm:prSet/>
      <dgm:spPr/>
      <dgm:t>
        <a:bodyPr/>
        <a:lstStyle/>
        <a:p>
          <a:endParaRPr lang="en-US"/>
        </a:p>
      </dgm:t>
    </dgm:pt>
    <dgm:pt modelId="{1B6C96A8-5EC7-424A-9909-908CF1401C30}">
      <dgm:prSet phldrT="[Text]"/>
      <dgm:spPr/>
      <dgm:t>
        <a:bodyPr/>
        <a:lstStyle/>
        <a:p>
          <a:r>
            <a:rPr lang="fr-FR" dirty="0" err="1"/>
            <a:t>Extreme</a:t>
          </a:r>
          <a:r>
            <a:rPr lang="fr-FR" dirty="0"/>
            <a:t> isolation</a:t>
          </a:r>
          <a:endParaRPr lang="en-US" dirty="0"/>
        </a:p>
      </dgm:t>
    </dgm:pt>
    <dgm:pt modelId="{AC73AE80-E06F-4C9C-B945-08F2448ADC6D}" type="parTrans" cxnId="{EB1C5BD8-DF3F-4D42-A13C-290E4FE3AFC7}">
      <dgm:prSet/>
      <dgm:spPr/>
      <dgm:t>
        <a:bodyPr/>
        <a:lstStyle/>
        <a:p>
          <a:endParaRPr lang="en-US"/>
        </a:p>
      </dgm:t>
    </dgm:pt>
    <dgm:pt modelId="{FA687EAD-CB70-45A7-9B14-8C84B55C05A7}" type="sibTrans" cxnId="{EB1C5BD8-DF3F-4D42-A13C-290E4FE3AFC7}">
      <dgm:prSet/>
      <dgm:spPr/>
      <dgm:t>
        <a:bodyPr/>
        <a:lstStyle/>
        <a:p>
          <a:endParaRPr lang="en-US"/>
        </a:p>
      </dgm:t>
    </dgm:pt>
    <dgm:pt modelId="{03B38349-9074-48AA-88F7-857CF5742006}">
      <dgm:prSet/>
      <dgm:spPr/>
      <dgm:t>
        <a:bodyPr/>
        <a:lstStyle/>
        <a:p>
          <a:r>
            <a:rPr lang="fr-FR" dirty="0" err="1"/>
            <a:t>Difficulties</a:t>
          </a:r>
          <a:r>
            <a:rPr lang="fr-FR" dirty="0"/>
            <a:t> </a:t>
          </a:r>
          <a:r>
            <a:rPr lang="fr-FR" dirty="0" err="1"/>
            <a:t>asking</a:t>
          </a:r>
          <a:r>
            <a:rPr lang="fr-FR" dirty="0"/>
            <a:t> for help</a:t>
          </a:r>
          <a:endParaRPr lang="en-US" dirty="0"/>
        </a:p>
      </dgm:t>
    </dgm:pt>
    <dgm:pt modelId="{D0B5F5D8-020D-45B9-8660-03573648C9D9}" type="parTrans" cxnId="{9F901BF6-3690-401D-ACF7-4654E7202ADC}">
      <dgm:prSet/>
      <dgm:spPr/>
      <dgm:t>
        <a:bodyPr/>
        <a:lstStyle/>
        <a:p>
          <a:endParaRPr lang="en-US"/>
        </a:p>
      </dgm:t>
    </dgm:pt>
    <dgm:pt modelId="{03B2B488-CF80-45AC-A2CF-8FD247BF228C}" type="sibTrans" cxnId="{9F901BF6-3690-401D-ACF7-4654E7202ADC}">
      <dgm:prSet/>
      <dgm:spPr/>
      <dgm:t>
        <a:bodyPr/>
        <a:lstStyle/>
        <a:p>
          <a:endParaRPr lang="en-US"/>
        </a:p>
      </dgm:t>
    </dgm:pt>
    <dgm:pt modelId="{580F42C9-AB24-4C97-82E5-87236AD0BDBC}">
      <dgm:prSet custT="1"/>
      <dgm:spPr/>
      <dgm:t>
        <a:bodyPr/>
        <a:lstStyle/>
        <a:p>
          <a:r>
            <a:rPr lang="fr-FR" sz="1400" b="1" dirty="0"/>
            <a:t>Don’t </a:t>
          </a:r>
          <a:r>
            <a:rPr lang="fr-FR" sz="1400" b="1" dirty="0" err="1"/>
            <a:t>need</a:t>
          </a:r>
          <a:endParaRPr lang="en-US" sz="1400" b="1" dirty="0"/>
        </a:p>
      </dgm:t>
    </dgm:pt>
    <dgm:pt modelId="{45867A81-0B03-4E4D-8EBE-9D339E14E627}" type="parTrans" cxnId="{14EBE773-4EA7-4644-A8DB-3DF09D9AEE50}">
      <dgm:prSet/>
      <dgm:spPr/>
      <dgm:t>
        <a:bodyPr/>
        <a:lstStyle/>
        <a:p>
          <a:endParaRPr lang="en-US"/>
        </a:p>
      </dgm:t>
    </dgm:pt>
    <dgm:pt modelId="{9FDD0492-1062-44DB-A1DD-2D9775790A7F}" type="sibTrans" cxnId="{14EBE773-4EA7-4644-A8DB-3DF09D9AEE50}">
      <dgm:prSet/>
      <dgm:spPr/>
      <dgm:t>
        <a:bodyPr/>
        <a:lstStyle/>
        <a:p>
          <a:endParaRPr lang="en-US"/>
        </a:p>
      </dgm:t>
    </dgm:pt>
    <dgm:pt modelId="{B0BDA525-E96E-4B9E-8B14-1B9ED24EE4FE}" type="pres">
      <dgm:prSet presAssocID="{F93566CC-FAE3-4A09-BD63-0105760B7DC6}" presName="compositeShape" presStyleCnt="0">
        <dgm:presLayoutVars>
          <dgm:chMax val="7"/>
          <dgm:dir/>
          <dgm:resizeHandles val="exact"/>
        </dgm:presLayoutVars>
      </dgm:prSet>
      <dgm:spPr/>
    </dgm:pt>
    <dgm:pt modelId="{EBA0D96C-316D-4D9A-934F-7CA9CFF25B33}" type="pres">
      <dgm:prSet presAssocID="{F93566CC-FAE3-4A09-BD63-0105760B7DC6}" presName="wedge1" presStyleLbl="node1" presStyleIdx="0" presStyleCnt="5" custLinFactNeighborX="-3426" custLinFactNeighborY="4609"/>
      <dgm:spPr/>
    </dgm:pt>
    <dgm:pt modelId="{396EA91F-D22C-4A97-8D19-D407E14BD6E5}" type="pres">
      <dgm:prSet presAssocID="{F93566CC-FAE3-4A09-BD63-0105760B7DC6}" presName="wedge1Tx" presStyleLbl="node1" presStyleIdx="0" presStyleCnt="5">
        <dgm:presLayoutVars>
          <dgm:chMax val="0"/>
          <dgm:chPref val="0"/>
          <dgm:bulletEnabled val="1"/>
        </dgm:presLayoutVars>
      </dgm:prSet>
      <dgm:spPr/>
    </dgm:pt>
    <dgm:pt modelId="{EC04D7C4-A889-4C93-BA31-423B905FAC71}" type="pres">
      <dgm:prSet presAssocID="{F93566CC-FAE3-4A09-BD63-0105760B7DC6}" presName="wedge2" presStyleLbl="node1" presStyleIdx="1" presStyleCnt="5"/>
      <dgm:spPr/>
    </dgm:pt>
    <dgm:pt modelId="{3F565C18-32EF-435F-9ED9-4CA821FA7AE9}" type="pres">
      <dgm:prSet presAssocID="{F93566CC-FAE3-4A09-BD63-0105760B7DC6}" presName="wedge2Tx" presStyleLbl="node1" presStyleIdx="1" presStyleCnt="5">
        <dgm:presLayoutVars>
          <dgm:chMax val="0"/>
          <dgm:chPref val="0"/>
          <dgm:bulletEnabled val="1"/>
        </dgm:presLayoutVars>
      </dgm:prSet>
      <dgm:spPr/>
    </dgm:pt>
    <dgm:pt modelId="{7C274DE7-9B5D-41A4-A958-469F53CBDA39}" type="pres">
      <dgm:prSet presAssocID="{F93566CC-FAE3-4A09-BD63-0105760B7DC6}" presName="wedge3" presStyleLbl="node1" presStyleIdx="2" presStyleCnt="5"/>
      <dgm:spPr/>
    </dgm:pt>
    <dgm:pt modelId="{FB2C63F2-4575-44D3-A582-EC38BF0CF152}" type="pres">
      <dgm:prSet presAssocID="{F93566CC-FAE3-4A09-BD63-0105760B7DC6}" presName="wedge3Tx" presStyleLbl="node1" presStyleIdx="2" presStyleCnt="5">
        <dgm:presLayoutVars>
          <dgm:chMax val="0"/>
          <dgm:chPref val="0"/>
          <dgm:bulletEnabled val="1"/>
        </dgm:presLayoutVars>
      </dgm:prSet>
      <dgm:spPr/>
    </dgm:pt>
    <dgm:pt modelId="{1E1DF86E-E96A-449F-BD3C-9CA453A79866}" type="pres">
      <dgm:prSet presAssocID="{F93566CC-FAE3-4A09-BD63-0105760B7DC6}" presName="wedge4" presStyleLbl="node1" presStyleIdx="3" presStyleCnt="5"/>
      <dgm:spPr/>
    </dgm:pt>
    <dgm:pt modelId="{5DA659FC-758F-4BF7-869B-D1BB647C2688}" type="pres">
      <dgm:prSet presAssocID="{F93566CC-FAE3-4A09-BD63-0105760B7DC6}" presName="wedge4Tx" presStyleLbl="node1" presStyleIdx="3" presStyleCnt="5">
        <dgm:presLayoutVars>
          <dgm:chMax val="0"/>
          <dgm:chPref val="0"/>
          <dgm:bulletEnabled val="1"/>
        </dgm:presLayoutVars>
      </dgm:prSet>
      <dgm:spPr/>
    </dgm:pt>
    <dgm:pt modelId="{E65452BF-D262-4AC3-A35D-99A5BD601FEC}" type="pres">
      <dgm:prSet presAssocID="{F93566CC-FAE3-4A09-BD63-0105760B7DC6}" presName="wedge5" presStyleLbl="node1" presStyleIdx="4" presStyleCnt="5" custLinFactNeighborX="-10056" custLinFactNeighborY="-11935"/>
      <dgm:spPr/>
    </dgm:pt>
    <dgm:pt modelId="{9E8B53E6-DBFA-4A0B-B76B-C445A056006E}" type="pres">
      <dgm:prSet presAssocID="{F93566CC-FAE3-4A09-BD63-0105760B7DC6}" presName="wedge5Tx" presStyleLbl="node1" presStyleIdx="4" presStyleCnt="5">
        <dgm:presLayoutVars>
          <dgm:chMax val="0"/>
          <dgm:chPref val="0"/>
          <dgm:bulletEnabled val="1"/>
        </dgm:presLayoutVars>
      </dgm:prSet>
      <dgm:spPr/>
    </dgm:pt>
  </dgm:ptLst>
  <dgm:cxnLst>
    <dgm:cxn modelId="{B786C61F-0594-48CF-8AF3-F8F4F6712E2A}" type="presOf" srcId="{4A81C41C-ED06-4910-B763-C739A661F164}" destId="{3F565C18-32EF-435F-9ED9-4CA821FA7AE9}" srcOrd="1" destOrd="0" presId="urn:microsoft.com/office/officeart/2005/8/layout/chart3"/>
    <dgm:cxn modelId="{3B59832E-BB88-4445-B051-DC5AAD07491B}" srcId="{F93566CC-FAE3-4A09-BD63-0105760B7DC6}" destId="{EDB9D7BD-EE26-4063-B7B0-CADF7EDD7D6D}" srcOrd="0" destOrd="0" parTransId="{33BD98F2-BBC2-409B-A5DA-2904386C442E}" sibTransId="{1E1C92F3-84C9-465B-A59D-D67AFD768AEB}"/>
    <dgm:cxn modelId="{D9635748-D511-4617-A4AF-E11FB88013E4}" type="presOf" srcId="{580F42C9-AB24-4C97-82E5-87236AD0BDBC}" destId="{9E8B53E6-DBFA-4A0B-B76B-C445A056006E}" srcOrd="1" destOrd="0" presId="urn:microsoft.com/office/officeart/2005/8/layout/chart3"/>
    <dgm:cxn modelId="{CCB0DA4B-CD67-4E62-A3EE-2B92278277FB}" type="presOf" srcId="{03B38349-9074-48AA-88F7-857CF5742006}" destId="{1E1DF86E-E96A-449F-BD3C-9CA453A79866}" srcOrd="0" destOrd="0" presId="urn:microsoft.com/office/officeart/2005/8/layout/chart3"/>
    <dgm:cxn modelId="{BB23B24D-E396-411A-8EB9-B5CAF8A80CEA}" type="presOf" srcId="{1B6C96A8-5EC7-424A-9909-908CF1401C30}" destId="{FB2C63F2-4575-44D3-A582-EC38BF0CF152}" srcOrd="1" destOrd="0" presId="urn:microsoft.com/office/officeart/2005/8/layout/chart3"/>
    <dgm:cxn modelId="{7DAAFB53-33E2-4539-9C16-052B90481895}" type="presOf" srcId="{4A81C41C-ED06-4910-B763-C739A661F164}" destId="{EC04D7C4-A889-4C93-BA31-423B905FAC71}" srcOrd="0" destOrd="0" presId="urn:microsoft.com/office/officeart/2005/8/layout/chart3"/>
    <dgm:cxn modelId="{A2B1945F-237D-43FF-ABA3-CC371A8BE39C}" type="presOf" srcId="{1B6C96A8-5EC7-424A-9909-908CF1401C30}" destId="{7C274DE7-9B5D-41A4-A958-469F53CBDA39}" srcOrd="0" destOrd="0" presId="urn:microsoft.com/office/officeart/2005/8/layout/chart3"/>
    <dgm:cxn modelId="{2CA2946E-627C-4634-8430-A8C82DE21516}" type="presOf" srcId="{F93566CC-FAE3-4A09-BD63-0105760B7DC6}" destId="{B0BDA525-E96E-4B9E-8B14-1B9ED24EE4FE}" srcOrd="0" destOrd="0" presId="urn:microsoft.com/office/officeart/2005/8/layout/chart3"/>
    <dgm:cxn modelId="{14EBE773-4EA7-4644-A8DB-3DF09D9AEE50}" srcId="{F93566CC-FAE3-4A09-BD63-0105760B7DC6}" destId="{580F42C9-AB24-4C97-82E5-87236AD0BDBC}" srcOrd="4" destOrd="0" parTransId="{45867A81-0B03-4E4D-8EBE-9D339E14E627}" sibTransId="{9FDD0492-1062-44DB-A1DD-2D9775790A7F}"/>
    <dgm:cxn modelId="{CB3B2392-C4A2-4706-A666-0581911EEB49}" type="presOf" srcId="{EDB9D7BD-EE26-4063-B7B0-CADF7EDD7D6D}" destId="{396EA91F-D22C-4A97-8D19-D407E14BD6E5}" srcOrd="1" destOrd="0" presId="urn:microsoft.com/office/officeart/2005/8/layout/chart3"/>
    <dgm:cxn modelId="{B90BBE9D-494D-41BA-90D0-83F00C2B82D0}" type="presOf" srcId="{EDB9D7BD-EE26-4063-B7B0-CADF7EDD7D6D}" destId="{EBA0D96C-316D-4D9A-934F-7CA9CFF25B33}" srcOrd="0" destOrd="0" presId="urn:microsoft.com/office/officeart/2005/8/layout/chart3"/>
    <dgm:cxn modelId="{31D79ED7-730B-41B8-BC5E-9E5798D4C720}" type="presOf" srcId="{03B38349-9074-48AA-88F7-857CF5742006}" destId="{5DA659FC-758F-4BF7-869B-D1BB647C2688}" srcOrd="1" destOrd="0" presId="urn:microsoft.com/office/officeart/2005/8/layout/chart3"/>
    <dgm:cxn modelId="{EB1C5BD8-DF3F-4D42-A13C-290E4FE3AFC7}" srcId="{F93566CC-FAE3-4A09-BD63-0105760B7DC6}" destId="{1B6C96A8-5EC7-424A-9909-908CF1401C30}" srcOrd="2" destOrd="0" parTransId="{AC73AE80-E06F-4C9C-B945-08F2448ADC6D}" sibTransId="{FA687EAD-CB70-45A7-9B14-8C84B55C05A7}"/>
    <dgm:cxn modelId="{C5C8E0E5-19EE-468D-9042-03EF0410607A}" srcId="{F93566CC-FAE3-4A09-BD63-0105760B7DC6}" destId="{4A81C41C-ED06-4910-B763-C739A661F164}" srcOrd="1" destOrd="0" parTransId="{7C9030E5-8622-4AF4-9345-BC6980C14DE0}" sibTransId="{4C48F1BE-8722-4949-AE25-CF2F0886EDF5}"/>
    <dgm:cxn modelId="{9F901BF6-3690-401D-ACF7-4654E7202ADC}" srcId="{F93566CC-FAE3-4A09-BD63-0105760B7DC6}" destId="{03B38349-9074-48AA-88F7-857CF5742006}" srcOrd="3" destOrd="0" parTransId="{D0B5F5D8-020D-45B9-8660-03573648C9D9}" sibTransId="{03B2B488-CF80-45AC-A2CF-8FD247BF228C}"/>
    <dgm:cxn modelId="{A3AFF4F8-7DB8-4CBE-9CA9-5DA428DD7839}" type="presOf" srcId="{580F42C9-AB24-4C97-82E5-87236AD0BDBC}" destId="{E65452BF-D262-4AC3-A35D-99A5BD601FEC}" srcOrd="0" destOrd="0" presId="urn:microsoft.com/office/officeart/2005/8/layout/chart3"/>
    <dgm:cxn modelId="{80564E2C-228F-4120-B414-AE0A2796D027}" type="presParOf" srcId="{B0BDA525-E96E-4B9E-8B14-1B9ED24EE4FE}" destId="{EBA0D96C-316D-4D9A-934F-7CA9CFF25B33}" srcOrd="0" destOrd="0" presId="urn:microsoft.com/office/officeart/2005/8/layout/chart3"/>
    <dgm:cxn modelId="{18FBABBA-B832-4D49-A15A-CED383442386}" type="presParOf" srcId="{B0BDA525-E96E-4B9E-8B14-1B9ED24EE4FE}" destId="{396EA91F-D22C-4A97-8D19-D407E14BD6E5}" srcOrd="1" destOrd="0" presId="urn:microsoft.com/office/officeart/2005/8/layout/chart3"/>
    <dgm:cxn modelId="{38C0D4D8-C6DC-4AEF-A5E1-C1A31956A64E}" type="presParOf" srcId="{B0BDA525-E96E-4B9E-8B14-1B9ED24EE4FE}" destId="{EC04D7C4-A889-4C93-BA31-423B905FAC71}" srcOrd="2" destOrd="0" presId="urn:microsoft.com/office/officeart/2005/8/layout/chart3"/>
    <dgm:cxn modelId="{7A5AD651-BFC2-48D3-8CAA-889E48794C76}" type="presParOf" srcId="{B0BDA525-E96E-4B9E-8B14-1B9ED24EE4FE}" destId="{3F565C18-32EF-435F-9ED9-4CA821FA7AE9}" srcOrd="3" destOrd="0" presId="urn:microsoft.com/office/officeart/2005/8/layout/chart3"/>
    <dgm:cxn modelId="{3A846060-9FD9-4542-9276-21FA7D9DADD4}" type="presParOf" srcId="{B0BDA525-E96E-4B9E-8B14-1B9ED24EE4FE}" destId="{7C274DE7-9B5D-41A4-A958-469F53CBDA39}" srcOrd="4" destOrd="0" presId="urn:microsoft.com/office/officeart/2005/8/layout/chart3"/>
    <dgm:cxn modelId="{C35B5127-B602-4D9A-8F34-320D1D2C87E4}" type="presParOf" srcId="{B0BDA525-E96E-4B9E-8B14-1B9ED24EE4FE}" destId="{FB2C63F2-4575-44D3-A582-EC38BF0CF152}" srcOrd="5" destOrd="0" presId="urn:microsoft.com/office/officeart/2005/8/layout/chart3"/>
    <dgm:cxn modelId="{F0651B9A-1E3A-475E-AC65-3AF381243634}" type="presParOf" srcId="{B0BDA525-E96E-4B9E-8B14-1B9ED24EE4FE}" destId="{1E1DF86E-E96A-449F-BD3C-9CA453A79866}" srcOrd="6" destOrd="0" presId="urn:microsoft.com/office/officeart/2005/8/layout/chart3"/>
    <dgm:cxn modelId="{89336E27-E0AD-4681-A19F-28FC3A3344C3}" type="presParOf" srcId="{B0BDA525-E96E-4B9E-8B14-1B9ED24EE4FE}" destId="{5DA659FC-758F-4BF7-869B-D1BB647C2688}" srcOrd="7" destOrd="0" presId="urn:microsoft.com/office/officeart/2005/8/layout/chart3"/>
    <dgm:cxn modelId="{118659DE-5930-4C53-911F-DEF632EF36D6}" type="presParOf" srcId="{B0BDA525-E96E-4B9E-8B14-1B9ED24EE4FE}" destId="{E65452BF-D262-4AC3-A35D-99A5BD601FEC}" srcOrd="8" destOrd="0" presId="urn:microsoft.com/office/officeart/2005/8/layout/chart3"/>
    <dgm:cxn modelId="{D75F0349-1EBC-4066-AA8C-3F40E9A75FFD}" type="presParOf" srcId="{B0BDA525-E96E-4B9E-8B14-1B9ED24EE4FE}" destId="{9E8B53E6-DBFA-4A0B-B76B-C445A056006E}" srcOrd="9"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7C6A238-E56B-48C0-8B11-8F5C9C346292}" type="doc">
      <dgm:prSet loTypeId="urn:microsoft.com/office/officeart/2005/8/layout/chart3" loCatId="relationship" qsTypeId="urn:microsoft.com/office/officeart/2005/8/quickstyle/simple1" qsCatId="simple" csTypeId="urn:microsoft.com/office/officeart/2005/8/colors/colorful1" csCatId="colorful" phldr="1"/>
      <dgm:spPr/>
    </dgm:pt>
    <dgm:pt modelId="{3108BB42-2C9E-44C4-87CB-D5CFDF404666}" type="pres">
      <dgm:prSet presAssocID="{67C6A238-E56B-48C0-8B11-8F5C9C346292}" presName="compositeShape" presStyleCnt="0">
        <dgm:presLayoutVars>
          <dgm:chMax val="7"/>
          <dgm:dir/>
          <dgm:resizeHandles val="exact"/>
        </dgm:presLayoutVars>
      </dgm:prSet>
      <dgm:spPr/>
    </dgm:pt>
  </dgm:ptLst>
  <dgm:cxnLst>
    <dgm:cxn modelId="{121FA7FA-4A51-4417-B555-21CCB5CE1C07}" type="presOf" srcId="{67C6A238-E56B-48C0-8B11-8F5C9C346292}" destId="{3108BB42-2C9E-44C4-87CB-D5CFDF404666}"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3566CC-FAE3-4A09-BD63-0105760B7DC6}"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DB9D7BD-EE26-4063-B7B0-CADF7EDD7D6D}">
      <dgm:prSet phldrT="[Text]" custT="1"/>
      <dgm:spPr/>
      <dgm:t>
        <a:bodyPr/>
        <a:lstStyle/>
        <a:p>
          <a:r>
            <a:rPr lang="fr-FR" sz="1400" b="1" dirty="0" err="1"/>
            <a:t>Lack</a:t>
          </a:r>
          <a:r>
            <a:rPr lang="fr-FR" sz="1400" b="1" dirty="0"/>
            <a:t> of trust</a:t>
          </a:r>
          <a:endParaRPr lang="en-US" sz="1400" b="1" dirty="0"/>
        </a:p>
      </dgm:t>
    </dgm:pt>
    <dgm:pt modelId="{33BD98F2-BBC2-409B-A5DA-2904386C442E}" type="parTrans" cxnId="{3B59832E-BB88-4445-B051-DC5AAD07491B}">
      <dgm:prSet/>
      <dgm:spPr/>
      <dgm:t>
        <a:bodyPr/>
        <a:lstStyle/>
        <a:p>
          <a:endParaRPr lang="en-US"/>
        </a:p>
      </dgm:t>
    </dgm:pt>
    <dgm:pt modelId="{1E1C92F3-84C9-465B-A59D-D67AFD768AEB}" type="sibTrans" cxnId="{3B59832E-BB88-4445-B051-DC5AAD07491B}">
      <dgm:prSet/>
      <dgm:spPr/>
      <dgm:t>
        <a:bodyPr/>
        <a:lstStyle/>
        <a:p>
          <a:endParaRPr lang="en-US"/>
        </a:p>
      </dgm:t>
    </dgm:pt>
    <dgm:pt modelId="{4A81C41C-ED06-4910-B763-C739A661F164}">
      <dgm:prSet phldrT="[Text]"/>
      <dgm:spPr/>
      <dgm:t>
        <a:bodyPr/>
        <a:lstStyle/>
        <a:p>
          <a:r>
            <a:rPr lang="fr-FR" dirty="0"/>
            <a:t>Structural </a:t>
          </a:r>
          <a:r>
            <a:rPr lang="fr-FR" dirty="0" err="1"/>
            <a:t>problems</a:t>
          </a:r>
          <a:endParaRPr lang="en-US" dirty="0"/>
        </a:p>
      </dgm:t>
    </dgm:pt>
    <dgm:pt modelId="{7C9030E5-8622-4AF4-9345-BC6980C14DE0}" type="parTrans" cxnId="{C5C8E0E5-19EE-468D-9042-03EF0410607A}">
      <dgm:prSet/>
      <dgm:spPr/>
      <dgm:t>
        <a:bodyPr/>
        <a:lstStyle/>
        <a:p>
          <a:endParaRPr lang="en-US"/>
        </a:p>
      </dgm:t>
    </dgm:pt>
    <dgm:pt modelId="{4C48F1BE-8722-4949-AE25-CF2F0886EDF5}" type="sibTrans" cxnId="{C5C8E0E5-19EE-468D-9042-03EF0410607A}">
      <dgm:prSet/>
      <dgm:spPr/>
      <dgm:t>
        <a:bodyPr/>
        <a:lstStyle/>
        <a:p>
          <a:endParaRPr lang="en-US"/>
        </a:p>
      </dgm:t>
    </dgm:pt>
    <dgm:pt modelId="{1B6C96A8-5EC7-424A-9909-908CF1401C30}">
      <dgm:prSet phldrT="[Text]"/>
      <dgm:spPr/>
      <dgm:t>
        <a:bodyPr/>
        <a:lstStyle/>
        <a:p>
          <a:r>
            <a:rPr lang="fr-FR" dirty="0" err="1"/>
            <a:t>Extreme</a:t>
          </a:r>
          <a:r>
            <a:rPr lang="fr-FR" dirty="0"/>
            <a:t> isolation</a:t>
          </a:r>
          <a:endParaRPr lang="en-US" dirty="0"/>
        </a:p>
      </dgm:t>
    </dgm:pt>
    <dgm:pt modelId="{AC73AE80-E06F-4C9C-B945-08F2448ADC6D}" type="parTrans" cxnId="{EB1C5BD8-DF3F-4D42-A13C-290E4FE3AFC7}">
      <dgm:prSet/>
      <dgm:spPr/>
      <dgm:t>
        <a:bodyPr/>
        <a:lstStyle/>
        <a:p>
          <a:endParaRPr lang="en-US"/>
        </a:p>
      </dgm:t>
    </dgm:pt>
    <dgm:pt modelId="{FA687EAD-CB70-45A7-9B14-8C84B55C05A7}" type="sibTrans" cxnId="{EB1C5BD8-DF3F-4D42-A13C-290E4FE3AFC7}">
      <dgm:prSet/>
      <dgm:spPr/>
      <dgm:t>
        <a:bodyPr/>
        <a:lstStyle/>
        <a:p>
          <a:endParaRPr lang="en-US"/>
        </a:p>
      </dgm:t>
    </dgm:pt>
    <dgm:pt modelId="{03B38349-9074-48AA-88F7-857CF5742006}">
      <dgm:prSet/>
      <dgm:spPr/>
      <dgm:t>
        <a:bodyPr/>
        <a:lstStyle/>
        <a:p>
          <a:r>
            <a:rPr lang="fr-FR" dirty="0" err="1"/>
            <a:t>Difficulties</a:t>
          </a:r>
          <a:r>
            <a:rPr lang="fr-FR" dirty="0"/>
            <a:t> </a:t>
          </a:r>
          <a:r>
            <a:rPr lang="fr-FR" dirty="0" err="1"/>
            <a:t>asking</a:t>
          </a:r>
          <a:r>
            <a:rPr lang="fr-FR" dirty="0"/>
            <a:t> for help</a:t>
          </a:r>
          <a:endParaRPr lang="en-US" dirty="0"/>
        </a:p>
      </dgm:t>
    </dgm:pt>
    <dgm:pt modelId="{D0B5F5D8-020D-45B9-8660-03573648C9D9}" type="parTrans" cxnId="{9F901BF6-3690-401D-ACF7-4654E7202ADC}">
      <dgm:prSet/>
      <dgm:spPr/>
      <dgm:t>
        <a:bodyPr/>
        <a:lstStyle/>
        <a:p>
          <a:endParaRPr lang="en-US"/>
        </a:p>
      </dgm:t>
    </dgm:pt>
    <dgm:pt modelId="{03B2B488-CF80-45AC-A2CF-8FD247BF228C}" type="sibTrans" cxnId="{9F901BF6-3690-401D-ACF7-4654E7202ADC}">
      <dgm:prSet/>
      <dgm:spPr/>
      <dgm:t>
        <a:bodyPr/>
        <a:lstStyle/>
        <a:p>
          <a:endParaRPr lang="en-US"/>
        </a:p>
      </dgm:t>
    </dgm:pt>
    <dgm:pt modelId="{580F42C9-AB24-4C97-82E5-87236AD0BDBC}">
      <dgm:prSet/>
      <dgm:spPr/>
      <dgm:t>
        <a:bodyPr/>
        <a:lstStyle/>
        <a:p>
          <a:r>
            <a:rPr lang="fr-FR" dirty="0"/>
            <a:t>Don’t </a:t>
          </a:r>
          <a:r>
            <a:rPr lang="fr-FR" dirty="0" err="1"/>
            <a:t>need</a:t>
          </a:r>
          <a:endParaRPr lang="en-US" dirty="0"/>
        </a:p>
      </dgm:t>
    </dgm:pt>
    <dgm:pt modelId="{45867A81-0B03-4E4D-8EBE-9D339E14E627}" type="parTrans" cxnId="{14EBE773-4EA7-4644-A8DB-3DF09D9AEE50}">
      <dgm:prSet/>
      <dgm:spPr/>
      <dgm:t>
        <a:bodyPr/>
        <a:lstStyle/>
        <a:p>
          <a:endParaRPr lang="en-US"/>
        </a:p>
      </dgm:t>
    </dgm:pt>
    <dgm:pt modelId="{9FDD0492-1062-44DB-A1DD-2D9775790A7F}" type="sibTrans" cxnId="{14EBE773-4EA7-4644-A8DB-3DF09D9AEE50}">
      <dgm:prSet/>
      <dgm:spPr/>
      <dgm:t>
        <a:bodyPr/>
        <a:lstStyle/>
        <a:p>
          <a:endParaRPr lang="en-US"/>
        </a:p>
      </dgm:t>
    </dgm:pt>
    <dgm:pt modelId="{B0BDA525-E96E-4B9E-8B14-1B9ED24EE4FE}" type="pres">
      <dgm:prSet presAssocID="{F93566CC-FAE3-4A09-BD63-0105760B7DC6}" presName="compositeShape" presStyleCnt="0">
        <dgm:presLayoutVars>
          <dgm:chMax val="7"/>
          <dgm:dir/>
          <dgm:resizeHandles val="exact"/>
        </dgm:presLayoutVars>
      </dgm:prSet>
      <dgm:spPr/>
    </dgm:pt>
    <dgm:pt modelId="{EBA0D96C-316D-4D9A-934F-7CA9CFF25B33}" type="pres">
      <dgm:prSet presAssocID="{F93566CC-FAE3-4A09-BD63-0105760B7DC6}" presName="wedge1" presStyleLbl="node1" presStyleIdx="0" presStyleCnt="5" custLinFactNeighborX="11312" custLinFactNeighborY="-7113"/>
      <dgm:spPr/>
    </dgm:pt>
    <dgm:pt modelId="{396EA91F-D22C-4A97-8D19-D407E14BD6E5}" type="pres">
      <dgm:prSet presAssocID="{F93566CC-FAE3-4A09-BD63-0105760B7DC6}" presName="wedge1Tx" presStyleLbl="node1" presStyleIdx="0" presStyleCnt="5">
        <dgm:presLayoutVars>
          <dgm:chMax val="0"/>
          <dgm:chPref val="0"/>
          <dgm:bulletEnabled val="1"/>
        </dgm:presLayoutVars>
      </dgm:prSet>
      <dgm:spPr/>
    </dgm:pt>
    <dgm:pt modelId="{EC04D7C4-A889-4C93-BA31-423B905FAC71}" type="pres">
      <dgm:prSet presAssocID="{F93566CC-FAE3-4A09-BD63-0105760B7DC6}" presName="wedge2" presStyleLbl="node1" presStyleIdx="1" presStyleCnt="5"/>
      <dgm:spPr/>
    </dgm:pt>
    <dgm:pt modelId="{3F565C18-32EF-435F-9ED9-4CA821FA7AE9}" type="pres">
      <dgm:prSet presAssocID="{F93566CC-FAE3-4A09-BD63-0105760B7DC6}" presName="wedge2Tx" presStyleLbl="node1" presStyleIdx="1" presStyleCnt="5">
        <dgm:presLayoutVars>
          <dgm:chMax val="0"/>
          <dgm:chPref val="0"/>
          <dgm:bulletEnabled val="1"/>
        </dgm:presLayoutVars>
      </dgm:prSet>
      <dgm:spPr/>
    </dgm:pt>
    <dgm:pt modelId="{7C274DE7-9B5D-41A4-A958-469F53CBDA39}" type="pres">
      <dgm:prSet presAssocID="{F93566CC-FAE3-4A09-BD63-0105760B7DC6}" presName="wedge3" presStyleLbl="node1" presStyleIdx="2" presStyleCnt="5"/>
      <dgm:spPr/>
    </dgm:pt>
    <dgm:pt modelId="{FB2C63F2-4575-44D3-A582-EC38BF0CF152}" type="pres">
      <dgm:prSet presAssocID="{F93566CC-FAE3-4A09-BD63-0105760B7DC6}" presName="wedge3Tx" presStyleLbl="node1" presStyleIdx="2" presStyleCnt="5">
        <dgm:presLayoutVars>
          <dgm:chMax val="0"/>
          <dgm:chPref val="0"/>
          <dgm:bulletEnabled val="1"/>
        </dgm:presLayoutVars>
      </dgm:prSet>
      <dgm:spPr/>
    </dgm:pt>
    <dgm:pt modelId="{1E1DF86E-E96A-449F-BD3C-9CA453A79866}" type="pres">
      <dgm:prSet presAssocID="{F93566CC-FAE3-4A09-BD63-0105760B7DC6}" presName="wedge4" presStyleLbl="node1" presStyleIdx="3" presStyleCnt="5"/>
      <dgm:spPr/>
    </dgm:pt>
    <dgm:pt modelId="{5DA659FC-758F-4BF7-869B-D1BB647C2688}" type="pres">
      <dgm:prSet presAssocID="{F93566CC-FAE3-4A09-BD63-0105760B7DC6}" presName="wedge4Tx" presStyleLbl="node1" presStyleIdx="3" presStyleCnt="5">
        <dgm:presLayoutVars>
          <dgm:chMax val="0"/>
          <dgm:chPref val="0"/>
          <dgm:bulletEnabled val="1"/>
        </dgm:presLayoutVars>
      </dgm:prSet>
      <dgm:spPr/>
    </dgm:pt>
    <dgm:pt modelId="{E65452BF-D262-4AC3-A35D-99A5BD601FEC}" type="pres">
      <dgm:prSet presAssocID="{F93566CC-FAE3-4A09-BD63-0105760B7DC6}" presName="wedge5" presStyleLbl="node1" presStyleIdx="4" presStyleCnt="5"/>
      <dgm:spPr/>
    </dgm:pt>
    <dgm:pt modelId="{9E8B53E6-DBFA-4A0B-B76B-C445A056006E}" type="pres">
      <dgm:prSet presAssocID="{F93566CC-FAE3-4A09-BD63-0105760B7DC6}" presName="wedge5Tx" presStyleLbl="node1" presStyleIdx="4" presStyleCnt="5">
        <dgm:presLayoutVars>
          <dgm:chMax val="0"/>
          <dgm:chPref val="0"/>
          <dgm:bulletEnabled val="1"/>
        </dgm:presLayoutVars>
      </dgm:prSet>
      <dgm:spPr/>
    </dgm:pt>
  </dgm:ptLst>
  <dgm:cxnLst>
    <dgm:cxn modelId="{B786C61F-0594-48CF-8AF3-F8F4F6712E2A}" type="presOf" srcId="{4A81C41C-ED06-4910-B763-C739A661F164}" destId="{3F565C18-32EF-435F-9ED9-4CA821FA7AE9}" srcOrd="1" destOrd="0" presId="urn:microsoft.com/office/officeart/2005/8/layout/chart3"/>
    <dgm:cxn modelId="{3B59832E-BB88-4445-B051-DC5AAD07491B}" srcId="{F93566CC-FAE3-4A09-BD63-0105760B7DC6}" destId="{EDB9D7BD-EE26-4063-B7B0-CADF7EDD7D6D}" srcOrd="0" destOrd="0" parTransId="{33BD98F2-BBC2-409B-A5DA-2904386C442E}" sibTransId="{1E1C92F3-84C9-465B-A59D-D67AFD768AEB}"/>
    <dgm:cxn modelId="{D9635748-D511-4617-A4AF-E11FB88013E4}" type="presOf" srcId="{580F42C9-AB24-4C97-82E5-87236AD0BDBC}" destId="{9E8B53E6-DBFA-4A0B-B76B-C445A056006E}" srcOrd="1" destOrd="0" presId="urn:microsoft.com/office/officeart/2005/8/layout/chart3"/>
    <dgm:cxn modelId="{CCB0DA4B-CD67-4E62-A3EE-2B92278277FB}" type="presOf" srcId="{03B38349-9074-48AA-88F7-857CF5742006}" destId="{1E1DF86E-E96A-449F-BD3C-9CA453A79866}" srcOrd="0" destOrd="0" presId="urn:microsoft.com/office/officeart/2005/8/layout/chart3"/>
    <dgm:cxn modelId="{BB23B24D-E396-411A-8EB9-B5CAF8A80CEA}" type="presOf" srcId="{1B6C96A8-5EC7-424A-9909-908CF1401C30}" destId="{FB2C63F2-4575-44D3-A582-EC38BF0CF152}" srcOrd="1" destOrd="0" presId="urn:microsoft.com/office/officeart/2005/8/layout/chart3"/>
    <dgm:cxn modelId="{7DAAFB53-33E2-4539-9C16-052B90481895}" type="presOf" srcId="{4A81C41C-ED06-4910-B763-C739A661F164}" destId="{EC04D7C4-A889-4C93-BA31-423B905FAC71}" srcOrd="0" destOrd="0" presId="urn:microsoft.com/office/officeart/2005/8/layout/chart3"/>
    <dgm:cxn modelId="{A2B1945F-237D-43FF-ABA3-CC371A8BE39C}" type="presOf" srcId="{1B6C96A8-5EC7-424A-9909-908CF1401C30}" destId="{7C274DE7-9B5D-41A4-A958-469F53CBDA39}" srcOrd="0" destOrd="0" presId="urn:microsoft.com/office/officeart/2005/8/layout/chart3"/>
    <dgm:cxn modelId="{2CA2946E-627C-4634-8430-A8C82DE21516}" type="presOf" srcId="{F93566CC-FAE3-4A09-BD63-0105760B7DC6}" destId="{B0BDA525-E96E-4B9E-8B14-1B9ED24EE4FE}" srcOrd="0" destOrd="0" presId="urn:microsoft.com/office/officeart/2005/8/layout/chart3"/>
    <dgm:cxn modelId="{14EBE773-4EA7-4644-A8DB-3DF09D9AEE50}" srcId="{F93566CC-FAE3-4A09-BD63-0105760B7DC6}" destId="{580F42C9-AB24-4C97-82E5-87236AD0BDBC}" srcOrd="4" destOrd="0" parTransId="{45867A81-0B03-4E4D-8EBE-9D339E14E627}" sibTransId="{9FDD0492-1062-44DB-A1DD-2D9775790A7F}"/>
    <dgm:cxn modelId="{CB3B2392-C4A2-4706-A666-0581911EEB49}" type="presOf" srcId="{EDB9D7BD-EE26-4063-B7B0-CADF7EDD7D6D}" destId="{396EA91F-D22C-4A97-8D19-D407E14BD6E5}" srcOrd="1" destOrd="0" presId="urn:microsoft.com/office/officeart/2005/8/layout/chart3"/>
    <dgm:cxn modelId="{B90BBE9D-494D-41BA-90D0-83F00C2B82D0}" type="presOf" srcId="{EDB9D7BD-EE26-4063-B7B0-CADF7EDD7D6D}" destId="{EBA0D96C-316D-4D9A-934F-7CA9CFF25B33}" srcOrd="0" destOrd="0" presId="urn:microsoft.com/office/officeart/2005/8/layout/chart3"/>
    <dgm:cxn modelId="{31D79ED7-730B-41B8-BC5E-9E5798D4C720}" type="presOf" srcId="{03B38349-9074-48AA-88F7-857CF5742006}" destId="{5DA659FC-758F-4BF7-869B-D1BB647C2688}" srcOrd="1" destOrd="0" presId="urn:microsoft.com/office/officeart/2005/8/layout/chart3"/>
    <dgm:cxn modelId="{EB1C5BD8-DF3F-4D42-A13C-290E4FE3AFC7}" srcId="{F93566CC-FAE3-4A09-BD63-0105760B7DC6}" destId="{1B6C96A8-5EC7-424A-9909-908CF1401C30}" srcOrd="2" destOrd="0" parTransId="{AC73AE80-E06F-4C9C-B945-08F2448ADC6D}" sibTransId="{FA687EAD-CB70-45A7-9B14-8C84B55C05A7}"/>
    <dgm:cxn modelId="{C5C8E0E5-19EE-468D-9042-03EF0410607A}" srcId="{F93566CC-FAE3-4A09-BD63-0105760B7DC6}" destId="{4A81C41C-ED06-4910-B763-C739A661F164}" srcOrd="1" destOrd="0" parTransId="{7C9030E5-8622-4AF4-9345-BC6980C14DE0}" sibTransId="{4C48F1BE-8722-4949-AE25-CF2F0886EDF5}"/>
    <dgm:cxn modelId="{9F901BF6-3690-401D-ACF7-4654E7202ADC}" srcId="{F93566CC-FAE3-4A09-BD63-0105760B7DC6}" destId="{03B38349-9074-48AA-88F7-857CF5742006}" srcOrd="3" destOrd="0" parTransId="{D0B5F5D8-020D-45B9-8660-03573648C9D9}" sibTransId="{03B2B488-CF80-45AC-A2CF-8FD247BF228C}"/>
    <dgm:cxn modelId="{A3AFF4F8-7DB8-4CBE-9CA9-5DA428DD7839}" type="presOf" srcId="{580F42C9-AB24-4C97-82E5-87236AD0BDBC}" destId="{E65452BF-D262-4AC3-A35D-99A5BD601FEC}" srcOrd="0" destOrd="0" presId="urn:microsoft.com/office/officeart/2005/8/layout/chart3"/>
    <dgm:cxn modelId="{80564E2C-228F-4120-B414-AE0A2796D027}" type="presParOf" srcId="{B0BDA525-E96E-4B9E-8B14-1B9ED24EE4FE}" destId="{EBA0D96C-316D-4D9A-934F-7CA9CFF25B33}" srcOrd="0" destOrd="0" presId="urn:microsoft.com/office/officeart/2005/8/layout/chart3"/>
    <dgm:cxn modelId="{18FBABBA-B832-4D49-A15A-CED383442386}" type="presParOf" srcId="{B0BDA525-E96E-4B9E-8B14-1B9ED24EE4FE}" destId="{396EA91F-D22C-4A97-8D19-D407E14BD6E5}" srcOrd="1" destOrd="0" presId="urn:microsoft.com/office/officeart/2005/8/layout/chart3"/>
    <dgm:cxn modelId="{38C0D4D8-C6DC-4AEF-A5E1-C1A31956A64E}" type="presParOf" srcId="{B0BDA525-E96E-4B9E-8B14-1B9ED24EE4FE}" destId="{EC04D7C4-A889-4C93-BA31-423B905FAC71}" srcOrd="2" destOrd="0" presId="urn:microsoft.com/office/officeart/2005/8/layout/chart3"/>
    <dgm:cxn modelId="{7A5AD651-BFC2-48D3-8CAA-889E48794C76}" type="presParOf" srcId="{B0BDA525-E96E-4B9E-8B14-1B9ED24EE4FE}" destId="{3F565C18-32EF-435F-9ED9-4CA821FA7AE9}" srcOrd="3" destOrd="0" presId="urn:microsoft.com/office/officeart/2005/8/layout/chart3"/>
    <dgm:cxn modelId="{3A846060-9FD9-4542-9276-21FA7D9DADD4}" type="presParOf" srcId="{B0BDA525-E96E-4B9E-8B14-1B9ED24EE4FE}" destId="{7C274DE7-9B5D-41A4-A958-469F53CBDA39}" srcOrd="4" destOrd="0" presId="urn:microsoft.com/office/officeart/2005/8/layout/chart3"/>
    <dgm:cxn modelId="{C35B5127-B602-4D9A-8F34-320D1D2C87E4}" type="presParOf" srcId="{B0BDA525-E96E-4B9E-8B14-1B9ED24EE4FE}" destId="{FB2C63F2-4575-44D3-A582-EC38BF0CF152}" srcOrd="5" destOrd="0" presId="urn:microsoft.com/office/officeart/2005/8/layout/chart3"/>
    <dgm:cxn modelId="{F0651B9A-1E3A-475E-AC65-3AF381243634}" type="presParOf" srcId="{B0BDA525-E96E-4B9E-8B14-1B9ED24EE4FE}" destId="{1E1DF86E-E96A-449F-BD3C-9CA453A79866}" srcOrd="6" destOrd="0" presId="urn:microsoft.com/office/officeart/2005/8/layout/chart3"/>
    <dgm:cxn modelId="{89336E27-E0AD-4681-A19F-28FC3A3344C3}" type="presParOf" srcId="{B0BDA525-E96E-4B9E-8B14-1B9ED24EE4FE}" destId="{5DA659FC-758F-4BF7-869B-D1BB647C2688}" srcOrd="7" destOrd="0" presId="urn:microsoft.com/office/officeart/2005/8/layout/chart3"/>
    <dgm:cxn modelId="{118659DE-5930-4C53-911F-DEF632EF36D6}" type="presParOf" srcId="{B0BDA525-E96E-4B9E-8B14-1B9ED24EE4FE}" destId="{E65452BF-D262-4AC3-A35D-99A5BD601FEC}" srcOrd="8" destOrd="0" presId="urn:microsoft.com/office/officeart/2005/8/layout/chart3"/>
    <dgm:cxn modelId="{D75F0349-1EBC-4066-AA8C-3F40E9A75FFD}" type="presParOf" srcId="{B0BDA525-E96E-4B9E-8B14-1B9ED24EE4FE}" destId="{9E8B53E6-DBFA-4A0B-B76B-C445A056006E}" srcOrd="9" destOrd="0" presId="urn:microsoft.com/office/officeart/2005/8/layout/char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EC906A5-7EF7-436D-8E97-10BA551D15C5}"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DA3F1B8F-535E-4D8B-83B5-0028C4BE295B}">
      <dgm:prSet phldrT="[Text]"/>
      <dgm:spPr/>
      <dgm:t>
        <a:bodyPr/>
        <a:lstStyle/>
        <a:p>
          <a:r>
            <a:rPr lang="fr-FR" dirty="0" err="1"/>
            <a:t>Lack</a:t>
          </a:r>
          <a:r>
            <a:rPr lang="fr-FR" dirty="0"/>
            <a:t> of trust</a:t>
          </a:r>
          <a:endParaRPr lang="en-US" dirty="0"/>
        </a:p>
      </dgm:t>
    </dgm:pt>
    <dgm:pt modelId="{B2162419-F369-4FAB-99BF-191888C0FDF1}" type="parTrans" cxnId="{2A55EB90-A225-4E3B-9FD8-4B80AD0C76A8}">
      <dgm:prSet/>
      <dgm:spPr/>
      <dgm:t>
        <a:bodyPr/>
        <a:lstStyle/>
        <a:p>
          <a:endParaRPr lang="en-US"/>
        </a:p>
      </dgm:t>
    </dgm:pt>
    <dgm:pt modelId="{50CFF104-4E63-4504-B151-E417C2048279}" type="sibTrans" cxnId="{2A55EB90-A225-4E3B-9FD8-4B80AD0C76A8}">
      <dgm:prSet/>
      <dgm:spPr/>
      <dgm:t>
        <a:bodyPr/>
        <a:lstStyle/>
        <a:p>
          <a:endParaRPr lang="en-US"/>
        </a:p>
      </dgm:t>
    </dgm:pt>
    <dgm:pt modelId="{7AD23637-E17C-4297-B5D3-95E98B08348F}">
      <dgm:prSet phldrT="[Text]"/>
      <dgm:spPr/>
      <dgm:t>
        <a:bodyPr/>
        <a:lstStyle/>
        <a:p>
          <a:r>
            <a:rPr lang="fr-FR" dirty="0"/>
            <a:t>Structural </a:t>
          </a:r>
          <a:r>
            <a:rPr lang="fr-FR" dirty="0" err="1"/>
            <a:t>problems</a:t>
          </a:r>
          <a:endParaRPr lang="en-US" dirty="0"/>
        </a:p>
      </dgm:t>
    </dgm:pt>
    <dgm:pt modelId="{0E3251F3-D659-46FA-A900-025BDFA5411A}" type="parTrans" cxnId="{62886095-DE34-4138-8211-83C3A29716FE}">
      <dgm:prSet/>
      <dgm:spPr/>
      <dgm:t>
        <a:bodyPr/>
        <a:lstStyle/>
        <a:p>
          <a:endParaRPr lang="en-US"/>
        </a:p>
      </dgm:t>
    </dgm:pt>
    <dgm:pt modelId="{B9242F99-C4DA-4B94-9A4E-45B869132550}" type="sibTrans" cxnId="{62886095-DE34-4138-8211-83C3A29716FE}">
      <dgm:prSet/>
      <dgm:spPr/>
      <dgm:t>
        <a:bodyPr/>
        <a:lstStyle/>
        <a:p>
          <a:endParaRPr lang="en-US"/>
        </a:p>
      </dgm:t>
    </dgm:pt>
    <dgm:pt modelId="{A621B2F6-43A4-4F01-8886-3171AC2F7FB3}">
      <dgm:prSet phldrT="[Text]" custT="1"/>
      <dgm:spPr/>
      <dgm:t>
        <a:bodyPr/>
        <a:lstStyle/>
        <a:p>
          <a:r>
            <a:rPr lang="fr-FR" sz="1400" b="1" dirty="0" err="1"/>
            <a:t>Extreme</a:t>
          </a:r>
          <a:r>
            <a:rPr lang="fr-FR" sz="1400" b="1" dirty="0"/>
            <a:t> isolation</a:t>
          </a:r>
          <a:endParaRPr lang="en-US" sz="1400" b="1" dirty="0"/>
        </a:p>
      </dgm:t>
    </dgm:pt>
    <dgm:pt modelId="{CF6F56A2-3365-4AD7-B235-6AE4864B3D12}" type="parTrans" cxnId="{F9083395-4E8F-4807-8A7F-83C93F66E2A7}">
      <dgm:prSet/>
      <dgm:spPr/>
      <dgm:t>
        <a:bodyPr/>
        <a:lstStyle/>
        <a:p>
          <a:endParaRPr lang="en-US"/>
        </a:p>
      </dgm:t>
    </dgm:pt>
    <dgm:pt modelId="{722AAB75-F938-4055-B007-CC46D0967BA9}" type="sibTrans" cxnId="{F9083395-4E8F-4807-8A7F-83C93F66E2A7}">
      <dgm:prSet/>
      <dgm:spPr/>
      <dgm:t>
        <a:bodyPr/>
        <a:lstStyle/>
        <a:p>
          <a:endParaRPr lang="en-US"/>
        </a:p>
      </dgm:t>
    </dgm:pt>
    <dgm:pt modelId="{61E96400-FDDE-4C0F-A92F-1C41181FAF4A}">
      <dgm:prSet/>
      <dgm:spPr/>
      <dgm:t>
        <a:bodyPr/>
        <a:lstStyle/>
        <a:p>
          <a:r>
            <a:rPr lang="fr-FR" dirty="0" err="1"/>
            <a:t>Difficulties</a:t>
          </a:r>
          <a:r>
            <a:rPr lang="fr-FR" dirty="0"/>
            <a:t> </a:t>
          </a:r>
          <a:r>
            <a:rPr lang="fr-FR" dirty="0" err="1"/>
            <a:t>asking</a:t>
          </a:r>
          <a:r>
            <a:rPr lang="fr-FR" dirty="0"/>
            <a:t> for help</a:t>
          </a:r>
          <a:endParaRPr lang="en-US" dirty="0"/>
        </a:p>
      </dgm:t>
    </dgm:pt>
    <dgm:pt modelId="{09AD8E1D-B5E1-4428-97F8-CDC68FF946CE}" type="parTrans" cxnId="{A3ADFD3D-E1CB-4B66-9457-973FC35C84B5}">
      <dgm:prSet/>
      <dgm:spPr/>
      <dgm:t>
        <a:bodyPr/>
        <a:lstStyle/>
        <a:p>
          <a:endParaRPr lang="en-US"/>
        </a:p>
      </dgm:t>
    </dgm:pt>
    <dgm:pt modelId="{4C2725A8-ACF6-4EF0-A606-4180F6079F8B}" type="sibTrans" cxnId="{A3ADFD3D-E1CB-4B66-9457-973FC35C84B5}">
      <dgm:prSet/>
      <dgm:spPr/>
      <dgm:t>
        <a:bodyPr/>
        <a:lstStyle/>
        <a:p>
          <a:endParaRPr lang="en-US"/>
        </a:p>
      </dgm:t>
    </dgm:pt>
    <dgm:pt modelId="{A836A657-1C5B-416C-B025-939DCBD38F74}">
      <dgm:prSet/>
      <dgm:spPr/>
      <dgm:t>
        <a:bodyPr/>
        <a:lstStyle/>
        <a:p>
          <a:r>
            <a:rPr lang="fr-FR" dirty="0"/>
            <a:t>Don’t </a:t>
          </a:r>
          <a:r>
            <a:rPr lang="fr-FR" dirty="0" err="1"/>
            <a:t>need</a:t>
          </a:r>
          <a:endParaRPr lang="fr-FR" dirty="0"/>
        </a:p>
      </dgm:t>
    </dgm:pt>
    <dgm:pt modelId="{F64A3522-437A-4AC5-8BEE-299AACEF9C83}" type="parTrans" cxnId="{60DB93CE-D1FA-4DC2-B010-4D319585895A}">
      <dgm:prSet/>
      <dgm:spPr/>
      <dgm:t>
        <a:bodyPr/>
        <a:lstStyle/>
        <a:p>
          <a:endParaRPr lang="en-US"/>
        </a:p>
      </dgm:t>
    </dgm:pt>
    <dgm:pt modelId="{6FEFF46B-738B-462E-9E1A-EFF3D687D2DD}" type="sibTrans" cxnId="{60DB93CE-D1FA-4DC2-B010-4D319585895A}">
      <dgm:prSet/>
      <dgm:spPr/>
      <dgm:t>
        <a:bodyPr/>
        <a:lstStyle/>
        <a:p>
          <a:endParaRPr lang="en-US"/>
        </a:p>
      </dgm:t>
    </dgm:pt>
    <dgm:pt modelId="{43816738-9961-4E09-BD2F-CB072AD190AE}" type="pres">
      <dgm:prSet presAssocID="{0EC906A5-7EF7-436D-8E97-10BA551D15C5}" presName="compositeShape" presStyleCnt="0">
        <dgm:presLayoutVars>
          <dgm:chMax val="7"/>
          <dgm:dir/>
          <dgm:resizeHandles val="exact"/>
        </dgm:presLayoutVars>
      </dgm:prSet>
      <dgm:spPr/>
    </dgm:pt>
    <dgm:pt modelId="{B431E59A-5362-4519-97F8-C68F679CE6C1}" type="pres">
      <dgm:prSet presAssocID="{0EC906A5-7EF7-436D-8E97-10BA551D15C5}" presName="wedge1" presStyleLbl="node1" presStyleIdx="0" presStyleCnt="5" custLinFactNeighborX="-5028" custLinFactNeighborY="4609"/>
      <dgm:spPr/>
    </dgm:pt>
    <dgm:pt modelId="{AED73FCE-0D0A-4209-B76A-F47312545748}" type="pres">
      <dgm:prSet presAssocID="{0EC906A5-7EF7-436D-8E97-10BA551D15C5}" presName="wedge1Tx" presStyleLbl="node1" presStyleIdx="0" presStyleCnt="5">
        <dgm:presLayoutVars>
          <dgm:chMax val="0"/>
          <dgm:chPref val="0"/>
          <dgm:bulletEnabled val="1"/>
        </dgm:presLayoutVars>
      </dgm:prSet>
      <dgm:spPr/>
    </dgm:pt>
    <dgm:pt modelId="{238E1CEA-19A5-4ACE-B5D9-0069E59F2AB2}" type="pres">
      <dgm:prSet presAssocID="{0EC906A5-7EF7-436D-8E97-10BA551D15C5}" presName="wedge2" presStyleLbl="node1" presStyleIdx="1" presStyleCnt="5"/>
      <dgm:spPr/>
    </dgm:pt>
    <dgm:pt modelId="{784111B5-7D7A-4057-894A-49B655F37757}" type="pres">
      <dgm:prSet presAssocID="{0EC906A5-7EF7-436D-8E97-10BA551D15C5}" presName="wedge2Tx" presStyleLbl="node1" presStyleIdx="1" presStyleCnt="5">
        <dgm:presLayoutVars>
          <dgm:chMax val="0"/>
          <dgm:chPref val="0"/>
          <dgm:bulletEnabled val="1"/>
        </dgm:presLayoutVars>
      </dgm:prSet>
      <dgm:spPr/>
    </dgm:pt>
    <dgm:pt modelId="{6661597B-E900-4566-BC54-057E0F3AB6D1}" type="pres">
      <dgm:prSet presAssocID="{0EC906A5-7EF7-436D-8E97-10BA551D15C5}" presName="wedge3" presStyleLbl="node1" presStyleIdx="2" presStyleCnt="5" custLinFactNeighborX="-1257" custLinFactNeighborY="13085"/>
      <dgm:spPr/>
    </dgm:pt>
    <dgm:pt modelId="{B7763E56-258B-4626-BDA7-782E0C70E3C3}" type="pres">
      <dgm:prSet presAssocID="{0EC906A5-7EF7-436D-8E97-10BA551D15C5}" presName="wedge3Tx" presStyleLbl="node1" presStyleIdx="2" presStyleCnt="5">
        <dgm:presLayoutVars>
          <dgm:chMax val="0"/>
          <dgm:chPref val="0"/>
          <dgm:bulletEnabled val="1"/>
        </dgm:presLayoutVars>
      </dgm:prSet>
      <dgm:spPr/>
    </dgm:pt>
    <dgm:pt modelId="{AE2F5905-D199-4524-848E-5855E4D3AABE}" type="pres">
      <dgm:prSet presAssocID="{0EC906A5-7EF7-436D-8E97-10BA551D15C5}" presName="wedge4" presStyleLbl="node1" presStyleIdx="3" presStyleCnt="5"/>
      <dgm:spPr/>
    </dgm:pt>
    <dgm:pt modelId="{A4DB4CBA-CA98-439B-A00C-D1F5F92C6E30}" type="pres">
      <dgm:prSet presAssocID="{0EC906A5-7EF7-436D-8E97-10BA551D15C5}" presName="wedge4Tx" presStyleLbl="node1" presStyleIdx="3" presStyleCnt="5">
        <dgm:presLayoutVars>
          <dgm:chMax val="0"/>
          <dgm:chPref val="0"/>
          <dgm:bulletEnabled val="1"/>
        </dgm:presLayoutVars>
      </dgm:prSet>
      <dgm:spPr/>
    </dgm:pt>
    <dgm:pt modelId="{F5BB5C77-CC3A-4F70-82B9-56AA76EB0EEC}" type="pres">
      <dgm:prSet presAssocID="{0EC906A5-7EF7-436D-8E97-10BA551D15C5}" presName="wedge5" presStyleLbl="node1" presStyleIdx="4" presStyleCnt="5"/>
      <dgm:spPr/>
    </dgm:pt>
    <dgm:pt modelId="{DFD1EEC6-A56E-4F3A-B118-E93101DC3A6C}" type="pres">
      <dgm:prSet presAssocID="{0EC906A5-7EF7-436D-8E97-10BA551D15C5}" presName="wedge5Tx" presStyleLbl="node1" presStyleIdx="4" presStyleCnt="5">
        <dgm:presLayoutVars>
          <dgm:chMax val="0"/>
          <dgm:chPref val="0"/>
          <dgm:bulletEnabled val="1"/>
        </dgm:presLayoutVars>
      </dgm:prSet>
      <dgm:spPr/>
    </dgm:pt>
  </dgm:ptLst>
  <dgm:cxnLst>
    <dgm:cxn modelId="{5F515412-5350-49DE-B61C-7CBE08150164}" type="presOf" srcId="{DA3F1B8F-535E-4D8B-83B5-0028C4BE295B}" destId="{B431E59A-5362-4519-97F8-C68F679CE6C1}" srcOrd="0" destOrd="0" presId="urn:microsoft.com/office/officeart/2005/8/layout/chart3"/>
    <dgm:cxn modelId="{8A04C12C-7B1D-46A3-8555-3DC5BFE5277A}" type="presOf" srcId="{0EC906A5-7EF7-436D-8E97-10BA551D15C5}" destId="{43816738-9961-4E09-BD2F-CB072AD190AE}" srcOrd="0" destOrd="0" presId="urn:microsoft.com/office/officeart/2005/8/layout/chart3"/>
    <dgm:cxn modelId="{4E6FE82C-DBC4-4CAD-9443-1919B9566B1F}" type="presOf" srcId="{7AD23637-E17C-4297-B5D3-95E98B08348F}" destId="{784111B5-7D7A-4057-894A-49B655F37757}" srcOrd="1" destOrd="0" presId="urn:microsoft.com/office/officeart/2005/8/layout/chart3"/>
    <dgm:cxn modelId="{2E4E9536-4E35-4795-A654-DB864C5863FC}" type="presOf" srcId="{61E96400-FDDE-4C0F-A92F-1C41181FAF4A}" destId="{AE2F5905-D199-4524-848E-5855E4D3AABE}" srcOrd="0" destOrd="0" presId="urn:microsoft.com/office/officeart/2005/8/layout/chart3"/>
    <dgm:cxn modelId="{A3ADFD3D-E1CB-4B66-9457-973FC35C84B5}" srcId="{0EC906A5-7EF7-436D-8E97-10BA551D15C5}" destId="{61E96400-FDDE-4C0F-A92F-1C41181FAF4A}" srcOrd="3" destOrd="0" parTransId="{09AD8E1D-B5E1-4428-97F8-CDC68FF946CE}" sibTransId="{4C2725A8-ACF6-4EF0-A606-4180F6079F8B}"/>
    <dgm:cxn modelId="{56AA4C50-0366-46A0-BFCA-A7D32CD2C951}" type="presOf" srcId="{A621B2F6-43A4-4F01-8886-3171AC2F7FB3}" destId="{6661597B-E900-4566-BC54-057E0F3AB6D1}" srcOrd="0" destOrd="0" presId="urn:microsoft.com/office/officeart/2005/8/layout/chart3"/>
    <dgm:cxn modelId="{05F4405B-68EE-4024-831C-DC8460F730C4}" type="presOf" srcId="{DA3F1B8F-535E-4D8B-83B5-0028C4BE295B}" destId="{AED73FCE-0D0A-4209-B76A-F47312545748}" srcOrd="1" destOrd="0" presId="urn:microsoft.com/office/officeart/2005/8/layout/chart3"/>
    <dgm:cxn modelId="{E18E8A63-C1B0-49DD-A4F6-F620F14E15BF}" type="presOf" srcId="{A621B2F6-43A4-4F01-8886-3171AC2F7FB3}" destId="{B7763E56-258B-4626-BDA7-782E0C70E3C3}" srcOrd="1" destOrd="0" presId="urn:microsoft.com/office/officeart/2005/8/layout/chart3"/>
    <dgm:cxn modelId="{4F252D81-ED36-43FD-BAB5-2A42179E7B73}" type="presOf" srcId="{A836A657-1C5B-416C-B025-939DCBD38F74}" destId="{F5BB5C77-CC3A-4F70-82B9-56AA76EB0EEC}" srcOrd="0" destOrd="0" presId="urn:microsoft.com/office/officeart/2005/8/layout/chart3"/>
    <dgm:cxn modelId="{2A55EB90-A225-4E3B-9FD8-4B80AD0C76A8}" srcId="{0EC906A5-7EF7-436D-8E97-10BA551D15C5}" destId="{DA3F1B8F-535E-4D8B-83B5-0028C4BE295B}" srcOrd="0" destOrd="0" parTransId="{B2162419-F369-4FAB-99BF-191888C0FDF1}" sibTransId="{50CFF104-4E63-4504-B151-E417C2048279}"/>
    <dgm:cxn modelId="{F9083395-4E8F-4807-8A7F-83C93F66E2A7}" srcId="{0EC906A5-7EF7-436D-8E97-10BA551D15C5}" destId="{A621B2F6-43A4-4F01-8886-3171AC2F7FB3}" srcOrd="2" destOrd="0" parTransId="{CF6F56A2-3365-4AD7-B235-6AE4864B3D12}" sibTransId="{722AAB75-F938-4055-B007-CC46D0967BA9}"/>
    <dgm:cxn modelId="{62886095-DE34-4138-8211-83C3A29716FE}" srcId="{0EC906A5-7EF7-436D-8E97-10BA551D15C5}" destId="{7AD23637-E17C-4297-B5D3-95E98B08348F}" srcOrd="1" destOrd="0" parTransId="{0E3251F3-D659-46FA-A900-025BDFA5411A}" sibTransId="{B9242F99-C4DA-4B94-9A4E-45B869132550}"/>
    <dgm:cxn modelId="{60DB93CE-D1FA-4DC2-B010-4D319585895A}" srcId="{0EC906A5-7EF7-436D-8E97-10BA551D15C5}" destId="{A836A657-1C5B-416C-B025-939DCBD38F74}" srcOrd="4" destOrd="0" parTransId="{F64A3522-437A-4AC5-8BEE-299AACEF9C83}" sibTransId="{6FEFF46B-738B-462E-9E1A-EFF3D687D2DD}"/>
    <dgm:cxn modelId="{955395E5-64FE-4B41-B86F-7DAD52F13B23}" type="presOf" srcId="{7AD23637-E17C-4297-B5D3-95E98B08348F}" destId="{238E1CEA-19A5-4ACE-B5D9-0069E59F2AB2}" srcOrd="0" destOrd="0" presId="urn:microsoft.com/office/officeart/2005/8/layout/chart3"/>
    <dgm:cxn modelId="{4E2295F1-7319-4BED-83E2-E12FAF64C7D9}" type="presOf" srcId="{A836A657-1C5B-416C-B025-939DCBD38F74}" destId="{DFD1EEC6-A56E-4F3A-B118-E93101DC3A6C}" srcOrd="1" destOrd="0" presId="urn:microsoft.com/office/officeart/2005/8/layout/chart3"/>
    <dgm:cxn modelId="{66F461F8-723A-4A14-9083-0AD4B75265ED}" type="presOf" srcId="{61E96400-FDDE-4C0F-A92F-1C41181FAF4A}" destId="{A4DB4CBA-CA98-439B-A00C-D1F5F92C6E30}" srcOrd="1" destOrd="0" presId="urn:microsoft.com/office/officeart/2005/8/layout/chart3"/>
    <dgm:cxn modelId="{AB5D4E32-F8D0-40F9-B89C-6CA4D745E6F5}" type="presParOf" srcId="{43816738-9961-4E09-BD2F-CB072AD190AE}" destId="{B431E59A-5362-4519-97F8-C68F679CE6C1}" srcOrd="0" destOrd="0" presId="urn:microsoft.com/office/officeart/2005/8/layout/chart3"/>
    <dgm:cxn modelId="{A1EE0AC8-3179-45A8-B4EC-7225D9677B23}" type="presParOf" srcId="{43816738-9961-4E09-BD2F-CB072AD190AE}" destId="{AED73FCE-0D0A-4209-B76A-F47312545748}" srcOrd="1" destOrd="0" presId="urn:microsoft.com/office/officeart/2005/8/layout/chart3"/>
    <dgm:cxn modelId="{C87DEFD2-4EAF-4C49-80A9-A02BC23DD4D9}" type="presParOf" srcId="{43816738-9961-4E09-BD2F-CB072AD190AE}" destId="{238E1CEA-19A5-4ACE-B5D9-0069E59F2AB2}" srcOrd="2" destOrd="0" presId="urn:microsoft.com/office/officeart/2005/8/layout/chart3"/>
    <dgm:cxn modelId="{F015E1C8-4109-4A89-BB14-A14796F5928D}" type="presParOf" srcId="{43816738-9961-4E09-BD2F-CB072AD190AE}" destId="{784111B5-7D7A-4057-894A-49B655F37757}" srcOrd="3" destOrd="0" presId="urn:microsoft.com/office/officeart/2005/8/layout/chart3"/>
    <dgm:cxn modelId="{E7C876B8-8C87-4BA6-AF28-64211E09EB6D}" type="presParOf" srcId="{43816738-9961-4E09-BD2F-CB072AD190AE}" destId="{6661597B-E900-4566-BC54-057E0F3AB6D1}" srcOrd="4" destOrd="0" presId="urn:microsoft.com/office/officeart/2005/8/layout/chart3"/>
    <dgm:cxn modelId="{E22B1FBF-7B34-40D3-858C-13623848E89D}" type="presParOf" srcId="{43816738-9961-4E09-BD2F-CB072AD190AE}" destId="{B7763E56-258B-4626-BDA7-782E0C70E3C3}" srcOrd="5" destOrd="0" presId="urn:microsoft.com/office/officeart/2005/8/layout/chart3"/>
    <dgm:cxn modelId="{A8FEFA56-CC39-46DA-B6ED-2A5B6124AC52}" type="presParOf" srcId="{43816738-9961-4E09-BD2F-CB072AD190AE}" destId="{AE2F5905-D199-4524-848E-5855E4D3AABE}" srcOrd="6" destOrd="0" presId="urn:microsoft.com/office/officeart/2005/8/layout/chart3"/>
    <dgm:cxn modelId="{882FFF9B-E4FA-4B10-8CF5-1AD19FA6A33F}" type="presParOf" srcId="{43816738-9961-4E09-BD2F-CB072AD190AE}" destId="{A4DB4CBA-CA98-439B-A00C-D1F5F92C6E30}" srcOrd="7" destOrd="0" presId="urn:microsoft.com/office/officeart/2005/8/layout/chart3"/>
    <dgm:cxn modelId="{2564AF09-3F61-41DE-BC92-29BB86EE5D27}" type="presParOf" srcId="{43816738-9961-4E09-BD2F-CB072AD190AE}" destId="{F5BB5C77-CC3A-4F70-82B9-56AA76EB0EEC}" srcOrd="8" destOrd="0" presId="urn:microsoft.com/office/officeart/2005/8/layout/chart3"/>
    <dgm:cxn modelId="{62BB78D8-841D-4A82-B735-83B0ACE300DF}" type="presParOf" srcId="{43816738-9961-4E09-BD2F-CB072AD190AE}" destId="{DFD1EEC6-A56E-4F3A-B118-E93101DC3A6C}"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3566CC-FAE3-4A09-BD63-0105760B7DC6}"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DB9D7BD-EE26-4063-B7B0-CADF7EDD7D6D}">
      <dgm:prSet phldrT="[Text]"/>
      <dgm:spPr/>
      <dgm:t>
        <a:bodyPr/>
        <a:lstStyle/>
        <a:p>
          <a:r>
            <a:rPr lang="fr-FR" dirty="0" err="1"/>
            <a:t>Lack</a:t>
          </a:r>
          <a:r>
            <a:rPr lang="fr-FR" dirty="0"/>
            <a:t> of confidence</a:t>
          </a:r>
          <a:endParaRPr lang="en-US" dirty="0"/>
        </a:p>
      </dgm:t>
    </dgm:pt>
    <dgm:pt modelId="{33BD98F2-BBC2-409B-A5DA-2904386C442E}" type="parTrans" cxnId="{3B59832E-BB88-4445-B051-DC5AAD07491B}">
      <dgm:prSet/>
      <dgm:spPr/>
      <dgm:t>
        <a:bodyPr/>
        <a:lstStyle/>
        <a:p>
          <a:endParaRPr lang="en-US"/>
        </a:p>
      </dgm:t>
    </dgm:pt>
    <dgm:pt modelId="{1E1C92F3-84C9-465B-A59D-D67AFD768AEB}" type="sibTrans" cxnId="{3B59832E-BB88-4445-B051-DC5AAD07491B}">
      <dgm:prSet/>
      <dgm:spPr/>
      <dgm:t>
        <a:bodyPr/>
        <a:lstStyle/>
        <a:p>
          <a:endParaRPr lang="en-US"/>
        </a:p>
      </dgm:t>
    </dgm:pt>
    <dgm:pt modelId="{4A81C41C-ED06-4910-B763-C739A661F164}">
      <dgm:prSet phldrT="[Text]"/>
      <dgm:spPr/>
      <dgm:t>
        <a:bodyPr/>
        <a:lstStyle/>
        <a:p>
          <a:r>
            <a:rPr lang="fr-FR" b="1" dirty="0"/>
            <a:t>Structural </a:t>
          </a:r>
          <a:r>
            <a:rPr lang="fr-FR" b="1" dirty="0" err="1"/>
            <a:t>problems</a:t>
          </a:r>
          <a:endParaRPr lang="en-US" b="1" dirty="0"/>
        </a:p>
      </dgm:t>
    </dgm:pt>
    <dgm:pt modelId="{7C9030E5-8622-4AF4-9345-BC6980C14DE0}" type="parTrans" cxnId="{C5C8E0E5-19EE-468D-9042-03EF0410607A}">
      <dgm:prSet/>
      <dgm:spPr/>
      <dgm:t>
        <a:bodyPr/>
        <a:lstStyle/>
        <a:p>
          <a:endParaRPr lang="en-US"/>
        </a:p>
      </dgm:t>
    </dgm:pt>
    <dgm:pt modelId="{4C48F1BE-8722-4949-AE25-CF2F0886EDF5}" type="sibTrans" cxnId="{C5C8E0E5-19EE-468D-9042-03EF0410607A}">
      <dgm:prSet/>
      <dgm:spPr/>
      <dgm:t>
        <a:bodyPr/>
        <a:lstStyle/>
        <a:p>
          <a:endParaRPr lang="en-US"/>
        </a:p>
      </dgm:t>
    </dgm:pt>
    <dgm:pt modelId="{1B6C96A8-5EC7-424A-9909-908CF1401C30}">
      <dgm:prSet phldrT="[Text]"/>
      <dgm:spPr/>
      <dgm:t>
        <a:bodyPr/>
        <a:lstStyle/>
        <a:p>
          <a:r>
            <a:rPr lang="fr-FR" dirty="0" err="1"/>
            <a:t>Extreme</a:t>
          </a:r>
          <a:r>
            <a:rPr lang="fr-FR" dirty="0"/>
            <a:t> isolation</a:t>
          </a:r>
          <a:endParaRPr lang="en-US" dirty="0"/>
        </a:p>
      </dgm:t>
    </dgm:pt>
    <dgm:pt modelId="{AC73AE80-E06F-4C9C-B945-08F2448ADC6D}" type="parTrans" cxnId="{EB1C5BD8-DF3F-4D42-A13C-290E4FE3AFC7}">
      <dgm:prSet/>
      <dgm:spPr/>
      <dgm:t>
        <a:bodyPr/>
        <a:lstStyle/>
        <a:p>
          <a:endParaRPr lang="en-US"/>
        </a:p>
      </dgm:t>
    </dgm:pt>
    <dgm:pt modelId="{FA687EAD-CB70-45A7-9B14-8C84B55C05A7}" type="sibTrans" cxnId="{EB1C5BD8-DF3F-4D42-A13C-290E4FE3AFC7}">
      <dgm:prSet/>
      <dgm:spPr/>
      <dgm:t>
        <a:bodyPr/>
        <a:lstStyle/>
        <a:p>
          <a:endParaRPr lang="en-US"/>
        </a:p>
      </dgm:t>
    </dgm:pt>
    <dgm:pt modelId="{03B38349-9074-48AA-88F7-857CF5742006}">
      <dgm:prSet/>
      <dgm:spPr/>
      <dgm:t>
        <a:bodyPr/>
        <a:lstStyle/>
        <a:p>
          <a:r>
            <a:rPr lang="fr-FR" dirty="0" err="1"/>
            <a:t>Difficulties</a:t>
          </a:r>
          <a:r>
            <a:rPr lang="fr-FR" dirty="0"/>
            <a:t> </a:t>
          </a:r>
          <a:r>
            <a:rPr lang="fr-FR" dirty="0" err="1"/>
            <a:t>asking</a:t>
          </a:r>
          <a:r>
            <a:rPr lang="fr-FR" dirty="0"/>
            <a:t> for help</a:t>
          </a:r>
          <a:endParaRPr lang="en-US" dirty="0"/>
        </a:p>
      </dgm:t>
    </dgm:pt>
    <dgm:pt modelId="{D0B5F5D8-020D-45B9-8660-03573648C9D9}" type="parTrans" cxnId="{9F901BF6-3690-401D-ACF7-4654E7202ADC}">
      <dgm:prSet/>
      <dgm:spPr/>
      <dgm:t>
        <a:bodyPr/>
        <a:lstStyle/>
        <a:p>
          <a:endParaRPr lang="en-US"/>
        </a:p>
      </dgm:t>
    </dgm:pt>
    <dgm:pt modelId="{03B2B488-CF80-45AC-A2CF-8FD247BF228C}" type="sibTrans" cxnId="{9F901BF6-3690-401D-ACF7-4654E7202ADC}">
      <dgm:prSet/>
      <dgm:spPr/>
      <dgm:t>
        <a:bodyPr/>
        <a:lstStyle/>
        <a:p>
          <a:endParaRPr lang="en-US"/>
        </a:p>
      </dgm:t>
    </dgm:pt>
    <dgm:pt modelId="{580F42C9-AB24-4C97-82E5-87236AD0BDBC}">
      <dgm:prSet/>
      <dgm:spPr/>
      <dgm:t>
        <a:bodyPr/>
        <a:lstStyle/>
        <a:p>
          <a:r>
            <a:rPr lang="fr-FR" dirty="0"/>
            <a:t>Don’t </a:t>
          </a:r>
          <a:r>
            <a:rPr lang="fr-FR" dirty="0" err="1"/>
            <a:t>need</a:t>
          </a:r>
          <a:endParaRPr lang="en-US" dirty="0"/>
        </a:p>
      </dgm:t>
    </dgm:pt>
    <dgm:pt modelId="{45867A81-0B03-4E4D-8EBE-9D339E14E627}" type="parTrans" cxnId="{14EBE773-4EA7-4644-A8DB-3DF09D9AEE50}">
      <dgm:prSet/>
      <dgm:spPr/>
      <dgm:t>
        <a:bodyPr/>
        <a:lstStyle/>
        <a:p>
          <a:endParaRPr lang="en-US"/>
        </a:p>
      </dgm:t>
    </dgm:pt>
    <dgm:pt modelId="{9FDD0492-1062-44DB-A1DD-2D9775790A7F}" type="sibTrans" cxnId="{14EBE773-4EA7-4644-A8DB-3DF09D9AEE50}">
      <dgm:prSet/>
      <dgm:spPr/>
      <dgm:t>
        <a:bodyPr/>
        <a:lstStyle/>
        <a:p>
          <a:endParaRPr lang="en-US"/>
        </a:p>
      </dgm:t>
    </dgm:pt>
    <dgm:pt modelId="{B0BDA525-E96E-4B9E-8B14-1B9ED24EE4FE}" type="pres">
      <dgm:prSet presAssocID="{F93566CC-FAE3-4A09-BD63-0105760B7DC6}" presName="compositeShape" presStyleCnt="0">
        <dgm:presLayoutVars>
          <dgm:chMax val="7"/>
          <dgm:dir/>
          <dgm:resizeHandles val="exact"/>
        </dgm:presLayoutVars>
      </dgm:prSet>
      <dgm:spPr/>
    </dgm:pt>
    <dgm:pt modelId="{EBA0D96C-316D-4D9A-934F-7CA9CFF25B33}" type="pres">
      <dgm:prSet presAssocID="{F93566CC-FAE3-4A09-BD63-0105760B7DC6}" presName="wedge1" presStyleLbl="node1" presStyleIdx="0" presStyleCnt="5" custLinFactNeighborX="-3007" custLinFactNeighborY="5028"/>
      <dgm:spPr/>
    </dgm:pt>
    <dgm:pt modelId="{396EA91F-D22C-4A97-8D19-D407E14BD6E5}" type="pres">
      <dgm:prSet presAssocID="{F93566CC-FAE3-4A09-BD63-0105760B7DC6}" presName="wedge1Tx" presStyleLbl="node1" presStyleIdx="0" presStyleCnt="5">
        <dgm:presLayoutVars>
          <dgm:chMax val="0"/>
          <dgm:chPref val="0"/>
          <dgm:bulletEnabled val="1"/>
        </dgm:presLayoutVars>
      </dgm:prSet>
      <dgm:spPr/>
    </dgm:pt>
    <dgm:pt modelId="{EC04D7C4-A889-4C93-BA31-423B905FAC71}" type="pres">
      <dgm:prSet presAssocID="{F93566CC-FAE3-4A09-BD63-0105760B7DC6}" presName="wedge2" presStyleLbl="node1" presStyleIdx="1" presStyleCnt="5" custLinFactNeighborX="11731" custLinFactNeighborY="2095"/>
      <dgm:spPr/>
    </dgm:pt>
    <dgm:pt modelId="{3F565C18-32EF-435F-9ED9-4CA821FA7AE9}" type="pres">
      <dgm:prSet presAssocID="{F93566CC-FAE3-4A09-BD63-0105760B7DC6}" presName="wedge2Tx" presStyleLbl="node1" presStyleIdx="1" presStyleCnt="5">
        <dgm:presLayoutVars>
          <dgm:chMax val="0"/>
          <dgm:chPref val="0"/>
          <dgm:bulletEnabled val="1"/>
        </dgm:presLayoutVars>
      </dgm:prSet>
      <dgm:spPr/>
    </dgm:pt>
    <dgm:pt modelId="{7C274DE7-9B5D-41A4-A958-469F53CBDA39}" type="pres">
      <dgm:prSet presAssocID="{F93566CC-FAE3-4A09-BD63-0105760B7DC6}" presName="wedge3" presStyleLbl="node1" presStyleIdx="2" presStyleCnt="5"/>
      <dgm:spPr/>
    </dgm:pt>
    <dgm:pt modelId="{FB2C63F2-4575-44D3-A582-EC38BF0CF152}" type="pres">
      <dgm:prSet presAssocID="{F93566CC-FAE3-4A09-BD63-0105760B7DC6}" presName="wedge3Tx" presStyleLbl="node1" presStyleIdx="2" presStyleCnt="5">
        <dgm:presLayoutVars>
          <dgm:chMax val="0"/>
          <dgm:chPref val="0"/>
          <dgm:bulletEnabled val="1"/>
        </dgm:presLayoutVars>
      </dgm:prSet>
      <dgm:spPr/>
    </dgm:pt>
    <dgm:pt modelId="{1E1DF86E-E96A-449F-BD3C-9CA453A79866}" type="pres">
      <dgm:prSet presAssocID="{F93566CC-FAE3-4A09-BD63-0105760B7DC6}" presName="wedge4" presStyleLbl="node1" presStyleIdx="3" presStyleCnt="5"/>
      <dgm:spPr/>
    </dgm:pt>
    <dgm:pt modelId="{5DA659FC-758F-4BF7-869B-D1BB647C2688}" type="pres">
      <dgm:prSet presAssocID="{F93566CC-FAE3-4A09-BD63-0105760B7DC6}" presName="wedge4Tx" presStyleLbl="node1" presStyleIdx="3" presStyleCnt="5">
        <dgm:presLayoutVars>
          <dgm:chMax val="0"/>
          <dgm:chPref val="0"/>
          <dgm:bulletEnabled val="1"/>
        </dgm:presLayoutVars>
      </dgm:prSet>
      <dgm:spPr/>
    </dgm:pt>
    <dgm:pt modelId="{E65452BF-D262-4AC3-A35D-99A5BD601FEC}" type="pres">
      <dgm:prSet presAssocID="{F93566CC-FAE3-4A09-BD63-0105760B7DC6}" presName="wedge5" presStyleLbl="node1" presStyleIdx="4" presStyleCnt="5"/>
      <dgm:spPr/>
    </dgm:pt>
    <dgm:pt modelId="{9E8B53E6-DBFA-4A0B-B76B-C445A056006E}" type="pres">
      <dgm:prSet presAssocID="{F93566CC-FAE3-4A09-BD63-0105760B7DC6}" presName="wedge5Tx" presStyleLbl="node1" presStyleIdx="4" presStyleCnt="5">
        <dgm:presLayoutVars>
          <dgm:chMax val="0"/>
          <dgm:chPref val="0"/>
          <dgm:bulletEnabled val="1"/>
        </dgm:presLayoutVars>
      </dgm:prSet>
      <dgm:spPr/>
    </dgm:pt>
  </dgm:ptLst>
  <dgm:cxnLst>
    <dgm:cxn modelId="{B786C61F-0594-48CF-8AF3-F8F4F6712E2A}" type="presOf" srcId="{4A81C41C-ED06-4910-B763-C739A661F164}" destId="{3F565C18-32EF-435F-9ED9-4CA821FA7AE9}" srcOrd="1" destOrd="0" presId="urn:microsoft.com/office/officeart/2005/8/layout/chart3"/>
    <dgm:cxn modelId="{3B59832E-BB88-4445-B051-DC5AAD07491B}" srcId="{F93566CC-FAE3-4A09-BD63-0105760B7DC6}" destId="{EDB9D7BD-EE26-4063-B7B0-CADF7EDD7D6D}" srcOrd="0" destOrd="0" parTransId="{33BD98F2-BBC2-409B-A5DA-2904386C442E}" sibTransId="{1E1C92F3-84C9-465B-A59D-D67AFD768AEB}"/>
    <dgm:cxn modelId="{D9635748-D511-4617-A4AF-E11FB88013E4}" type="presOf" srcId="{580F42C9-AB24-4C97-82E5-87236AD0BDBC}" destId="{9E8B53E6-DBFA-4A0B-B76B-C445A056006E}" srcOrd="1" destOrd="0" presId="urn:microsoft.com/office/officeart/2005/8/layout/chart3"/>
    <dgm:cxn modelId="{CCB0DA4B-CD67-4E62-A3EE-2B92278277FB}" type="presOf" srcId="{03B38349-9074-48AA-88F7-857CF5742006}" destId="{1E1DF86E-E96A-449F-BD3C-9CA453A79866}" srcOrd="0" destOrd="0" presId="urn:microsoft.com/office/officeart/2005/8/layout/chart3"/>
    <dgm:cxn modelId="{BB23B24D-E396-411A-8EB9-B5CAF8A80CEA}" type="presOf" srcId="{1B6C96A8-5EC7-424A-9909-908CF1401C30}" destId="{FB2C63F2-4575-44D3-A582-EC38BF0CF152}" srcOrd="1" destOrd="0" presId="urn:microsoft.com/office/officeart/2005/8/layout/chart3"/>
    <dgm:cxn modelId="{7DAAFB53-33E2-4539-9C16-052B90481895}" type="presOf" srcId="{4A81C41C-ED06-4910-B763-C739A661F164}" destId="{EC04D7C4-A889-4C93-BA31-423B905FAC71}" srcOrd="0" destOrd="0" presId="urn:microsoft.com/office/officeart/2005/8/layout/chart3"/>
    <dgm:cxn modelId="{A2B1945F-237D-43FF-ABA3-CC371A8BE39C}" type="presOf" srcId="{1B6C96A8-5EC7-424A-9909-908CF1401C30}" destId="{7C274DE7-9B5D-41A4-A958-469F53CBDA39}" srcOrd="0" destOrd="0" presId="urn:microsoft.com/office/officeart/2005/8/layout/chart3"/>
    <dgm:cxn modelId="{2CA2946E-627C-4634-8430-A8C82DE21516}" type="presOf" srcId="{F93566CC-FAE3-4A09-BD63-0105760B7DC6}" destId="{B0BDA525-E96E-4B9E-8B14-1B9ED24EE4FE}" srcOrd="0" destOrd="0" presId="urn:microsoft.com/office/officeart/2005/8/layout/chart3"/>
    <dgm:cxn modelId="{14EBE773-4EA7-4644-A8DB-3DF09D9AEE50}" srcId="{F93566CC-FAE3-4A09-BD63-0105760B7DC6}" destId="{580F42C9-AB24-4C97-82E5-87236AD0BDBC}" srcOrd="4" destOrd="0" parTransId="{45867A81-0B03-4E4D-8EBE-9D339E14E627}" sibTransId="{9FDD0492-1062-44DB-A1DD-2D9775790A7F}"/>
    <dgm:cxn modelId="{CB3B2392-C4A2-4706-A666-0581911EEB49}" type="presOf" srcId="{EDB9D7BD-EE26-4063-B7B0-CADF7EDD7D6D}" destId="{396EA91F-D22C-4A97-8D19-D407E14BD6E5}" srcOrd="1" destOrd="0" presId="urn:microsoft.com/office/officeart/2005/8/layout/chart3"/>
    <dgm:cxn modelId="{B90BBE9D-494D-41BA-90D0-83F00C2B82D0}" type="presOf" srcId="{EDB9D7BD-EE26-4063-B7B0-CADF7EDD7D6D}" destId="{EBA0D96C-316D-4D9A-934F-7CA9CFF25B33}" srcOrd="0" destOrd="0" presId="urn:microsoft.com/office/officeart/2005/8/layout/chart3"/>
    <dgm:cxn modelId="{31D79ED7-730B-41B8-BC5E-9E5798D4C720}" type="presOf" srcId="{03B38349-9074-48AA-88F7-857CF5742006}" destId="{5DA659FC-758F-4BF7-869B-D1BB647C2688}" srcOrd="1" destOrd="0" presId="urn:microsoft.com/office/officeart/2005/8/layout/chart3"/>
    <dgm:cxn modelId="{EB1C5BD8-DF3F-4D42-A13C-290E4FE3AFC7}" srcId="{F93566CC-FAE3-4A09-BD63-0105760B7DC6}" destId="{1B6C96A8-5EC7-424A-9909-908CF1401C30}" srcOrd="2" destOrd="0" parTransId="{AC73AE80-E06F-4C9C-B945-08F2448ADC6D}" sibTransId="{FA687EAD-CB70-45A7-9B14-8C84B55C05A7}"/>
    <dgm:cxn modelId="{C5C8E0E5-19EE-468D-9042-03EF0410607A}" srcId="{F93566CC-FAE3-4A09-BD63-0105760B7DC6}" destId="{4A81C41C-ED06-4910-B763-C739A661F164}" srcOrd="1" destOrd="0" parTransId="{7C9030E5-8622-4AF4-9345-BC6980C14DE0}" sibTransId="{4C48F1BE-8722-4949-AE25-CF2F0886EDF5}"/>
    <dgm:cxn modelId="{9F901BF6-3690-401D-ACF7-4654E7202ADC}" srcId="{F93566CC-FAE3-4A09-BD63-0105760B7DC6}" destId="{03B38349-9074-48AA-88F7-857CF5742006}" srcOrd="3" destOrd="0" parTransId="{D0B5F5D8-020D-45B9-8660-03573648C9D9}" sibTransId="{03B2B488-CF80-45AC-A2CF-8FD247BF228C}"/>
    <dgm:cxn modelId="{A3AFF4F8-7DB8-4CBE-9CA9-5DA428DD7839}" type="presOf" srcId="{580F42C9-AB24-4C97-82E5-87236AD0BDBC}" destId="{E65452BF-D262-4AC3-A35D-99A5BD601FEC}" srcOrd="0" destOrd="0" presId="urn:microsoft.com/office/officeart/2005/8/layout/chart3"/>
    <dgm:cxn modelId="{80564E2C-228F-4120-B414-AE0A2796D027}" type="presParOf" srcId="{B0BDA525-E96E-4B9E-8B14-1B9ED24EE4FE}" destId="{EBA0D96C-316D-4D9A-934F-7CA9CFF25B33}" srcOrd="0" destOrd="0" presId="urn:microsoft.com/office/officeart/2005/8/layout/chart3"/>
    <dgm:cxn modelId="{18FBABBA-B832-4D49-A15A-CED383442386}" type="presParOf" srcId="{B0BDA525-E96E-4B9E-8B14-1B9ED24EE4FE}" destId="{396EA91F-D22C-4A97-8D19-D407E14BD6E5}" srcOrd="1" destOrd="0" presId="urn:microsoft.com/office/officeart/2005/8/layout/chart3"/>
    <dgm:cxn modelId="{38C0D4D8-C6DC-4AEF-A5E1-C1A31956A64E}" type="presParOf" srcId="{B0BDA525-E96E-4B9E-8B14-1B9ED24EE4FE}" destId="{EC04D7C4-A889-4C93-BA31-423B905FAC71}" srcOrd="2" destOrd="0" presId="urn:microsoft.com/office/officeart/2005/8/layout/chart3"/>
    <dgm:cxn modelId="{7A5AD651-BFC2-48D3-8CAA-889E48794C76}" type="presParOf" srcId="{B0BDA525-E96E-4B9E-8B14-1B9ED24EE4FE}" destId="{3F565C18-32EF-435F-9ED9-4CA821FA7AE9}" srcOrd="3" destOrd="0" presId="urn:microsoft.com/office/officeart/2005/8/layout/chart3"/>
    <dgm:cxn modelId="{3A846060-9FD9-4542-9276-21FA7D9DADD4}" type="presParOf" srcId="{B0BDA525-E96E-4B9E-8B14-1B9ED24EE4FE}" destId="{7C274DE7-9B5D-41A4-A958-469F53CBDA39}" srcOrd="4" destOrd="0" presId="urn:microsoft.com/office/officeart/2005/8/layout/chart3"/>
    <dgm:cxn modelId="{C35B5127-B602-4D9A-8F34-320D1D2C87E4}" type="presParOf" srcId="{B0BDA525-E96E-4B9E-8B14-1B9ED24EE4FE}" destId="{FB2C63F2-4575-44D3-A582-EC38BF0CF152}" srcOrd="5" destOrd="0" presId="urn:microsoft.com/office/officeart/2005/8/layout/chart3"/>
    <dgm:cxn modelId="{F0651B9A-1E3A-475E-AC65-3AF381243634}" type="presParOf" srcId="{B0BDA525-E96E-4B9E-8B14-1B9ED24EE4FE}" destId="{1E1DF86E-E96A-449F-BD3C-9CA453A79866}" srcOrd="6" destOrd="0" presId="urn:microsoft.com/office/officeart/2005/8/layout/chart3"/>
    <dgm:cxn modelId="{89336E27-E0AD-4681-A19F-28FC3A3344C3}" type="presParOf" srcId="{B0BDA525-E96E-4B9E-8B14-1B9ED24EE4FE}" destId="{5DA659FC-758F-4BF7-869B-D1BB647C2688}" srcOrd="7" destOrd="0" presId="urn:microsoft.com/office/officeart/2005/8/layout/chart3"/>
    <dgm:cxn modelId="{118659DE-5930-4C53-911F-DEF632EF36D6}" type="presParOf" srcId="{B0BDA525-E96E-4B9E-8B14-1B9ED24EE4FE}" destId="{E65452BF-D262-4AC3-A35D-99A5BD601FEC}" srcOrd="8" destOrd="0" presId="urn:microsoft.com/office/officeart/2005/8/layout/chart3"/>
    <dgm:cxn modelId="{D75F0349-1EBC-4066-AA8C-3F40E9A75FFD}" type="presParOf" srcId="{B0BDA525-E96E-4B9E-8B14-1B9ED24EE4FE}" destId="{9E8B53E6-DBFA-4A0B-B76B-C445A056006E}"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93566CC-FAE3-4A09-BD63-0105760B7DC6}"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DB9D7BD-EE26-4063-B7B0-CADF7EDD7D6D}">
      <dgm:prSet phldrT="[Text]"/>
      <dgm:spPr/>
      <dgm:t>
        <a:bodyPr/>
        <a:lstStyle/>
        <a:p>
          <a:r>
            <a:rPr lang="fr-FR" dirty="0" err="1"/>
            <a:t>Loss</a:t>
          </a:r>
          <a:r>
            <a:rPr lang="fr-FR" dirty="0"/>
            <a:t> of trust</a:t>
          </a:r>
          <a:endParaRPr lang="en-US" dirty="0"/>
        </a:p>
      </dgm:t>
    </dgm:pt>
    <dgm:pt modelId="{33BD98F2-BBC2-409B-A5DA-2904386C442E}" type="parTrans" cxnId="{3B59832E-BB88-4445-B051-DC5AAD07491B}">
      <dgm:prSet/>
      <dgm:spPr/>
      <dgm:t>
        <a:bodyPr/>
        <a:lstStyle/>
        <a:p>
          <a:endParaRPr lang="en-US"/>
        </a:p>
      </dgm:t>
    </dgm:pt>
    <dgm:pt modelId="{1E1C92F3-84C9-465B-A59D-D67AFD768AEB}" type="sibTrans" cxnId="{3B59832E-BB88-4445-B051-DC5AAD07491B}">
      <dgm:prSet/>
      <dgm:spPr/>
      <dgm:t>
        <a:bodyPr/>
        <a:lstStyle/>
        <a:p>
          <a:endParaRPr lang="en-US"/>
        </a:p>
      </dgm:t>
    </dgm:pt>
    <dgm:pt modelId="{4A81C41C-ED06-4910-B763-C739A661F164}">
      <dgm:prSet phldrT="[Text]"/>
      <dgm:spPr/>
      <dgm:t>
        <a:bodyPr/>
        <a:lstStyle/>
        <a:p>
          <a:r>
            <a:rPr lang="fr-FR" dirty="0"/>
            <a:t>Structural </a:t>
          </a:r>
          <a:r>
            <a:rPr lang="fr-FR" dirty="0" err="1"/>
            <a:t>problems</a:t>
          </a:r>
          <a:endParaRPr lang="en-US" dirty="0"/>
        </a:p>
      </dgm:t>
    </dgm:pt>
    <dgm:pt modelId="{7C9030E5-8622-4AF4-9345-BC6980C14DE0}" type="parTrans" cxnId="{C5C8E0E5-19EE-468D-9042-03EF0410607A}">
      <dgm:prSet/>
      <dgm:spPr/>
      <dgm:t>
        <a:bodyPr/>
        <a:lstStyle/>
        <a:p>
          <a:endParaRPr lang="en-US"/>
        </a:p>
      </dgm:t>
    </dgm:pt>
    <dgm:pt modelId="{4C48F1BE-8722-4949-AE25-CF2F0886EDF5}" type="sibTrans" cxnId="{C5C8E0E5-19EE-468D-9042-03EF0410607A}">
      <dgm:prSet/>
      <dgm:spPr/>
      <dgm:t>
        <a:bodyPr/>
        <a:lstStyle/>
        <a:p>
          <a:endParaRPr lang="en-US"/>
        </a:p>
      </dgm:t>
    </dgm:pt>
    <dgm:pt modelId="{1B6C96A8-5EC7-424A-9909-908CF1401C30}">
      <dgm:prSet phldrT="[Text]"/>
      <dgm:spPr/>
      <dgm:t>
        <a:bodyPr/>
        <a:lstStyle/>
        <a:p>
          <a:r>
            <a:rPr lang="fr-FR" dirty="0" err="1"/>
            <a:t>Extreme</a:t>
          </a:r>
          <a:r>
            <a:rPr lang="fr-FR" dirty="0"/>
            <a:t> isolation</a:t>
          </a:r>
          <a:endParaRPr lang="en-US" dirty="0"/>
        </a:p>
      </dgm:t>
    </dgm:pt>
    <dgm:pt modelId="{AC73AE80-E06F-4C9C-B945-08F2448ADC6D}" type="parTrans" cxnId="{EB1C5BD8-DF3F-4D42-A13C-290E4FE3AFC7}">
      <dgm:prSet/>
      <dgm:spPr/>
      <dgm:t>
        <a:bodyPr/>
        <a:lstStyle/>
        <a:p>
          <a:endParaRPr lang="en-US"/>
        </a:p>
      </dgm:t>
    </dgm:pt>
    <dgm:pt modelId="{FA687EAD-CB70-45A7-9B14-8C84B55C05A7}" type="sibTrans" cxnId="{EB1C5BD8-DF3F-4D42-A13C-290E4FE3AFC7}">
      <dgm:prSet/>
      <dgm:spPr/>
      <dgm:t>
        <a:bodyPr/>
        <a:lstStyle/>
        <a:p>
          <a:endParaRPr lang="en-US"/>
        </a:p>
      </dgm:t>
    </dgm:pt>
    <dgm:pt modelId="{03B38349-9074-48AA-88F7-857CF5742006}">
      <dgm:prSet custT="1"/>
      <dgm:spPr/>
      <dgm:t>
        <a:bodyPr/>
        <a:lstStyle/>
        <a:p>
          <a:r>
            <a:rPr lang="fr-FR" sz="1300" b="1" dirty="0" err="1"/>
            <a:t>Difficulties</a:t>
          </a:r>
          <a:r>
            <a:rPr lang="fr-FR" sz="1300" b="1" dirty="0"/>
            <a:t> </a:t>
          </a:r>
          <a:r>
            <a:rPr lang="fr-FR" sz="1300" b="1" dirty="0" err="1"/>
            <a:t>asking</a:t>
          </a:r>
          <a:r>
            <a:rPr lang="fr-FR" sz="1300" b="1" dirty="0"/>
            <a:t> for help</a:t>
          </a:r>
          <a:endParaRPr lang="en-US" sz="1300" b="1" dirty="0"/>
        </a:p>
      </dgm:t>
    </dgm:pt>
    <dgm:pt modelId="{D0B5F5D8-020D-45B9-8660-03573648C9D9}" type="parTrans" cxnId="{9F901BF6-3690-401D-ACF7-4654E7202ADC}">
      <dgm:prSet/>
      <dgm:spPr/>
      <dgm:t>
        <a:bodyPr/>
        <a:lstStyle/>
        <a:p>
          <a:endParaRPr lang="en-US"/>
        </a:p>
      </dgm:t>
    </dgm:pt>
    <dgm:pt modelId="{03B2B488-CF80-45AC-A2CF-8FD247BF228C}" type="sibTrans" cxnId="{9F901BF6-3690-401D-ACF7-4654E7202ADC}">
      <dgm:prSet/>
      <dgm:spPr/>
      <dgm:t>
        <a:bodyPr/>
        <a:lstStyle/>
        <a:p>
          <a:endParaRPr lang="en-US"/>
        </a:p>
      </dgm:t>
    </dgm:pt>
    <dgm:pt modelId="{580F42C9-AB24-4C97-82E5-87236AD0BDBC}">
      <dgm:prSet/>
      <dgm:spPr/>
      <dgm:t>
        <a:bodyPr/>
        <a:lstStyle/>
        <a:p>
          <a:r>
            <a:rPr lang="fr-FR" dirty="0"/>
            <a:t>Don’t </a:t>
          </a:r>
          <a:r>
            <a:rPr lang="fr-FR" dirty="0" err="1"/>
            <a:t>need</a:t>
          </a:r>
          <a:r>
            <a:rPr lang="fr-FR" dirty="0"/>
            <a:t> </a:t>
          </a:r>
          <a:r>
            <a:rPr lang="fr-FR" dirty="0" err="1"/>
            <a:t>it</a:t>
          </a:r>
          <a:endParaRPr lang="en-US" dirty="0"/>
        </a:p>
      </dgm:t>
    </dgm:pt>
    <dgm:pt modelId="{45867A81-0B03-4E4D-8EBE-9D339E14E627}" type="parTrans" cxnId="{14EBE773-4EA7-4644-A8DB-3DF09D9AEE50}">
      <dgm:prSet/>
      <dgm:spPr/>
      <dgm:t>
        <a:bodyPr/>
        <a:lstStyle/>
        <a:p>
          <a:endParaRPr lang="en-US"/>
        </a:p>
      </dgm:t>
    </dgm:pt>
    <dgm:pt modelId="{9FDD0492-1062-44DB-A1DD-2D9775790A7F}" type="sibTrans" cxnId="{14EBE773-4EA7-4644-A8DB-3DF09D9AEE50}">
      <dgm:prSet/>
      <dgm:spPr/>
      <dgm:t>
        <a:bodyPr/>
        <a:lstStyle/>
        <a:p>
          <a:endParaRPr lang="en-US"/>
        </a:p>
      </dgm:t>
    </dgm:pt>
    <dgm:pt modelId="{B0BDA525-E96E-4B9E-8B14-1B9ED24EE4FE}" type="pres">
      <dgm:prSet presAssocID="{F93566CC-FAE3-4A09-BD63-0105760B7DC6}" presName="compositeShape" presStyleCnt="0">
        <dgm:presLayoutVars>
          <dgm:chMax val="7"/>
          <dgm:dir/>
          <dgm:resizeHandles val="exact"/>
        </dgm:presLayoutVars>
      </dgm:prSet>
      <dgm:spPr/>
    </dgm:pt>
    <dgm:pt modelId="{EBA0D96C-316D-4D9A-934F-7CA9CFF25B33}" type="pres">
      <dgm:prSet presAssocID="{F93566CC-FAE3-4A09-BD63-0105760B7DC6}" presName="wedge1" presStyleLbl="node1" presStyleIdx="0" presStyleCnt="5" custLinFactNeighborX="-3007" custLinFactNeighborY="5028"/>
      <dgm:spPr/>
    </dgm:pt>
    <dgm:pt modelId="{396EA91F-D22C-4A97-8D19-D407E14BD6E5}" type="pres">
      <dgm:prSet presAssocID="{F93566CC-FAE3-4A09-BD63-0105760B7DC6}" presName="wedge1Tx" presStyleLbl="node1" presStyleIdx="0" presStyleCnt="5">
        <dgm:presLayoutVars>
          <dgm:chMax val="0"/>
          <dgm:chPref val="0"/>
          <dgm:bulletEnabled val="1"/>
        </dgm:presLayoutVars>
      </dgm:prSet>
      <dgm:spPr/>
    </dgm:pt>
    <dgm:pt modelId="{EC04D7C4-A889-4C93-BA31-423B905FAC71}" type="pres">
      <dgm:prSet presAssocID="{F93566CC-FAE3-4A09-BD63-0105760B7DC6}" presName="wedge2" presStyleLbl="node1" presStyleIdx="1" presStyleCnt="5"/>
      <dgm:spPr/>
    </dgm:pt>
    <dgm:pt modelId="{3F565C18-32EF-435F-9ED9-4CA821FA7AE9}" type="pres">
      <dgm:prSet presAssocID="{F93566CC-FAE3-4A09-BD63-0105760B7DC6}" presName="wedge2Tx" presStyleLbl="node1" presStyleIdx="1" presStyleCnt="5">
        <dgm:presLayoutVars>
          <dgm:chMax val="0"/>
          <dgm:chPref val="0"/>
          <dgm:bulletEnabled val="1"/>
        </dgm:presLayoutVars>
      </dgm:prSet>
      <dgm:spPr/>
    </dgm:pt>
    <dgm:pt modelId="{7C274DE7-9B5D-41A4-A958-469F53CBDA39}" type="pres">
      <dgm:prSet presAssocID="{F93566CC-FAE3-4A09-BD63-0105760B7DC6}" presName="wedge3" presStyleLbl="node1" presStyleIdx="2" presStyleCnt="5"/>
      <dgm:spPr/>
    </dgm:pt>
    <dgm:pt modelId="{FB2C63F2-4575-44D3-A582-EC38BF0CF152}" type="pres">
      <dgm:prSet presAssocID="{F93566CC-FAE3-4A09-BD63-0105760B7DC6}" presName="wedge3Tx" presStyleLbl="node1" presStyleIdx="2" presStyleCnt="5">
        <dgm:presLayoutVars>
          <dgm:chMax val="0"/>
          <dgm:chPref val="0"/>
          <dgm:bulletEnabled val="1"/>
        </dgm:presLayoutVars>
      </dgm:prSet>
      <dgm:spPr/>
    </dgm:pt>
    <dgm:pt modelId="{1E1DF86E-E96A-449F-BD3C-9CA453A79866}" type="pres">
      <dgm:prSet presAssocID="{F93566CC-FAE3-4A09-BD63-0105760B7DC6}" presName="wedge4" presStyleLbl="node1" presStyleIdx="3" presStyleCnt="5" custLinFactNeighborX="-19692" custLinFactNeighborY="4190"/>
      <dgm:spPr/>
    </dgm:pt>
    <dgm:pt modelId="{5DA659FC-758F-4BF7-869B-D1BB647C2688}" type="pres">
      <dgm:prSet presAssocID="{F93566CC-FAE3-4A09-BD63-0105760B7DC6}" presName="wedge4Tx" presStyleLbl="node1" presStyleIdx="3" presStyleCnt="5">
        <dgm:presLayoutVars>
          <dgm:chMax val="0"/>
          <dgm:chPref val="0"/>
          <dgm:bulletEnabled val="1"/>
        </dgm:presLayoutVars>
      </dgm:prSet>
      <dgm:spPr/>
    </dgm:pt>
    <dgm:pt modelId="{E65452BF-D262-4AC3-A35D-99A5BD601FEC}" type="pres">
      <dgm:prSet presAssocID="{F93566CC-FAE3-4A09-BD63-0105760B7DC6}" presName="wedge5" presStyleLbl="node1" presStyleIdx="4" presStyleCnt="5"/>
      <dgm:spPr/>
    </dgm:pt>
    <dgm:pt modelId="{9E8B53E6-DBFA-4A0B-B76B-C445A056006E}" type="pres">
      <dgm:prSet presAssocID="{F93566CC-FAE3-4A09-BD63-0105760B7DC6}" presName="wedge5Tx" presStyleLbl="node1" presStyleIdx="4" presStyleCnt="5">
        <dgm:presLayoutVars>
          <dgm:chMax val="0"/>
          <dgm:chPref val="0"/>
          <dgm:bulletEnabled val="1"/>
        </dgm:presLayoutVars>
      </dgm:prSet>
      <dgm:spPr/>
    </dgm:pt>
  </dgm:ptLst>
  <dgm:cxnLst>
    <dgm:cxn modelId="{B786C61F-0594-48CF-8AF3-F8F4F6712E2A}" type="presOf" srcId="{4A81C41C-ED06-4910-B763-C739A661F164}" destId="{3F565C18-32EF-435F-9ED9-4CA821FA7AE9}" srcOrd="1" destOrd="0" presId="urn:microsoft.com/office/officeart/2005/8/layout/chart3"/>
    <dgm:cxn modelId="{3B59832E-BB88-4445-B051-DC5AAD07491B}" srcId="{F93566CC-FAE3-4A09-BD63-0105760B7DC6}" destId="{EDB9D7BD-EE26-4063-B7B0-CADF7EDD7D6D}" srcOrd="0" destOrd="0" parTransId="{33BD98F2-BBC2-409B-A5DA-2904386C442E}" sibTransId="{1E1C92F3-84C9-465B-A59D-D67AFD768AEB}"/>
    <dgm:cxn modelId="{D9635748-D511-4617-A4AF-E11FB88013E4}" type="presOf" srcId="{580F42C9-AB24-4C97-82E5-87236AD0BDBC}" destId="{9E8B53E6-DBFA-4A0B-B76B-C445A056006E}" srcOrd="1" destOrd="0" presId="urn:microsoft.com/office/officeart/2005/8/layout/chart3"/>
    <dgm:cxn modelId="{CCB0DA4B-CD67-4E62-A3EE-2B92278277FB}" type="presOf" srcId="{03B38349-9074-48AA-88F7-857CF5742006}" destId="{1E1DF86E-E96A-449F-BD3C-9CA453A79866}" srcOrd="0" destOrd="0" presId="urn:microsoft.com/office/officeart/2005/8/layout/chart3"/>
    <dgm:cxn modelId="{BB23B24D-E396-411A-8EB9-B5CAF8A80CEA}" type="presOf" srcId="{1B6C96A8-5EC7-424A-9909-908CF1401C30}" destId="{FB2C63F2-4575-44D3-A582-EC38BF0CF152}" srcOrd="1" destOrd="0" presId="urn:microsoft.com/office/officeart/2005/8/layout/chart3"/>
    <dgm:cxn modelId="{7DAAFB53-33E2-4539-9C16-052B90481895}" type="presOf" srcId="{4A81C41C-ED06-4910-B763-C739A661F164}" destId="{EC04D7C4-A889-4C93-BA31-423B905FAC71}" srcOrd="0" destOrd="0" presId="urn:microsoft.com/office/officeart/2005/8/layout/chart3"/>
    <dgm:cxn modelId="{A2B1945F-237D-43FF-ABA3-CC371A8BE39C}" type="presOf" srcId="{1B6C96A8-5EC7-424A-9909-908CF1401C30}" destId="{7C274DE7-9B5D-41A4-A958-469F53CBDA39}" srcOrd="0" destOrd="0" presId="urn:microsoft.com/office/officeart/2005/8/layout/chart3"/>
    <dgm:cxn modelId="{2CA2946E-627C-4634-8430-A8C82DE21516}" type="presOf" srcId="{F93566CC-FAE3-4A09-BD63-0105760B7DC6}" destId="{B0BDA525-E96E-4B9E-8B14-1B9ED24EE4FE}" srcOrd="0" destOrd="0" presId="urn:microsoft.com/office/officeart/2005/8/layout/chart3"/>
    <dgm:cxn modelId="{14EBE773-4EA7-4644-A8DB-3DF09D9AEE50}" srcId="{F93566CC-FAE3-4A09-BD63-0105760B7DC6}" destId="{580F42C9-AB24-4C97-82E5-87236AD0BDBC}" srcOrd="4" destOrd="0" parTransId="{45867A81-0B03-4E4D-8EBE-9D339E14E627}" sibTransId="{9FDD0492-1062-44DB-A1DD-2D9775790A7F}"/>
    <dgm:cxn modelId="{CB3B2392-C4A2-4706-A666-0581911EEB49}" type="presOf" srcId="{EDB9D7BD-EE26-4063-B7B0-CADF7EDD7D6D}" destId="{396EA91F-D22C-4A97-8D19-D407E14BD6E5}" srcOrd="1" destOrd="0" presId="urn:microsoft.com/office/officeart/2005/8/layout/chart3"/>
    <dgm:cxn modelId="{B90BBE9D-494D-41BA-90D0-83F00C2B82D0}" type="presOf" srcId="{EDB9D7BD-EE26-4063-B7B0-CADF7EDD7D6D}" destId="{EBA0D96C-316D-4D9A-934F-7CA9CFF25B33}" srcOrd="0" destOrd="0" presId="urn:microsoft.com/office/officeart/2005/8/layout/chart3"/>
    <dgm:cxn modelId="{31D79ED7-730B-41B8-BC5E-9E5798D4C720}" type="presOf" srcId="{03B38349-9074-48AA-88F7-857CF5742006}" destId="{5DA659FC-758F-4BF7-869B-D1BB647C2688}" srcOrd="1" destOrd="0" presId="urn:microsoft.com/office/officeart/2005/8/layout/chart3"/>
    <dgm:cxn modelId="{EB1C5BD8-DF3F-4D42-A13C-290E4FE3AFC7}" srcId="{F93566CC-FAE3-4A09-BD63-0105760B7DC6}" destId="{1B6C96A8-5EC7-424A-9909-908CF1401C30}" srcOrd="2" destOrd="0" parTransId="{AC73AE80-E06F-4C9C-B945-08F2448ADC6D}" sibTransId="{FA687EAD-CB70-45A7-9B14-8C84B55C05A7}"/>
    <dgm:cxn modelId="{C5C8E0E5-19EE-468D-9042-03EF0410607A}" srcId="{F93566CC-FAE3-4A09-BD63-0105760B7DC6}" destId="{4A81C41C-ED06-4910-B763-C739A661F164}" srcOrd="1" destOrd="0" parTransId="{7C9030E5-8622-4AF4-9345-BC6980C14DE0}" sibTransId="{4C48F1BE-8722-4949-AE25-CF2F0886EDF5}"/>
    <dgm:cxn modelId="{9F901BF6-3690-401D-ACF7-4654E7202ADC}" srcId="{F93566CC-FAE3-4A09-BD63-0105760B7DC6}" destId="{03B38349-9074-48AA-88F7-857CF5742006}" srcOrd="3" destOrd="0" parTransId="{D0B5F5D8-020D-45B9-8660-03573648C9D9}" sibTransId="{03B2B488-CF80-45AC-A2CF-8FD247BF228C}"/>
    <dgm:cxn modelId="{A3AFF4F8-7DB8-4CBE-9CA9-5DA428DD7839}" type="presOf" srcId="{580F42C9-AB24-4C97-82E5-87236AD0BDBC}" destId="{E65452BF-D262-4AC3-A35D-99A5BD601FEC}" srcOrd="0" destOrd="0" presId="urn:microsoft.com/office/officeart/2005/8/layout/chart3"/>
    <dgm:cxn modelId="{80564E2C-228F-4120-B414-AE0A2796D027}" type="presParOf" srcId="{B0BDA525-E96E-4B9E-8B14-1B9ED24EE4FE}" destId="{EBA0D96C-316D-4D9A-934F-7CA9CFF25B33}" srcOrd="0" destOrd="0" presId="urn:microsoft.com/office/officeart/2005/8/layout/chart3"/>
    <dgm:cxn modelId="{18FBABBA-B832-4D49-A15A-CED383442386}" type="presParOf" srcId="{B0BDA525-E96E-4B9E-8B14-1B9ED24EE4FE}" destId="{396EA91F-D22C-4A97-8D19-D407E14BD6E5}" srcOrd="1" destOrd="0" presId="urn:microsoft.com/office/officeart/2005/8/layout/chart3"/>
    <dgm:cxn modelId="{38C0D4D8-C6DC-4AEF-A5E1-C1A31956A64E}" type="presParOf" srcId="{B0BDA525-E96E-4B9E-8B14-1B9ED24EE4FE}" destId="{EC04D7C4-A889-4C93-BA31-423B905FAC71}" srcOrd="2" destOrd="0" presId="urn:microsoft.com/office/officeart/2005/8/layout/chart3"/>
    <dgm:cxn modelId="{7A5AD651-BFC2-48D3-8CAA-889E48794C76}" type="presParOf" srcId="{B0BDA525-E96E-4B9E-8B14-1B9ED24EE4FE}" destId="{3F565C18-32EF-435F-9ED9-4CA821FA7AE9}" srcOrd="3" destOrd="0" presId="urn:microsoft.com/office/officeart/2005/8/layout/chart3"/>
    <dgm:cxn modelId="{3A846060-9FD9-4542-9276-21FA7D9DADD4}" type="presParOf" srcId="{B0BDA525-E96E-4B9E-8B14-1B9ED24EE4FE}" destId="{7C274DE7-9B5D-41A4-A958-469F53CBDA39}" srcOrd="4" destOrd="0" presId="urn:microsoft.com/office/officeart/2005/8/layout/chart3"/>
    <dgm:cxn modelId="{C35B5127-B602-4D9A-8F34-320D1D2C87E4}" type="presParOf" srcId="{B0BDA525-E96E-4B9E-8B14-1B9ED24EE4FE}" destId="{FB2C63F2-4575-44D3-A582-EC38BF0CF152}" srcOrd="5" destOrd="0" presId="urn:microsoft.com/office/officeart/2005/8/layout/chart3"/>
    <dgm:cxn modelId="{F0651B9A-1E3A-475E-AC65-3AF381243634}" type="presParOf" srcId="{B0BDA525-E96E-4B9E-8B14-1B9ED24EE4FE}" destId="{1E1DF86E-E96A-449F-BD3C-9CA453A79866}" srcOrd="6" destOrd="0" presId="urn:microsoft.com/office/officeart/2005/8/layout/chart3"/>
    <dgm:cxn modelId="{89336E27-E0AD-4681-A19F-28FC3A3344C3}" type="presParOf" srcId="{B0BDA525-E96E-4B9E-8B14-1B9ED24EE4FE}" destId="{5DA659FC-758F-4BF7-869B-D1BB647C2688}" srcOrd="7" destOrd="0" presId="urn:microsoft.com/office/officeart/2005/8/layout/chart3"/>
    <dgm:cxn modelId="{118659DE-5930-4C53-911F-DEF632EF36D6}" type="presParOf" srcId="{B0BDA525-E96E-4B9E-8B14-1B9ED24EE4FE}" destId="{E65452BF-D262-4AC3-A35D-99A5BD601FEC}" srcOrd="8" destOrd="0" presId="urn:microsoft.com/office/officeart/2005/8/layout/chart3"/>
    <dgm:cxn modelId="{D75F0349-1EBC-4066-AA8C-3F40E9A75FFD}" type="presParOf" srcId="{B0BDA525-E96E-4B9E-8B14-1B9ED24EE4FE}" destId="{9E8B53E6-DBFA-4A0B-B76B-C445A056006E}"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8A28670-7731-4428-91B0-CA53C153A6CF}"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F8729F58-E300-454A-8ADC-EBFA6EF44D15}">
      <dgm:prSet phldrT="[Text]"/>
      <dgm:spPr/>
      <dgm:t>
        <a:bodyPr/>
        <a:lstStyle/>
        <a:p>
          <a:r>
            <a:rPr lang="en-US" dirty="0"/>
            <a:t>Institutional barriers to human agency</a:t>
          </a:r>
        </a:p>
      </dgm:t>
    </dgm:pt>
    <dgm:pt modelId="{FE5F1FD6-48EB-46BD-B0EF-2C5B92E5DD39}" type="parTrans" cxnId="{D01F29D7-1264-4B2D-9EA8-343CB3692014}">
      <dgm:prSet/>
      <dgm:spPr/>
      <dgm:t>
        <a:bodyPr/>
        <a:lstStyle/>
        <a:p>
          <a:endParaRPr lang="en-US"/>
        </a:p>
      </dgm:t>
    </dgm:pt>
    <dgm:pt modelId="{BB372A93-421F-43DA-8CA6-433E44A91D11}" type="sibTrans" cxnId="{D01F29D7-1264-4B2D-9EA8-343CB3692014}">
      <dgm:prSet/>
      <dgm:spPr/>
      <dgm:t>
        <a:bodyPr/>
        <a:lstStyle/>
        <a:p>
          <a:endParaRPr lang="en-US"/>
        </a:p>
      </dgm:t>
    </dgm:pt>
    <dgm:pt modelId="{66E387AB-F682-4701-96C5-7E314EFA216D}">
      <dgm:prSet phldrT="[Text]"/>
      <dgm:spPr/>
      <dgm:t>
        <a:bodyPr/>
        <a:lstStyle/>
        <a:p>
          <a:r>
            <a:rPr lang="fr-FR" dirty="0" err="1"/>
            <a:t>Barriers</a:t>
          </a:r>
          <a:r>
            <a:rPr lang="fr-FR" dirty="0"/>
            <a:t> to </a:t>
          </a:r>
          <a:r>
            <a:rPr lang="fr-FR" dirty="0" err="1"/>
            <a:t>accessing</a:t>
          </a:r>
          <a:r>
            <a:rPr lang="fr-FR" dirty="0"/>
            <a:t> </a:t>
          </a:r>
          <a:r>
            <a:rPr lang="fr-FR" dirty="0" err="1"/>
            <a:t>aid</a:t>
          </a:r>
          <a:r>
            <a:rPr lang="fr-FR" dirty="0"/>
            <a:t> and assistance</a:t>
          </a:r>
          <a:endParaRPr lang="en-US" dirty="0"/>
        </a:p>
      </dgm:t>
    </dgm:pt>
    <dgm:pt modelId="{CEE573CA-B5E4-487D-80FD-3FAEDE0337AB}" type="parTrans" cxnId="{802092AE-9ADE-4E7E-9248-E6AE3AB699D6}">
      <dgm:prSet/>
      <dgm:spPr/>
      <dgm:t>
        <a:bodyPr/>
        <a:lstStyle/>
        <a:p>
          <a:endParaRPr lang="en-US"/>
        </a:p>
      </dgm:t>
    </dgm:pt>
    <dgm:pt modelId="{D025F6C8-2092-452C-BE3B-D085B6EE32E4}" type="sibTrans" cxnId="{802092AE-9ADE-4E7E-9248-E6AE3AB699D6}">
      <dgm:prSet/>
      <dgm:spPr/>
      <dgm:t>
        <a:bodyPr/>
        <a:lstStyle/>
        <a:p>
          <a:endParaRPr lang="en-US"/>
        </a:p>
      </dgm:t>
    </dgm:pt>
    <dgm:pt modelId="{08F7D80D-D253-4392-B8BE-EC5C2380C331}">
      <dgm:prSet phldrT="[Text]"/>
      <dgm:spPr/>
      <dgm:t>
        <a:bodyPr/>
        <a:lstStyle/>
        <a:p>
          <a:pPr rtl="0"/>
          <a:r>
            <a:rPr lang="en-US" dirty="0"/>
            <a:t>Lack of trust</a:t>
          </a:r>
        </a:p>
      </dgm:t>
    </dgm:pt>
    <dgm:pt modelId="{8FF23FE9-4764-46EC-B6AB-81F394D7D318}" type="parTrans" cxnId="{1ED5BFE7-36B8-4899-895E-15D7EE6D7DEE}">
      <dgm:prSet/>
      <dgm:spPr/>
      <dgm:t>
        <a:bodyPr/>
        <a:lstStyle/>
        <a:p>
          <a:endParaRPr lang="en-US"/>
        </a:p>
      </dgm:t>
    </dgm:pt>
    <dgm:pt modelId="{A43C1BB2-A671-4D58-AE5C-6C5962D8FCF7}" type="sibTrans" cxnId="{1ED5BFE7-36B8-4899-895E-15D7EE6D7DEE}">
      <dgm:prSet/>
      <dgm:spPr/>
      <dgm:t>
        <a:bodyPr/>
        <a:lstStyle/>
        <a:p>
          <a:endParaRPr lang="en-US"/>
        </a:p>
      </dgm:t>
    </dgm:pt>
    <dgm:pt modelId="{CE987061-268B-4983-B905-9AA1B317FFEE}" type="pres">
      <dgm:prSet presAssocID="{48A28670-7731-4428-91B0-CA53C153A6CF}" presName="Name0" presStyleCnt="0">
        <dgm:presLayoutVars>
          <dgm:chMax val="7"/>
          <dgm:dir/>
          <dgm:resizeHandles val="exact"/>
        </dgm:presLayoutVars>
      </dgm:prSet>
      <dgm:spPr/>
    </dgm:pt>
    <dgm:pt modelId="{C64DE7F0-5D89-433A-9660-A7A66C274D33}" type="pres">
      <dgm:prSet presAssocID="{48A28670-7731-4428-91B0-CA53C153A6CF}" presName="ellipse1" presStyleLbl="vennNode1" presStyleIdx="0" presStyleCnt="3">
        <dgm:presLayoutVars>
          <dgm:bulletEnabled val="1"/>
        </dgm:presLayoutVars>
      </dgm:prSet>
      <dgm:spPr/>
    </dgm:pt>
    <dgm:pt modelId="{A9ABF550-185E-4463-8085-142AD8377178}" type="pres">
      <dgm:prSet presAssocID="{48A28670-7731-4428-91B0-CA53C153A6CF}" presName="ellipse2" presStyleLbl="vennNode1" presStyleIdx="1" presStyleCnt="3" custLinFactNeighborX="-533" custLinFactNeighborY="1868">
        <dgm:presLayoutVars>
          <dgm:bulletEnabled val="1"/>
        </dgm:presLayoutVars>
      </dgm:prSet>
      <dgm:spPr/>
    </dgm:pt>
    <dgm:pt modelId="{13FC7E21-65A8-4A58-9FF1-2F4C6A7F693C}" type="pres">
      <dgm:prSet presAssocID="{48A28670-7731-4428-91B0-CA53C153A6CF}" presName="ellipse3" presStyleLbl="vennNode1" presStyleIdx="2" presStyleCnt="3" custLinFactNeighborX="-11676" custLinFactNeighborY="-2">
        <dgm:presLayoutVars>
          <dgm:bulletEnabled val="1"/>
        </dgm:presLayoutVars>
      </dgm:prSet>
      <dgm:spPr/>
    </dgm:pt>
  </dgm:ptLst>
  <dgm:cxnLst>
    <dgm:cxn modelId="{4FAFAD4C-E7CD-49B7-9C65-3E27F898EB40}" type="presOf" srcId="{48A28670-7731-4428-91B0-CA53C153A6CF}" destId="{CE987061-268B-4983-B905-9AA1B317FFEE}" srcOrd="0" destOrd="0" presId="urn:microsoft.com/office/officeart/2005/8/layout/rings+Icon"/>
    <dgm:cxn modelId="{78DE9552-771E-40E1-9B97-7E0C65990F3A}" type="presOf" srcId="{66E387AB-F682-4701-96C5-7E314EFA216D}" destId="{A9ABF550-185E-4463-8085-142AD8377178}" srcOrd="0" destOrd="0" presId="urn:microsoft.com/office/officeart/2005/8/layout/rings+Icon"/>
    <dgm:cxn modelId="{802092AE-9ADE-4E7E-9248-E6AE3AB699D6}" srcId="{48A28670-7731-4428-91B0-CA53C153A6CF}" destId="{66E387AB-F682-4701-96C5-7E314EFA216D}" srcOrd="1" destOrd="0" parTransId="{CEE573CA-B5E4-487D-80FD-3FAEDE0337AB}" sibTransId="{D025F6C8-2092-452C-BE3B-D085B6EE32E4}"/>
    <dgm:cxn modelId="{C35A97BF-E888-4337-AA47-50F1F787BE6A}" type="presOf" srcId="{F8729F58-E300-454A-8ADC-EBFA6EF44D15}" destId="{C64DE7F0-5D89-433A-9660-A7A66C274D33}" srcOrd="0" destOrd="0" presId="urn:microsoft.com/office/officeart/2005/8/layout/rings+Icon"/>
    <dgm:cxn modelId="{D01F29D7-1264-4B2D-9EA8-343CB3692014}" srcId="{48A28670-7731-4428-91B0-CA53C153A6CF}" destId="{F8729F58-E300-454A-8ADC-EBFA6EF44D15}" srcOrd="0" destOrd="0" parTransId="{FE5F1FD6-48EB-46BD-B0EF-2C5B92E5DD39}" sibTransId="{BB372A93-421F-43DA-8CA6-433E44A91D11}"/>
    <dgm:cxn modelId="{A1853EE5-A227-413B-865D-DDB61499BF8C}" type="presOf" srcId="{08F7D80D-D253-4392-B8BE-EC5C2380C331}" destId="{13FC7E21-65A8-4A58-9FF1-2F4C6A7F693C}" srcOrd="0" destOrd="0" presId="urn:microsoft.com/office/officeart/2005/8/layout/rings+Icon"/>
    <dgm:cxn modelId="{1ED5BFE7-36B8-4899-895E-15D7EE6D7DEE}" srcId="{48A28670-7731-4428-91B0-CA53C153A6CF}" destId="{08F7D80D-D253-4392-B8BE-EC5C2380C331}" srcOrd="2" destOrd="0" parTransId="{8FF23FE9-4764-46EC-B6AB-81F394D7D318}" sibTransId="{A43C1BB2-A671-4D58-AE5C-6C5962D8FCF7}"/>
    <dgm:cxn modelId="{47A50687-9CF3-417D-94A6-E62E5BE576AE}" type="presParOf" srcId="{CE987061-268B-4983-B905-9AA1B317FFEE}" destId="{C64DE7F0-5D89-433A-9660-A7A66C274D33}" srcOrd="0" destOrd="0" presId="urn:microsoft.com/office/officeart/2005/8/layout/rings+Icon"/>
    <dgm:cxn modelId="{28FBA24E-6643-45EA-8498-856D802FEA95}" type="presParOf" srcId="{CE987061-268B-4983-B905-9AA1B317FFEE}" destId="{A9ABF550-185E-4463-8085-142AD8377178}" srcOrd="1" destOrd="0" presId="urn:microsoft.com/office/officeart/2005/8/layout/rings+Icon"/>
    <dgm:cxn modelId="{092AD6D2-70A2-4611-B172-7AD67B795766}" type="presParOf" srcId="{CE987061-268B-4983-B905-9AA1B317FFEE}" destId="{13FC7E21-65A8-4A58-9FF1-2F4C6A7F693C}"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D2823C-0494-EC49-A40C-51043BAF9438}" type="doc">
      <dgm:prSet loTypeId="urn:microsoft.com/office/officeart/2009/3/layout/RandomtoResultProcess" loCatId="" qsTypeId="urn:microsoft.com/office/officeart/2005/8/quickstyle/simple1" qsCatId="simple" csTypeId="urn:microsoft.com/office/officeart/2005/8/colors/accent0_1" csCatId="mainScheme" phldr="1"/>
      <dgm:spPr/>
      <dgm:t>
        <a:bodyPr/>
        <a:lstStyle/>
        <a:p>
          <a:endParaRPr lang="en-GB"/>
        </a:p>
      </dgm:t>
    </dgm:pt>
    <dgm:pt modelId="{879D8EDA-2D76-F84E-8304-8BFB0CF87C37}">
      <dgm:prSet phldrT="[Text]"/>
      <dgm:spPr/>
      <dgm:t>
        <a:bodyPr/>
        <a:lstStyle/>
        <a:p>
          <a:r>
            <a:rPr lang="en-GB" dirty="0"/>
            <a:t>Interview Transcripts </a:t>
          </a:r>
        </a:p>
      </dgm:t>
    </dgm:pt>
    <dgm:pt modelId="{08187B93-7217-9C44-A7AD-99E613C57A05}" type="parTrans" cxnId="{3D1EA515-F594-0C4A-90D7-9D840C6D7D0E}">
      <dgm:prSet/>
      <dgm:spPr/>
      <dgm:t>
        <a:bodyPr/>
        <a:lstStyle/>
        <a:p>
          <a:endParaRPr lang="en-GB"/>
        </a:p>
      </dgm:t>
    </dgm:pt>
    <dgm:pt modelId="{F4087F94-D79F-9D4D-AABE-7AE21329D956}" type="sibTrans" cxnId="{3D1EA515-F594-0C4A-90D7-9D840C6D7D0E}">
      <dgm:prSet/>
      <dgm:spPr/>
      <dgm:t>
        <a:bodyPr/>
        <a:lstStyle/>
        <a:p>
          <a:endParaRPr lang="en-GB"/>
        </a:p>
      </dgm:t>
    </dgm:pt>
    <dgm:pt modelId="{3173DBBE-7BE2-224F-A0F1-B1A17BD9F13B}">
      <dgm:prSet phldrT="[Text]"/>
      <dgm:spPr/>
      <dgm:t>
        <a:bodyPr/>
        <a:lstStyle/>
        <a:p>
          <a:r>
            <a:rPr lang="en-GB" dirty="0"/>
            <a:t>Coded and analysed (data reduction (TCA)</a:t>
          </a:r>
        </a:p>
      </dgm:t>
    </dgm:pt>
    <dgm:pt modelId="{AE506810-F954-0346-AD88-577A302789B0}" type="parTrans" cxnId="{117D13C4-7035-0F4B-88C7-BB906C828966}">
      <dgm:prSet/>
      <dgm:spPr/>
      <dgm:t>
        <a:bodyPr/>
        <a:lstStyle/>
        <a:p>
          <a:endParaRPr lang="en-GB"/>
        </a:p>
      </dgm:t>
    </dgm:pt>
    <dgm:pt modelId="{4AECB95F-D41E-E343-B9E8-9C4C30F7410F}" type="sibTrans" cxnId="{117D13C4-7035-0F4B-88C7-BB906C828966}">
      <dgm:prSet/>
      <dgm:spPr/>
      <dgm:t>
        <a:bodyPr/>
        <a:lstStyle/>
        <a:p>
          <a:endParaRPr lang="en-GB"/>
        </a:p>
      </dgm:t>
    </dgm:pt>
    <dgm:pt modelId="{A42B34DF-4803-044E-8801-BAF9043107F4}">
      <dgm:prSet phldrT="[Text]"/>
      <dgm:spPr/>
      <dgm:t>
        <a:bodyPr/>
        <a:lstStyle/>
        <a:p>
          <a:r>
            <a:rPr lang="en-GB" b="1" dirty="0"/>
            <a:t>Main Themes</a:t>
          </a:r>
        </a:p>
      </dgm:t>
    </dgm:pt>
    <dgm:pt modelId="{73F0BFC8-87C6-FC49-B0A0-A6A4AF874EE6}" type="parTrans" cxnId="{B8F5F3CF-1D99-8749-B388-166E24585A9F}">
      <dgm:prSet/>
      <dgm:spPr/>
      <dgm:t>
        <a:bodyPr/>
        <a:lstStyle/>
        <a:p>
          <a:endParaRPr lang="en-GB"/>
        </a:p>
      </dgm:t>
    </dgm:pt>
    <dgm:pt modelId="{DCDE02FD-83B6-464E-9E91-D7DE16CAC84D}" type="sibTrans" cxnId="{B8F5F3CF-1D99-8749-B388-166E24585A9F}">
      <dgm:prSet/>
      <dgm:spPr/>
      <dgm:t>
        <a:bodyPr/>
        <a:lstStyle/>
        <a:p>
          <a:endParaRPr lang="en-GB"/>
        </a:p>
      </dgm:t>
    </dgm:pt>
    <dgm:pt modelId="{8878C269-8D24-6C44-AEA1-8BA56B7BD900}">
      <dgm:prSet phldrT="[Text]"/>
      <dgm:spPr/>
      <dgm:t>
        <a:bodyPr/>
        <a:lstStyle/>
        <a:p>
          <a:r>
            <a:rPr lang="en-GB" dirty="0"/>
            <a:t>Further analysis</a:t>
          </a:r>
        </a:p>
      </dgm:t>
    </dgm:pt>
    <dgm:pt modelId="{C0DF7277-0666-A64C-AD82-D85C50476AD1}" type="parTrans" cxnId="{462DB3EB-CEAE-8046-942E-F048713CD8C4}">
      <dgm:prSet/>
      <dgm:spPr/>
      <dgm:t>
        <a:bodyPr/>
        <a:lstStyle/>
        <a:p>
          <a:endParaRPr lang="en-GB"/>
        </a:p>
      </dgm:t>
    </dgm:pt>
    <dgm:pt modelId="{244E279F-1FE7-8745-9887-F6A9889AE424}" type="sibTrans" cxnId="{462DB3EB-CEAE-8046-942E-F048713CD8C4}">
      <dgm:prSet/>
      <dgm:spPr/>
      <dgm:t>
        <a:bodyPr/>
        <a:lstStyle/>
        <a:p>
          <a:endParaRPr lang="en-GB"/>
        </a:p>
      </dgm:t>
    </dgm:pt>
    <dgm:pt modelId="{8CC346A8-956B-5C48-B75E-E94930EDB90C}">
      <dgm:prSet/>
      <dgm:spPr/>
      <dgm:t>
        <a:bodyPr/>
        <a:lstStyle/>
        <a:p>
          <a:r>
            <a:rPr lang="en-GB" b="1" dirty="0"/>
            <a:t>Local Vulnerability Factors</a:t>
          </a:r>
        </a:p>
      </dgm:t>
    </dgm:pt>
    <dgm:pt modelId="{37192E51-BB60-3F4D-BAAE-98FA3B6F01A6}" type="parTrans" cxnId="{605F5AAB-444B-7F45-9427-15DF31ECA824}">
      <dgm:prSet/>
      <dgm:spPr/>
      <dgm:t>
        <a:bodyPr/>
        <a:lstStyle/>
        <a:p>
          <a:endParaRPr lang="en-GB"/>
        </a:p>
      </dgm:t>
    </dgm:pt>
    <dgm:pt modelId="{CF678FE4-3B53-434F-B1B5-AAE27D1C321A}" type="sibTrans" cxnId="{605F5AAB-444B-7F45-9427-15DF31ECA824}">
      <dgm:prSet/>
      <dgm:spPr/>
      <dgm:t>
        <a:bodyPr/>
        <a:lstStyle/>
        <a:p>
          <a:endParaRPr lang="en-GB"/>
        </a:p>
      </dgm:t>
    </dgm:pt>
    <dgm:pt modelId="{48875410-EA3F-2B40-9F35-66C16915D3C3}">
      <dgm:prSet/>
      <dgm:spPr/>
      <dgm:t>
        <a:bodyPr/>
        <a:lstStyle/>
        <a:p>
          <a:r>
            <a:rPr lang="en-GB" b="1" dirty="0"/>
            <a:t>Complex Case Definitions of Vulnerability</a:t>
          </a:r>
        </a:p>
      </dgm:t>
    </dgm:pt>
    <dgm:pt modelId="{72E8B4E7-47BE-0F4A-BE4C-FEB4BFD7FAD5}" type="parTrans" cxnId="{D7E67633-1F3A-DB43-8A15-98410B5A14AE}">
      <dgm:prSet/>
      <dgm:spPr/>
      <dgm:t>
        <a:bodyPr/>
        <a:lstStyle/>
        <a:p>
          <a:endParaRPr lang="en-GB"/>
        </a:p>
      </dgm:t>
    </dgm:pt>
    <dgm:pt modelId="{07216063-3D94-EF4B-BB05-3044238D73F7}" type="sibTrans" cxnId="{D7E67633-1F3A-DB43-8A15-98410B5A14AE}">
      <dgm:prSet/>
      <dgm:spPr/>
      <dgm:t>
        <a:bodyPr/>
        <a:lstStyle/>
        <a:p>
          <a:endParaRPr lang="en-GB"/>
        </a:p>
      </dgm:t>
    </dgm:pt>
    <dgm:pt modelId="{3131329D-1E4C-8946-8E4B-501E65EE26E5}">
      <dgm:prSet/>
      <dgm:spPr/>
      <dgm:t>
        <a:bodyPr/>
        <a:lstStyle/>
        <a:p>
          <a:r>
            <a:rPr lang="en-GB" dirty="0"/>
            <a:t>'mapped' onto existing epi. data</a:t>
          </a:r>
        </a:p>
      </dgm:t>
    </dgm:pt>
    <dgm:pt modelId="{A0CB41E4-8008-964C-BB34-AB095D79F85D}" type="parTrans" cxnId="{7D98735D-53B8-914E-9ADB-AE03580BD2FE}">
      <dgm:prSet/>
      <dgm:spPr/>
      <dgm:t>
        <a:bodyPr/>
        <a:lstStyle/>
        <a:p>
          <a:endParaRPr lang="en-GB"/>
        </a:p>
      </dgm:t>
    </dgm:pt>
    <dgm:pt modelId="{1DC1E8A9-9E94-BD4E-8F0F-F9A090FC90AD}" type="sibTrans" cxnId="{7D98735D-53B8-914E-9ADB-AE03580BD2FE}">
      <dgm:prSet/>
      <dgm:spPr/>
      <dgm:t>
        <a:bodyPr/>
        <a:lstStyle/>
        <a:p>
          <a:endParaRPr lang="en-GB"/>
        </a:p>
      </dgm:t>
    </dgm:pt>
    <dgm:pt modelId="{AAC898C7-FADA-804F-ACC2-C6E766E39A11}">
      <dgm:prSet/>
      <dgm:spPr/>
      <dgm:t>
        <a:bodyPr/>
        <a:lstStyle/>
        <a:p>
          <a:r>
            <a:rPr lang="en-GB" dirty="0"/>
            <a:t>Synthesis of findings</a:t>
          </a:r>
        </a:p>
      </dgm:t>
    </dgm:pt>
    <dgm:pt modelId="{F1D4D64B-5D58-0148-865B-01C4D886FFCD}" type="parTrans" cxnId="{91D69392-2EAD-EA42-A3C5-0C365304960C}">
      <dgm:prSet/>
      <dgm:spPr/>
      <dgm:t>
        <a:bodyPr/>
        <a:lstStyle/>
        <a:p>
          <a:endParaRPr lang="en-GB"/>
        </a:p>
      </dgm:t>
    </dgm:pt>
    <dgm:pt modelId="{42BB84B5-444A-AF43-B499-C94D889C61FD}" type="sibTrans" cxnId="{91D69392-2EAD-EA42-A3C5-0C365304960C}">
      <dgm:prSet/>
      <dgm:spPr/>
      <dgm:t>
        <a:bodyPr/>
        <a:lstStyle/>
        <a:p>
          <a:endParaRPr lang="en-GB"/>
        </a:p>
      </dgm:t>
    </dgm:pt>
    <dgm:pt modelId="{E8044345-B92D-084A-8407-35BFD062A96E}">
      <dgm:prSet/>
      <dgm:spPr/>
      <dgm:t>
        <a:bodyPr/>
        <a:lstStyle/>
        <a:p>
          <a:r>
            <a:rPr lang="en-GB" dirty="0"/>
            <a:t>Nuanced and informative findings to inform action locally</a:t>
          </a:r>
        </a:p>
      </dgm:t>
    </dgm:pt>
    <dgm:pt modelId="{59664DFC-145D-1346-AE87-CDD34154037F}" type="parTrans" cxnId="{E729D8B5-37A4-A34B-B972-E07B60913312}">
      <dgm:prSet/>
      <dgm:spPr/>
      <dgm:t>
        <a:bodyPr/>
        <a:lstStyle/>
        <a:p>
          <a:endParaRPr lang="en-GB"/>
        </a:p>
      </dgm:t>
    </dgm:pt>
    <dgm:pt modelId="{F80C5F72-E4CF-5B4E-B09F-4580A2AE2AB8}" type="sibTrans" cxnId="{E729D8B5-37A4-A34B-B972-E07B60913312}">
      <dgm:prSet/>
      <dgm:spPr/>
      <dgm:t>
        <a:bodyPr/>
        <a:lstStyle/>
        <a:p>
          <a:endParaRPr lang="en-GB"/>
        </a:p>
      </dgm:t>
    </dgm:pt>
    <dgm:pt modelId="{DE756433-988F-8C4D-90AA-BB0342E281FA}" type="pres">
      <dgm:prSet presAssocID="{52D2823C-0494-EC49-A40C-51043BAF9438}" presName="Name0" presStyleCnt="0">
        <dgm:presLayoutVars>
          <dgm:dir/>
          <dgm:animOne val="branch"/>
          <dgm:animLvl val="lvl"/>
        </dgm:presLayoutVars>
      </dgm:prSet>
      <dgm:spPr/>
    </dgm:pt>
    <dgm:pt modelId="{44A7E132-D194-F94D-A6B4-4E5E2D109030}" type="pres">
      <dgm:prSet presAssocID="{879D8EDA-2D76-F84E-8304-8BFB0CF87C37}" presName="chaos" presStyleCnt="0"/>
      <dgm:spPr/>
    </dgm:pt>
    <dgm:pt modelId="{04F5A56D-999E-A644-AE36-24EB37D9B620}" type="pres">
      <dgm:prSet presAssocID="{879D8EDA-2D76-F84E-8304-8BFB0CF87C37}" presName="parTx1" presStyleLbl="revTx" presStyleIdx="0" presStyleCnt="8"/>
      <dgm:spPr/>
    </dgm:pt>
    <dgm:pt modelId="{F6F6EF76-36F5-5A44-8079-2A103F84BA48}" type="pres">
      <dgm:prSet presAssocID="{879D8EDA-2D76-F84E-8304-8BFB0CF87C37}" presName="desTx1" presStyleLbl="revTx" presStyleIdx="1" presStyleCnt="8">
        <dgm:presLayoutVars>
          <dgm:bulletEnabled val="1"/>
        </dgm:presLayoutVars>
      </dgm:prSet>
      <dgm:spPr/>
    </dgm:pt>
    <dgm:pt modelId="{696AD422-6495-1140-9408-A20E5550A241}" type="pres">
      <dgm:prSet presAssocID="{879D8EDA-2D76-F84E-8304-8BFB0CF87C37}" presName="c1" presStyleLbl="node1" presStyleIdx="0" presStyleCnt="19"/>
      <dgm:spPr/>
    </dgm:pt>
    <dgm:pt modelId="{B0BB8D3D-99A7-F24C-856C-301D45E1C191}" type="pres">
      <dgm:prSet presAssocID="{879D8EDA-2D76-F84E-8304-8BFB0CF87C37}" presName="c2" presStyleLbl="node1" presStyleIdx="1" presStyleCnt="19"/>
      <dgm:spPr/>
    </dgm:pt>
    <dgm:pt modelId="{E2DEAF60-003A-1E44-B173-F7F6874B9EEE}" type="pres">
      <dgm:prSet presAssocID="{879D8EDA-2D76-F84E-8304-8BFB0CF87C37}" presName="c3" presStyleLbl="node1" presStyleIdx="2" presStyleCnt="19"/>
      <dgm:spPr/>
    </dgm:pt>
    <dgm:pt modelId="{1A6F3051-F121-3943-806B-F0BC3C955B9E}" type="pres">
      <dgm:prSet presAssocID="{879D8EDA-2D76-F84E-8304-8BFB0CF87C37}" presName="c4" presStyleLbl="node1" presStyleIdx="3" presStyleCnt="19"/>
      <dgm:spPr/>
    </dgm:pt>
    <dgm:pt modelId="{CB697E4C-8D0B-5E45-A7DA-35D41B1D9A50}" type="pres">
      <dgm:prSet presAssocID="{879D8EDA-2D76-F84E-8304-8BFB0CF87C37}" presName="c5" presStyleLbl="node1" presStyleIdx="4" presStyleCnt="19"/>
      <dgm:spPr/>
    </dgm:pt>
    <dgm:pt modelId="{5D35B0C9-1918-6049-BA32-BE263290CF88}" type="pres">
      <dgm:prSet presAssocID="{879D8EDA-2D76-F84E-8304-8BFB0CF87C37}" presName="c6" presStyleLbl="node1" presStyleIdx="5" presStyleCnt="19"/>
      <dgm:spPr/>
    </dgm:pt>
    <dgm:pt modelId="{78DF698B-CB95-2644-B2DD-246D7954CE94}" type="pres">
      <dgm:prSet presAssocID="{879D8EDA-2D76-F84E-8304-8BFB0CF87C37}" presName="c7" presStyleLbl="node1" presStyleIdx="6" presStyleCnt="19"/>
      <dgm:spPr/>
    </dgm:pt>
    <dgm:pt modelId="{1FD4CFF0-149C-6B4F-A11D-F5F6574F8991}" type="pres">
      <dgm:prSet presAssocID="{879D8EDA-2D76-F84E-8304-8BFB0CF87C37}" presName="c8" presStyleLbl="node1" presStyleIdx="7" presStyleCnt="19"/>
      <dgm:spPr/>
    </dgm:pt>
    <dgm:pt modelId="{85E8C8E8-5E87-B14B-8468-D64CAC8AAEA7}" type="pres">
      <dgm:prSet presAssocID="{879D8EDA-2D76-F84E-8304-8BFB0CF87C37}" presName="c9" presStyleLbl="node1" presStyleIdx="8" presStyleCnt="19"/>
      <dgm:spPr/>
    </dgm:pt>
    <dgm:pt modelId="{149020C3-1B81-6347-B92F-79F0678DBAC2}" type="pres">
      <dgm:prSet presAssocID="{879D8EDA-2D76-F84E-8304-8BFB0CF87C37}" presName="c10" presStyleLbl="node1" presStyleIdx="9" presStyleCnt="19"/>
      <dgm:spPr/>
    </dgm:pt>
    <dgm:pt modelId="{CF02EE9C-CD6F-8242-85E2-EAA28CD9333F}" type="pres">
      <dgm:prSet presAssocID="{879D8EDA-2D76-F84E-8304-8BFB0CF87C37}" presName="c11" presStyleLbl="node1" presStyleIdx="10" presStyleCnt="19"/>
      <dgm:spPr/>
    </dgm:pt>
    <dgm:pt modelId="{13812DE9-E5AC-7944-A3D0-6FC51C66E7AF}" type="pres">
      <dgm:prSet presAssocID="{879D8EDA-2D76-F84E-8304-8BFB0CF87C37}" presName="c12" presStyleLbl="node1" presStyleIdx="11" presStyleCnt="19"/>
      <dgm:spPr/>
    </dgm:pt>
    <dgm:pt modelId="{1CD8C251-C7C7-D94A-B45E-5FAAA0572C85}" type="pres">
      <dgm:prSet presAssocID="{879D8EDA-2D76-F84E-8304-8BFB0CF87C37}" presName="c13" presStyleLbl="node1" presStyleIdx="12" presStyleCnt="19"/>
      <dgm:spPr/>
    </dgm:pt>
    <dgm:pt modelId="{478B6BC4-18CE-114D-8614-BDB321154ED8}" type="pres">
      <dgm:prSet presAssocID="{879D8EDA-2D76-F84E-8304-8BFB0CF87C37}" presName="c14" presStyleLbl="node1" presStyleIdx="13" presStyleCnt="19"/>
      <dgm:spPr/>
    </dgm:pt>
    <dgm:pt modelId="{A6539E50-348F-194B-A7A1-016CACD35993}" type="pres">
      <dgm:prSet presAssocID="{879D8EDA-2D76-F84E-8304-8BFB0CF87C37}" presName="c15" presStyleLbl="node1" presStyleIdx="14" presStyleCnt="19"/>
      <dgm:spPr/>
    </dgm:pt>
    <dgm:pt modelId="{B4BF69BC-7AC0-3844-9AC8-291D88833016}" type="pres">
      <dgm:prSet presAssocID="{879D8EDA-2D76-F84E-8304-8BFB0CF87C37}" presName="c16" presStyleLbl="node1" presStyleIdx="15" presStyleCnt="19"/>
      <dgm:spPr/>
    </dgm:pt>
    <dgm:pt modelId="{84156F88-DFE3-3547-8A21-630C77324D49}" type="pres">
      <dgm:prSet presAssocID="{879D8EDA-2D76-F84E-8304-8BFB0CF87C37}" presName="c17" presStyleLbl="node1" presStyleIdx="16" presStyleCnt="19"/>
      <dgm:spPr/>
    </dgm:pt>
    <dgm:pt modelId="{CEF62E63-0F34-C645-8CA2-E10274EA0C35}" type="pres">
      <dgm:prSet presAssocID="{879D8EDA-2D76-F84E-8304-8BFB0CF87C37}" presName="c18" presStyleLbl="node1" presStyleIdx="17" presStyleCnt="19"/>
      <dgm:spPr/>
    </dgm:pt>
    <dgm:pt modelId="{264047DA-1111-F843-9231-616661C58AA2}" type="pres">
      <dgm:prSet presAssocID="{F4087F94-D79F-9D4D-AABE-7AE21329D956}" presName="chevronComposite1" presStyleCnt="0"/>
      <dgm:spPr/>
    </dgm:pt>
    <dgm:pt modelId="{FB50FB27-0A18-7444-ACDC-D1E70C1CFD54}" type="pres">
      <dgm:prSet presAssocID="{F4087F94-D79F-9D4D-AABE-7AE21329D956}" presName="chevron1" presStyleLbl="sibTrans2D1" presStyleIdx="0" presStyleCnt="4"/>
      <dgm:spPr/>
    </dgm:pt>
    <dgm:pt modelId="{3EF9565B-A386-AE41-B199-1131BA73D97E}" type="pres">
      <dgm:prSet presAssocID="{F4087F94-D79F-9D4D-AABE-7AE21329D956}" presName="spChevron1" presStyleCnt="0"/>
      <dgm:spPr/>
    </dgm:pt>
    <dgm:pt modelId="{240B0201-07F0-C643-B813-595408B6F2E2}" type="pres">
      <dgm:prSet presAssocID="{A42B34DF-4803-044E-8801-BAF9043107F4}" presName="middle" presStyleCnt="0"/>
      <dgm:spPr/>
    </dgm:pt>
    <dgm:pt modelId="{36AF9C9C-B3D8-CE4A-A59D-45D5C4AC800B}" type="pres">
      <dgm:prSet presAssocID="{A42B34DF-4803-044E-8801-BAF9043107F4}" presName="parTxMid" presStyleLbl="revTx" presStyleIdx="2" presStyleCnt="8"/>
      <dgm:spPr/>
    </dgm:pt>
    <dgm:pt modelId="{9227EF40-53F6-4E4B-A4A0-EC2538C25D68}" type="pres">
      <dgm:prSet presAssocID="{A42B34DF-4803-044E-8801-BAF9043107F4}" presName="desTxMid" presStyleLbl="revTx" presStyleIdx="3" presStyleCnt="8">
        <dgm:presLayoutVars>
          <dgm:bulletEnabled val="1"/>
        </dgm:presLayoutVars>
      </dgm:prSet>
      <dgm:spPr/>
    </dgm:pt>
    <dgm:pt modelId="{48AE5022-768F-714D-900A-A638561FEC20}" type="pres">
      <dgm:prSet presAssocID="{A42B34DF-4803-044E-8801-BAF9043107F4}" presName="spMid" presStyleCnt="0"/>
      <dgm:spPr/>
    </dgm:pt>
    <dgm:pt modelId="{F5186CE9-2AAB-0E48-AE4A-8D3F01A95BBD}" type="pres">
      <dgm:prSet presAssocID="{DCDE02FD-83B6-464E-9E91-D7DE16CAC84D}" presName="chevronComposite1" presStyleCnt="0"/>
      <dgm:spPr/>
    </dgm:pt>
    <dgm:pt modelId="{776650BF-7B94-E74D-AA21-00DB4184BC27}" type="pres">
      <dgm:prSet presAssocID="{DCDE02FD-83B6-464E-9E91-D7DE16CAC84D}" presName="chevron1" presStyleLbl="sibTrans2D1" presStyleIdx="1" presStyleCnt="4"/>
      <dgm:spPr/>
    </dgm:pt>
    <dgm:pt modelId="{02D47DA0-2421-9244-A482-D21A544C3C79}" type="pres">
      <dgm:prSet presAssocID="{DCDE02FD-83B6-464E-9E91-D7DE16CAC84D}" presName="spChevron1" presStyleCnt="0"/>
      <dgm:spPr/>
    </dgm:pt>
    <dgm:pt modelId="{0C46D8B6-5209-FB40-8594-1E135D8F3A28}" type="pres">
      <dgm:prSet presAssocID="{8CC346A8-956B-5C48-B75E-E94930EDB90C}" presName="middle" presStyleCnt="0"/>
      <dgm:spPr/>
    </dgm:pt>
    <dgm:pt modelId="{FDAE5661-5E3E-DD4D-BF43-5750D4410B47}" type="pres">
      <dgm:prSet presAssocID="{8CC346A8-956B-5C48-B75E-E94930EDB90C}" presName="parTxMid" presStyleLbl="revTx" presStyleIdx="4" presStyleCnt="8"/>
      <dgm:spPr/>
    </dgm:pt>
    <dgm:pt modelId="{880356D5-98B6-724D-ADB5-9D40F66AF0E5}" type="pres">
      <dgm:prSet presAssocID="{8CC346A8-956B-5C48-B75E-E94930EDB90C}" presName="desTxMid" presStyleLbl="revTx" presStyleIdx="5" presStyleCnt="8">
        <dgm:presLayoutVars>
          <dgm:bulletEnabled val="1"/>
        </dgm:presLayoutVars>
      </dgm:prSet>
      <dgm:spPr/>
    </dgm:pt>
    <dgm:pt modelId="{75176A2B-3F10-D94F-9779-3D8EFE71173B}" type="pres">
      <dgm:prSet presAssocID="{8CC346A8-956B-5C48-B75E-E94930EDB90C}" presName="spMid" presStyleCnt="0"/>
      <dgm:spPr/>
    </dgm:pt>
    <dgm:pt modelId="{03F2C2F8-D815-A24A-84FC-46820940CD6E}" type="pres">
      <dgm:prSet presAssocID="{CF678FE4-3B53-434F-B1B5-AAE27D1C321A}" presName="chevronComposite1" presStyleCnt="0"/>
      <dgm:spPr/>
    </dgm:pt>
    <dgm:pt modelId="{0ADA5176-7DE0-F745-8BF8-E7D45C6CF916}" type="pres">
      <dgm:prSet presAssocID="{CF678FE4-3B53-434F-B1B5-AAE27D1C321A}" presName="chevron1" presStyleLbl="sibTrans2D1" presStyleIdx="2" presStyleCnt="4"/>
      <dgm:spPr/>
    </dgm:pt>
    <dgm:pt modelId="{48D87ED7-CB38-8146-95F5-C83A9E9E62B0}" type="pres">
      <dgm:prSet presAssocID="{CF678FE4-3B53-434F-B1B5-AAE27D1C321A}" presName="spChevron1" presStyleCnt="0"/>
      <dgm:spPr/>
    </dgm:pt>
    <dgm:pt modelId="{A48DACB5-D53E-414E-A5E8-C6AE8AB9FF7E}" type="pres">
      <dgm:prSet presAssocID="{48875410-EA3F-2B40-9F35-66C16915D3C3}" presName="middle" presStyleCnt="0"/>
      <dgm:spPr/>
    </dgm:pt>
    <dgm:pt modelId="{04E3BF4C-E8E4-B94D-ABB8-F963FA9ADDDB}" type="pres">
      <dgm:prSet presAssocID="{48875410-EA3F-2B40-9F35-66C16915D3C3}" presName="parTxMid" presStyleLbl="revTx" presStyleIdx="6" presStyleCnt="8"/>
      <dgm:spPr/>
    </dgm:pt>
    <dgm:pt modelId="{56161268-2C19-2747-9A10-D74527700AE8}" type="pres">
      <dgm:prSet presAssocID="{48875410-EA3F-2B40-9F35-66C16915D3C3}" presName="desTxMid" presStyleLbl="revTx" presStyleIdx="7" presStyleCnt="8">
        <dgm:presLayoutVars>
          <dgm:bulletEnabled val="1"/>
        </dgm:presLayoutVars>
      </dgm:prSet>
      <dgm:spPr/>
    </dgm:pt>
    <dgm:pt modelId="{8665DF88-9667-3241-9167-DDF70DC624C8}" type="pres">
      <dgm:prSet presAssocID="{48875410-EA3F-2B40-9F35-66C16915D3C3}" presName="spMid" presStyleCnt="0"/>
      <dgm:spPr/>
    </dgm:pt>
    <dgm:pt modelId="{A38C0E33-D979-C643-9F40-9D7BFAD6B707}" type="pres">
      <dgm:prSet presAssocID="{07216063-3D94-EF4B-BB05-3044238D73F7}" presName="chevronComposite1" presStyleCnt="0"/>
      <dgm:spPr/>
    </dgm:pt>
    <dgm:pt modelId="{87C2F2A2-E603-474B-AC4E-EE9F73DF887D}" type="pres">
      <dgm:prSet presAssocID="{07216063-3D94-EF4B-BB05-3044238D73F7}" presName="chevron1" presStyleLbl="sibTrans2D1" presStyleIdx="3" presStyleCnt="4"/>
      <dgm:spPr/>
    </dgm:pt>
    <dgm:pt modelId="{6011D756-F63D-0F44-9B13-58F0B80703A8}" type="pres">
      <dgm:prSet presAssocID="{07216063-3D94-EF4B-BB05-3044238D73F7}" presName="spChevron1" presStyleCnt="0"/>
      <dgm:spPr/>
    </dgm:pt>
    <dgm:pt modelId="{EAD9DBC1-D19A-B944-B322-3024D203ECE0}" type="pres">
      <dgm:prSet presAssocID="{E8044345-B92D-084A-8407-35BFD062A96E}" presName="last" presStyleCnt="0"/>
      <dgm:spPr/>
    </dgm:pt>
    <dgm:pt modelId="{C61C4C71-371E-6A49-973B-5B5A81268CA7}" type="pres">
      <dgm:prSet presAssocID="{E8044345-B92D-084A-8407-35BFD062A96E}" presName="circleTx" presStyleLbl="node1" presStyleIdx="18" presStyleCnt="19"/>
      <dgm:spPr/>
    </dgm:pt>
    <dgm:pt modelId="{8F79C9EC-7474-014D-B9F5-846E0BD049A9}" type="pres">
      <dgm:prSet presAssocID="{E8044345-B92D-084A-8407-35BFD062A96E}" presName="spN" presStyleCnt="0"/>
      <dgm:spPr/>
    </dgm:pt>
  </dgm:ptLst>
  <dgm:cxnLst>
    <dgm:cxn modelId="{76A4040D-ED63-6C48-9957-43A74E5A7F24}" type="presOf" srcId="{AAC898C7-FADA-804F-ACC2-C6E766E39A11}" destId="{880356D5-98B6-724D-ADB5-9D40F66AF0E5}" srcOrd="0" destOrd="0" presId="urn:microsoft.com/office/officeart/2009/3/layout/RandomtoResultProcess"/>
    <dgm:cxn modelId="{83488415-DB9A-014E-BD74-8CFC12EE697A}" type="presOf" srcId="{E8044345-B92D-084A-8407-35BFD062A96E}" destId="{C61C4C71-371E-6A49-973B-5B5A81268CA7}" srcOrd="0" destOrd="0" presId="urn:microsoft.com/office/officeart/2009/3/layout/RandomtoResultProcess"/>
    <dgm:cxn modelId="{3D1EA515-F594-0C4A-90D7-9D840C6D7D0E}" srcId="{52D2823C-0494-EC49-A40C-51043BAF9438}" destId="{879D8EDA-2D76-F84E-8304-8BFB0CF87C37}" srcOrd="0" destOrd="0" parTransId="{08187B93-7217-9C44-A7AD-99E613C57A05}" sibTransId="{F4087F94-D79F-9D4D-AABE-7AE21329D956}"/>
    <dgm:cxn modelId="{03ED7E19-0C94-E84E-938D-8A41AAC15FEB}" type="presOf" srcId="{3173DBBE-7BE2-224F-A0F1-B1A17BD9F13B}" destId="{F6F6EF76-36F5-5A44-8079-2A103F84BA48}" srcOrd="0" destOrd="0" presId="urn:microsoft.com/office/officeart/2009/3/layout/RandomtoResultProcess"/>
    <dgm:cxn modelId="{D7E67633-1F3A-DB43-8A15-98410B5A14AE}" srcId="{52D2823C-0494-EC49-A40C-51043BAF9438}" destId="{48875410-EA3F-2B40-9F35-66C16915D3C3}" srcOrd="3" destOrd="0" parTransId="{72E8B4E7-47BE-0F4A-BE4C-FEB4BFD7FAD5}" sibTransId="{07216063-3D94-EF4B-BB05-3044238D73F7}"/>
    <dgm:cxn modelId="{7D98735D-53B8-914E-9ADB-AE03580BD2FE}" srcId="{48875410-EA3F-2B40-9F35-66C16915D3C3}" destId="{3131329D-1E4C-8946-8E4B-501E65EE26E5}" srcOrd="0" destOrd="0" parTransId="{A0CB41E4-8008-964C-BB34-AB095D79F85D}" sibTransId="{1DC1E8A9-9E94-BD4E-8F0F-F9A090FC90AD}"/>
    <dgm:cxn modelId="{65B5FB60-B3B9-244D-9632-B428B48AE9EF}" type="presOf" srcId="{A42B34DF-4803-044E-8801-BAF9043107F4}" destId="{36AF9C9C-B3D8-CE4A-A59D-45D5C4AC800B}" srcOrd="0" destOrd="0" presId="urn:microsoft.com/office/officeart/2009/3/layout/RandomtoResultProcess"/>
    <dgm:cxn modelId="{6DECED77-8433-954A-A588-F1296A29544D}" type="presOf" srcId="{3131329D-1E4C-8946-8E4B-501E65EE26E5}" destId="{56161268-2C19-2747-9A10-D74527700AE8}" srcOrd="0" destOrd="0" presId="urn:microsoft.com/office/officeart/2009/3/layout/RandomtoResultProcess"/>
    <dgm:cxn modelId="{91D69392-2EAD-EA42-A3C5-0C365304960C}" srcId="{8CC346A8-956B-5C48-B75E-E94930EDB90C}" destId="{AAC898C7-FADA-804F-ACC2-C6E766E39A11}" srcOrd="0" destOrd="0" parTransId="{F1D4D64B-5D58-0148-865B-01C4D886FFCD}" sibTransId="{42BB84B5-444A-AF43-B499-C94D889C61FD}"/>
    <dgm:cxn modelId="{98FC47AA-7F02-A645-B366-E362888FBE9C}" type="presOf" srcId="{48875410-EA3F-2B40-9F35-66C16915D3C3}" destId="{04E3BF4C-E8E4-B94D-ABB8-F963FA9ADDDB}" srcOrd="0" destOrd="0" presId="urn:microsoft.com/office/officeart/2009/3/layout/RandomtoResultProcess"/>
    <dgm:cxn modelId="{605F5AAB-444B-7F45-9427-15DF31ECA824}" srcId="{52D2823C-0494-EC49-A40C-51043BAF9438}" destId="{8CC346A8-956B-5C48-B75E-E94930EDB90C}" srcOrd="2" destOrd="0" parTransId="{37192E51-BB60-3F4D-BAAE-98FA3B6F01A6}" sibTransId="{CF678FE4-3B53-434F-B1B5-AAE27D1C321A}"/>
    <dgm:cxn modelId="{6B7323AC-1C67-5040-9B91-9F5DD9EA79DC}" type="presOf" srcId="{8878C269-8D24-6C44-AEA1-8BA56B7BD900}" destId="{9227EF40-53F6-4E4B-A4A0-EC2538C25D68}" srcOrd="0" destOrd="0" presId="urn:microsoft.com/office/officeart/2009/3/layout/RandomtoResultProcess"/>
    <dgm:cxn modelId="{2DA714AD-D52E-7B49-8C82-AA2BBD6628BF}" type="presOf" srcId="{8CC346A8-956B-5C48-B75E-E94930EDB90C}" destId="{FDAE5661-5E3E-DD4D-BF43-5750D4410B47}" srcOrd="0" destOrd="0" presId="urn:microsoft.com/office/officeart/2009/3/layout/RandomtoResultProcess"/>
    <dgm:cxn modelId="{E729D8B5-37A4-A34B-B972-E07B60913312}" srcId="{52D2823C-0494-EC49-A40C-51043BAF9438}" destId="{E8044345-B92D-084A-8407-35BFD062A96E}" srcOrd="4" destOrd="0" parTransId="{59664DFC-145D-1346-AE87-CDD34154037F}" sibTransId="{F80C5F72-E4CF-5B4E-B09F-4580A2AE2AB8}"/>
    <dgm:cxn modelId="{117D13C4-7035-0F4B-88C7-BB906C828966}" srcId="{879D8EDA-2D76-F84E-8304-8BFB0CF87C37}" destId="{3173DBBE-7BE2-224F-A0F1-B1A17BD9F13B}" srcOrd="0" destOrd="0" parTransId="{AE506810-F954-0346-AD88-577A302789B0}" sibTransId="{4AECB95F-D41E-E343-B9E8-9C4C30F7410F}"/>
    <dgm:cxn modelId="{B8F5F3CF-1D99-8749-B388-166E24585A9F}" srcId="{52D2823C-0494-EC49-A40C-51043BAF9438}" destId="{A42B34DF-4803-044E-8801-BAF9043107F4}" srcOrd="1" destOrd="0" parTransId="{73F0BFC8-87C6-FC49-B0A0-A6A4AF874EE6}" sibTransId="{DCDE02FD-83B6-464E-9E91-D7DE16CAC84D}"/>
    <dgm:cxn modelId="{7EA7ADE9-8DB6-EB45-95A5-90799789B68D}" type="presOf" srcId="{52D2823C-0494-EC49-A40C-51043BAF9438}" destId="{DE756433-988F-8C4D-90AA-BB0342E281FA}" srcOrd="0" destOrd="0" presId="urn:microsoft.com/office/officeart/2009/3/layout/RandomtoResultProcess"/>
    <dgm:cxn modelId="{462DB3EB-CEAE-8046-942E-F048713CD8C4}" srcId="{A42B34DF-4803-044E-8801-BAF9043107F4}" destId="{8878C269-8D24-6C44-AEA1-8BA56B7BD900}" srcOrd="0" destOrd="0" parTransId="{C0DF7277-0666-A64C-AD82-D85C50476AD1}" sibTransId="{244E279F-1FE7-8745-9887-F6A9889AE424}"/>
    <dgm:cxn modelId="{5B0EC1EC-E5F8-F445-89FD-7E12EA71B3E9}" type="presOf" srcId="{879D8EDA-2D76-F84E-8304-8BFB0CF87C37}" destId="{04F5A56D-999E-A644-AE36-24EB37D9B620}" srcOrd="0" destOrd="0" presId="urn:microsoft.com/office/officeart/2009/3/layout/RandomtoResultProcess"/>
    <dgm:cxn modelId="{E4034237-98D5-2E40-A1BF-A0ADC1AC2CD8}" type="presParOf" srcId="{DE756433-988F-8C4D-90AA-BB0342E281FA}" destId="{44A7E132-D194-F94D-A6B4-4E5E2D109030}" srcOrd="0" destOrd="0" presId="urn:microsoft.com/office/officeart/2009/3/layout/RandomtoResultProcess"/>
    <dgm:cxn modelId="{328741EF-D56D-7C43-B8A8-2D1BD319637D}" type="presParOf" srcId="{44A7E132-D194-F94D-A6B4-4E5E2D109030}" destId="{04F5A56D-999E-A644-AE36-24EB37D9B620}" srcOrd="0" destOrd="0" presId="urn:microsoft.com/office/officeart/2009/3/layout/RandomtoResultProcess"/>
    <dgm:cxn modelId="{87344BC7-AA21-1740-B800-DBB10F64597B}" type="presParOf" srcId="{44A7E132-D194-F94D-A6B4-4E5E2D109030}" destId="{F6F6EF76-36F5-5A44-8079-2A103F84BA48}" srcOrd="1" destOrd="0" presId="urn:microsoft.com/office/officeart/2009/3/layout/RandomtoResultProcess"/>
    <dgm:cxn modelId="{59552762-D793-D948-9AFC-C7587BA50F05}" type="presParOf" srcId="{44A7E132-D194-F94D-A6B4-4E5E2D109030}" destId="{696AD422-6495-1140-9408-A20E5550A241}" srcOrd="2" destOrd="0" presId="urn:microsoft.com/office/officeart/2009/3/layout/RandomtoResultProcess"/>
    <dgm:cxn modelId="{55411D3A-CD5D-1B40-BCCE-DFC28E29BFE7}" type="presParOf" srcId="{44A7E132-D194-F94D-A6B4-4E5E2D109030}" destId="{B0BB8D3D-99A7-F24C-856C-301D45E1C191}" srcOrd="3" destOrd="0" presId="urn:microsoft.com/office/officeart/2009/3/layout/RandomtoResultProcess"/>
    <dgm:cxn modelId="{DCF7BBB9-A75D-7C40-8B1B-3AF612B31B58}" type="presParOf" srcId="{44A7E132-D194-F94D-A6B4-4E5E2D109030}" destId="{E2DEAF60-003A-1E44-B173-F7F6874B9EEE}" srcOrd="4" destOrd="0" presId="urn:microsoft.com/office/officeart/2009/3/layout/RandomtoResultProcess"/>
    <dgm:cxn modelId="{6535E42E-AD63-404C-BD7A-4CF55835CA14}" type="presParOf" srcId="{44A7E132-D194-F94D-A6B4-4E5E2D109030}" destId="{1A6F3051-F121-3943-806B-F0BC3C955B9E}" srcOrd="5" destOrd="0" presId="urn:microsoft.com/office/officeart/2009/3/layout/RandomtoResultProcess"/>
    <dgm:cxn modelId="{39C4370E-95C6-9C4B-B9D1-90F10AB1AD5B}" type="presParOf" srcId="{44A7E132-D194-F94D-A6B4-4E5E2D109030}" destId="{CB697E4C-8D0B-5E45-A7DA-35D41B1D9A50}" srcOrd="6" destOrd="0" presId="urn:microsoft.com/office/officeart/2009/3/layout/RandomtoResultProcess"/>
    <dgm:cxn modelId="{89117AFA-A1FF-8044-8373-AA392D4112D1}" type="presParOf" srcId="{44A7E132-D194-F94D-A6B4-4E5E2D109030}" destId="{5D35B0C9-1918-6049-BA32-BE263290CF88}" srcOrd="7" destOrd="0" presId="urn:microsoft.com/office/officeart/2009/3/layout/RandomtoResultProcess"/>
    <dgm:cxn modelId="{8FAD9D0A-CD78-1C40-9A80-60012DC2A028}" type="presParOf" srcId="{44A7E132-D194-F94D-A6B4-4E5E2D109030}" destId="{78DF698B-CB95-2644-B2DD-246D7954CE94}" srcOrd="8" destOrd="0" presId="urn:microsoft.com/office/officeart/2009/3/layout/RandomtoResultProcess"/>
    <dgm:cxn modelId="{303649E3-3A7D-164F-8515-F749AA4141FF}" type="presParOf" srcId="{44A7E132-D194-F94D-A6B4-4E5E2D109030}" destId="{1FD4CFF0-149C-6B4F-A11D-F5F6574F8991}" srcOrd="9" destOrd="0" presId="urn:microsoft.com/office/officeart/2009/3/layout/RandomtoResultProcess"/>
    <dgm:cxn modelId="{4770EAA8-F5A2-1C4F-8A1A-1CF43281DB31}" type="presParOf" srcId="{44A7E132-D194-F94D-A6B4-4E5E2D109030}" destId="{85E8C8E8-5E87-B14B-8468-D64CAC8AAEA7}" srcOrd="10" destOrd="0" presId="urn:microsoft.com/office/officeart/2009/3/layout/RandomtoResultProcess"/>
    <dgm:cxn modelId="{DEF86D48-748D-CF43-8DFF-4642B191F160}" type="presParOf" srcId="{44A7E132-D194-F94D-A6B4-4E5E2D109030}" destId="{149020C3-1B81-6347-B92F-79F0678DBAC2}" srcOrd="11" destOrd="0" presId="urn:microsoft.com/office/officeart/2009/3/layout/RandomtoResultProcess"/>
    <dgm:cxn modelId="{EA20490B-ED91-4743-8E68-F8725DEB530E}" type="presParOf" srcId="{44A7E132-D194-F94D-A6B4-4E5E2D109030}" destId="{CF02EE9C-CD6F-8242-85E2-EAA28CD9333F}" srcOrd="12" destOrd="0" presId="urn:microsoft.com/office/officeart/2009/3/layout/RandomtoResultProcess"/>
    <dgm:cxn modelId="{75E70453-91AC-844A-BF25-E7CB56C5CF86}" type="presParOf" srcId="{44A7E132-D194-F94D-A6B4-4E5E2D109030}" destId="{13812DE9-E5AC-7944-A3D0-6FC51C66E7AF}" srcOrd="13" destOrd="0" presId="urn:microsoft.com/office/officeart/2009/3/layout/RandomtoResultProcess"/>
    <dgm:cxn modelId="{AAFEFA1F-22D9-484E-8823-6C57238A4CEC}" type="presParOf" srcId="{44A7E132-D194-F94D-A6B4-4E5E2D109030}" destId="{1CD8C251-C7C7-D94A-B45E-5FAAA0572C85}" srcOrd="14" destOrd="0" presId="urn:microsoft.com/office/officeart/2009/3/layout/RandomtoResultProcess"/>
    <dgm:cxn modelId="{A77532AE-E8FE-1149-BFBA-E0250480D02A}" type="presParOf" srcId="{44A7E132-D194-F94D-A6B4-4E5E2D109030}" destId="{478B6BC4-18CE-114D-8614-BDB321154ED8}" srcOrd="15" destOrd="0" presId="urn:microsoft.com/office/officeart/2009/3/layout/RandomtoResultProcess"/>
    <dgm:cxn modelId="{78A66251-FB81-0649-B104-57CE0AE9546F}" type="presParOf" srcId="{44A7E132-D194-F94D-A6B4-4E5E2D109030}" destId="{A6539E50-348F-194B-A7A1-016CACD35993}" srcOrd="16" destOrd="0" presId="urn:microsoft.com/office/officeart/2009/3/layout/RandomtoResultProcess"/>
    <dgm:cxn modelId="{9FCD59BE-3331-DF49-B59F-E4F08D8B0B94}" type="presParOf" srcId="{44A7E132-D194-F94D-A6B4-4E5E2D109030}" destId="{B4BF69BC-7AC0-3844-9AC8-291D88833016}" srcOrd="17" destOrd="0" presId="urn:microsoft.com/office/officeart/2009/3/layout/RandomtoResultProcess"/>
    <dgm:cxn modelId="{DAF4D72D-46EC-F04C-8A01-CEAC9AAB9FDC}" type="presParOf" srcId="{44A7E132-D194-F94D-A6B4-4E5E2D109030}" destId="{84156F88-DFE3-3547-8A21-630C77324D49}" srcOrd="18" destOrd="0" presId="urn:microsoft.com/office/officeart/2009/3/layout/RandomtoResultProcess"/>
    <dgm:cxn modelId="{CF7C0040-DFAC-7444-887D-7D2160052845}" type="presParOf" srcId="{44A7E132-D194-F94D-A6B4-4E5E2D109030}" destId="{CEF62E63-0F34-C645-8CA2-E10274EA0C35}" srcOrd="19" destOrd="0" presId="urn:microsoft.com/office/officeart/2009/3/layout/RandomtoResultProcess"/>
    <dgm:cxn modelId="{76C07D37-4F6B-AB46-A020-D52234EDD4A6}" type="presParOf" srcId="{DE756433-988F-8C4D-90AA-BB0342E281FA}" destId="{264047DA-1111-F843-9231-616661C58AA2}" srcOrd="1" destOrd="0" presId="urn:microsoft.com/office/officeart/2009/3/layout/RandomtoResultProcess"/>
    <dgm:cxn modelId="{0591094A-36D2-854B-9202-5D6CA2AFEAAE}" type="presParOf" srcId="{264047DA-1111-F843-9231-616661C58AA2}" destId="{FB50FB27-0A18-7444-ACDC-D1E70C1CFD54}" srcOrd="0" destOrd="0" presId="urn:microsoft.com/office/officeart/2009/3/layout/RandomtoResultProcess"/>
    <dgm:cxn modelId="{88E6B96D-00EC-8C4B-AF1C-2067F52D386B}" type="presParOf" srcId="{264047DA-1111-F843-9231-616661C58AA2}" destId="{3EF9565B-A386-AE41-B199-1131BA73D97E}" srcOrd="1" destOrd="0" presId="urn:microsoft.com/office/officeart/2009/3/layout/RandomtoResultProcess"/>
    <dgm:cxn modelId="{823205FD-FCE9-6E4F-A868-17EB6204724F}" type="presParOf" srcId="{DE756433-988F-8C4D-90AA-BB0342E281FA}" destId="{240B0201-07F0-C643-B813-595408B6F2E2}" srcOrd="2" destOrd="0" presId="urn:microsoft.com/office/officeart/2009/3/layout/RandomtoResultProcess"/>
    <dgm:cxn modelId="{40E86957-4713-1C44-B26E-EBACD72DEF12}" type="presParOf" srcId="{240B0201-07F0-C643-B813-595408B6F2E2}" destId="{36AF9C9C-B3D8-CE4A-A59D-45D5C4AC800B}" srcOrd="0" destOrd="0" presId="urn:microsoft.com/office/officeart/2009/3/layout/RandomtoResultProcess"/>
    <dgm:cxn modelId="{4C2572DD-354E-DF4D-AFC6-06BA9C7BA5E4}" type="presParOf" srcId="{240B0201-07F0-C643-B813-595408B6F2E2}" destId="{9227EF40-53F6-4E4B-A4A0-EC2538C25D68}" srcOrd="1" destOrd="0" presId="urn:microsoft.com/office/officeart/2009/3/layout/RandomtoResultProcess"/>
    <dgm:cxn modelId="{B8019487-0B4D-954D-9044-ED329085E08F}" type="presParOf" srcId="{240B0201-07F0-C643-B813-595408B6F2E2}" destId="{48AE5022-768F-714D-900A-A638561FEC20}" srcOrd="2" destOrd="0" presId="urn:microsoft.com/office/officeart/2009/3/layout/RandomtoResultProcess"/>
    <dgm:cxn modelId="{87F6CBB5-362D-9347-829B-A8A9D922D45F}" type="presParOf" srcId="{DE756433-988F-8C4D-90AA-BB0342E281FA}" destId="{F5186CE9-2AAB-0E48-AE4A-8D3F01A95BBD}" srcOrd="3" destOrd="0" presId="urn:microsoft.com/office/officeart/2009/3/layout/RandomtoResultProcess"/>
    <dgm:cxn modelId="{3A6B43C8-E723-BF4B-B818-6BEB279837D1}" type="presParOf" srcId="{F5186CE9-2AAB-0E48-AE4A-8D3F01A95BBD}" destId="{776650BF-7B94-E74D-AA21-00DB4184BC27}" srcOrd="0" destOrd="0" presId="urn:microsoft.com/office/officeart/2009/3/layout/RandomtoResultProcess"/>
    <dgm:cxn modelId="{FB2DF8F5-7BB6-7146-A613-BD2C047A53E5}" type="presParOf" srcId="{F5186CE9-2AAB-0E48-AE4A-8D3F01A95BBD}" destId="{02D47DA0-2421-9244-A482-D21A544C3C79}" srcOrd="1" destOrd="0" presId="urn:microsoft.com/office/officeart/2009/3/layout/RandomtoResultProcess"/>
    <dgm:cxn modelId="{F7755415-B9BF-3640-A1C8-2C5D10418B11}" type="presParOf" srcId="{DE756433-988F-8C4D-90AA-BB0342E281FA}" destId="{0C46D8B6-5209-FB40-8594-1E135D8F3A28}" srcOrd="4" destOrd="0" presId="urn:microsoft.com/office/officeart/2009/3/layout/RandomtoResultProcess"/>
    <dgm:cxn modelId="{7A66C9BB-A48D-9445-8C85-BBACD1E66E66}" type="presParOf" srcId="{0C46D8B6-5209-FB40-8594-1E135D8F3A28}" destId="{FDAE5661-5E3E-DD4D-BF43-5750D4410B47}" srcOrd="0" destOrd="0" presId="urn:microsoft.com/office/officeart/2009/3/layout/RandomtoResultProcess"/>
    <dgm:cxn modelId="{F55CF7AB-39F3-0D49-9FA9-A81D5584780E}" type="presParOf" srcId="{0C46D8B6-5209-FB40-8594-1E135D8F3A28}" destId="{880356D5-98B6-724D-ADB5-9D40F66AF0E5}" srcOrd="1" destOrd="0" presId="urn:microsoft.com/office/officeart/2009/3/layout/RandomtoResultProcess"/>
    <dgm:cxn modelId="{E45850BB-054D-114F-898B-545858ACC707}" type="presParOf" srcId="{0C46D8B6-5209-FB40-8594-1E135D8F3A28}" destId="{75176A2B-3F10-D94F-9779-3D8EFE71173B}" srcOrd="2" destOrd="0" presId="urn:microsoft.com/office/officeart/2009/3/layout/RandomtoResultProcess"/>
    <dgm:cxn modelId="{A605974D-61AA-D84B-B838-4E0C837AE367}" type="presParOf" srcId="{DE756433-988F-8C4D-90AA-BB0342E281FA}" destId="{03F2C2F8-D815-A24A-84FC-46820940CD6E}" srcOrd="5" destOrd="0" presId="urn:microsoft.com/office/officeart/2009/3/layout/RandomtoResultProcess"/>
    <dgm:cxn modelId="{31A8DB06-F060-7449-995C-98A6F86E1C26}" type="presParOf" srcId="{03F2C2F8-D815-A24A-84FC-46820940CD6E}" destId="{0ADA5176-7DE0-F745-8BF8-E7D45C6CF916}" srcOrd="0" destOrd="0" presId="urn:microsoft.com/office/officeart/2009/3/layout/RandomtoResultProcess"/>
    <dgm:cxn modelId="{4B774225-12E7-B242-BAD4-F0EC01F066E6}" type="presParOf" srcId="{03F2C2F8-D815-A24A-84FC-46820940CD6E}" destId="{48D87ED7-CB38-8146-95F5-C83A9E9E62B0}" srcOrd="1" destOrd="0" presId="urn:microsoft.com/office/officeart/2009/3/layout/RandomtoResultProcess"/>
    <dgm:cxn modelId="{BDCE75D7-8B80-CB48-95ED-8EA09B416259}" type="presParOf" srcId="{DE756433-988F-8C4D-90AA-BB0342E281FA}" destId="{A48DACB5-D53E-414E-A5E8-C6AE8AB9FF7E}" srcOrd="6" destOrd="0" presId="urn:microsoft.com/office/officeart/2009/3/layout/RandomtoResultProcess"/>
    <dgm:cxn modelId="{FA55C89C-E7D9-E54B-BF2C-AC376A2225F8}" type="presParOf" srcId="{A48DACB5-D53E-414E-A5E8-C6AE8AB9FF7E}" destId="{04E3BF4C-E8E4-B94D-ABB8-F963FA9ADDDB}" srcOrd="0" destOrd="0" presId="urn:microsoft.com/office/officeart/2009/3/layout/RandomtoResultProcess"/>
    <dgm:cxn modelId="{A5C2DE6D-6913-DD4A-8C97-5D397423A1A3}" type="presParOf" srcId="{A48DACB5-D53E-414E-A5E8-C6AE8AB9FF7E}" destId="{56161268-2C19-2747-9A10-D74527700AE8}" srcOrd="1" destOrd="0" presId="urn:microsoft.com/office/officeart/2009/3/layout/RandomtoResultProcess"/>
    <dgm:cxn modelId="{3E6BEDDF-CB91-9D41-A727-D8682FDBA8B5}" type="presParOf" srcId="{A48DACB5-D53E-414E-A5E8-C6AE8AB9FF7E}" destId="{8665DF88-9667-3241-9167-DDF70DC624C8}" srcOrd="2" destOrd="0" presId="urn:microsoft.com/office/officeart/2009/3/layout/RandomtoResultProcess"/>
    <dgm:cxn modelId="{96D8A50A-072C-1544-B99E-1EF70C80C72D}" type="presParOf" srcId="{DE756433-988F-8C4D-90AA-BB0342E281FA}" destId="{A38C0E33-D979-C643-9F40-9D7BFAD6B707}" srcOrd="7" destOrd="0" presId="urn:microsoft.com/office/officeart/2009/3/layout/RandomtoResultProcess"/>
    <dgm:cxn modelId="{6AC0D055-F4C6-9140-8DA5-5D16D969936A}" type="presParOf" srcId="{A38C0E33-D979-C643-9F40-9D7BFAD6B707}" destId="{87C2F2A2-E603-474B-AC4E-EE9F73DF887D}" srcOrd="0" destOrd="0" presId="urn:microsoft.com/office/officeart/2009/3/layout/RandomtoResultProcess"/>
    <dgm:cxn modelId="{893FE47D-3BE5-C147-B1D7-0AE9B6CFD62C}" type="presParOf" srcId="{A38C0E33-D979-C643-9F40-9D7BFAD6B707}" destId="{6011D756-F63D-0F44-9B13-58F0B80703A8}" srcOrd="1" destOrd="0" presId="urn:microsoft.com/office/officeart/2009/3/layout/RandomtoResultProcess"/>
    <dgm:cxn modelId="{8CA8218B-7D1B-F748-857B-3DD994249512}" type="presParOf" srcId="{DE756433-988F-8C4D-90AA-BB0342E281FA}" destId="{EAD9DBC1-D19A-B944-B322-3024D203ECE0}" srcOrd="8" destOrd="0" presId="urn:microsoft.com/office/officeart/2009/3/layout/RandomtoResultProcess"/>
    <dgm:cxn modelId="{ED7A62B8-D41C-DE46-88EC-DE25FF7FFD42}" type="presParOf" srcId="{EAD9DBC1-D19A-B944-B322-3024D203ECE0}" destId="{C61C4C71-371E-6A49-973B-5B5A81268CA7}" srcOrd="0" destOrd="0" presId="urn:microsoft.com/office/officeart/2009/3/layout/RandomtoResultProcess"/>
    <dgm:cxn modelId="{0162CC33-91EE-8E45-ABA1-AC15F637B410}" type="presParOf" srcId="{EAD9DBC1-D19A-B944-B322-3024D203ECE0}" destId="{8F79C9EC-7474-014D-B9F5-846E0BD049A9}" srcOrd="1"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DC00BA76-5F9C-428D-BD75-13395E89758F}"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GB"/>
        </a:p>
      </dgm:t>
    </dgm:pt>
    <dgm:pt modelId="{19979E4A-0C46-4A2D-BA1E-58A0800FD14C}">
      <dgm:prSet phldrT="[Metin]"/>
      <dgm:spPr>
        <a:solidFill>
          <a:schemeClr val="accent2"/>
        </a:solidFill>
      </dgm:spPr>
      <dgm:t>
        <a:bodyPr/>
        <a:lstStyle/>
        <a:p>
          <a:r>
            <a:rPr lang="tr-TR" dirty="0" err="1"/>
            <a:t>Poverty</a:t>
          </a:r>
          <a:endParaRPr lang="en-GB" dirty="0"/>
        </a:p>
      </dgm:t>
    </dgm:pt>
    <dgm:pt modelId="{CDD8E1AC-2D9D-4185-B5B9-1E17A90E901F}" type="parTrans" cxnId="{EFE0FE01-C151-4EFA-B4E1-A75DB863DBB4}">
      <dgm:prSet/>
      <dgm:spPr/>
      <dgm:t>
        <a:bodyPr/>
        <a:lstStyle/>
        <a:p>
          <a:endParaRPr lang="en-GB"/>
        </a:p>
      </dgm:t>
    </dgm:pt>
    <dgm:pt modelId="{78664597-9972-4D36-A207-588DF7B0CE87}" type="sibTrans" cxnId="{EFE0FE01-C151-4EFA-B4E1-A75DB863DBB4}">
      <dgm:prSet/>
      <dgm:spPr/>
      <dgm:t>
        <a:bodyPr/>
        <a:lstStyle/>
        <a:p>
          <a:endParaRPr lang="en-GB"/>
        </a:p>
      </dgm:t>
    </dgm:pt>
    <dgm:pt modelId="{458500AD-352F-4211-B34D-4A7820688B05}">
      <dgm:prSet phldrT="[Metin]"/>
      <dgm:spPr>
        <a:solidFill>
          <a:schemeClr val="accent2"/>
        </a:solidFill>
      </dgm:spPr>
      <dgm:t>
        <a:bodyPr/>
        <a:lstStyle/>
        <a:p>
          <a:r>
            <a:rPr lang="tr-TR" dirty="0" err="1"/>
            <a:t>Insecure</a:t>
          </a:r>
          <a:r>
            <a:rPr lang="tr-TR" dirty="0"/>
            <a:t> </a:t>
          </a:r>
          <a:r>
            <a:rPr lang="tr-TR" dirty="0" err="1"/>
            <a:t>Housing</a:t>
          </a:r>
          <a:endParaRPr lang="en-GB" dirty="0"/>
        </a:p>
      </dgm:t>
    </dgm:pt>
    <dgm:pt modelId="{CD7CBD57-7A02-4DEA-BFC6-FFAD994CC442}" type="parTrans" cxnId="{B7941F1B-CBBD-4EDB-BC32-C1396FE0AEE9}">
      <dgm:prSet/>
      <dgm:spPr/>
      <dgm:t>
        <a:bodyPr/>
        <a:lstStyle/>
        <a:p>
          <a:endParaRPr lang="en-GB"/>
        </a:p>
      </dgm:t>
    </dgm:pt>
    <dgm:pt modelId="{54297ED2-4207-43EF-9D1D-397A44F808F8}" type="sibTrans" cxnId="{B7941F1B-CBBD-4EDB-BC32-C1396FE0AEE9}">
      <dgm:prSet/>
      <dgm:spPr/>
      <dgm:t>
        <a:bodyPr/>
        <a:lstStyle/>
        <a:p>
          <a:endParaRPr lang="en-GB"/>
        </a:p>
      </dgm:t>
    </dgm:pt>
    <dgm:pt modelId="{A4DDAA11-5C38-41C2-B6E5-C0F8305B6968}">
      <dgm:prSet phldrT="[Metin]"/>
      <dgm:spPr>
        <a:solidFill>
          <a:schemeClr val="accent2"/>
        </a:solidFill>
      </dgm:spPr>
      <dgm:t>
        <a:bodyPr/>
        <a:lstStyle/>
        <a:p>
          <a:r>
            <a:rPr lang="tr-TR" dirty="0" err="1"/>
            <a:t>Immigration</a:t>
          </a:r>
          <a:endParaRPr lang="en-GB" dirty="0"/>
        </a:p>
      </dgm:t>
    </dgm:pt>
    <dgm:pt modelId="{D4EDD33D-FC5F-471F-B752-79B7F572F978}" type="parTrans" cxnId="{F907F363-6622-4504-A1B8-3CEECAFDEA0C}">
      <dgm:prSet/>
      <dgm:spPr/>
      <dgm:t>
        <a:bodyPr/>
        <a:lstStyle/>
        <a:p>
          <a:endParaRPr lang="en-GB"/>
        </a:p>
      </dgm:t>
    </dgm:pt>
    <dgm:pt modelId="{25186C4A-61EC-4036-A6E7-E98D6F765A25}" type="sibTrans" cxnId="{F907F363-6622-4504-A1B8-3CEECAFDEA0C}">
      <dgm:prSet/>
      <dgm:spPr/>
      <dgm:t>
        <a:bodyPr/>
        <a:lstStyle/>
        <a:p>
          <a:endParaRPr lang="en-GB"/>
        </a:p>
      </dgm:t>
    </dgm:pt>
    <dgm:pt modelId="{17C3397A-FA7B-4EDD-8166-EA91F8F3148B}" type="pres">
      <dgm:prSet presAssocID="{DC00BA76-5F9C-428D-BD75-13395E89758F}" presName="Name0" presStyleCnt="0">
        <dgm:presLayoutVars>
          <dgm:dir/>
          <dgm:resizeHandles val="exact"/>
        </dgm:presLayoutVars>
      </dgm:prSet>
      <dgm:spPr/>
    </dgm:pt>
    <dgm:pt modelId="{B63EA23D-F4E6-4964-8D25-110F52828DD7}" type="pres">
      <dgm:prSet presAssocID="{19979E4A-0C46-4A2D-BA1E-58A0800FD14C}" presName="node" presStyleLbl="node1" presStyleIdx="0" presStyleCnt="3">
        <dgm:presLayoutVars>
          <dgm:bulletEnabled val="1"/>
        </dgm:presLayoutVars>
      </dgm:prSet>
      <dgm:spPr/>
    </dgm:pt>
    <dgm:pt modelId="{3984F664-1E6C-42C1-8B1E-3F5B73E24A4E}" type="pres">
      <dgm:prSet presAssocID="{78664597-9972-4D36-A207-588DF7B0CE87}" presName="sibTrans" presStyleLbl="sibTrans2D1" presStyleIdx="0" presStyleCnt="3"/>
      <dgm:spPr/>
    </dgm:pt>
    <dgm:pt modelId="{50D00270-154B-4950-80FA-92D23E236928}" type="pres">
      <dgm:prSet presAssocID="{78664597-9972-4D36-A207-588DF7B0CE87}" presName="connectorText" presStyleLbl="sibTrans2D1" presStyleIdx="0" presStyleCnt="3"/>
      <dgm:spPr/>
    </dgm:pt>
    <dgm:pt modelId="{6836F3EF-7C0F-4D90-AF97-EB799371F13B}" type="pres">
      <dgm:prSet presAssocID="{458500AD-352F-4211-B34D-4A7820688B05}" presName="node" presStyleLbl="node1" presStyleIdx="1" presStyleCnt="3">
        <dgm:presLayoutVars>
          <dgm:bulletEnabled val="1"/>
        </dgm:presLayoutVars>
      </dgm:prSet>
      <dgm:spPr/>
    </dgm:pt>
    <dgm:pt modelId="{6BA1BD7B-6D4B-40A9-92E8-885688809F94}" type="pres">
      <dgm:prSet presAssocID="{54297ED2-4207-43EF-9D1D-397A44F808F8}" presName="sibTrans" presStyleLbl="sibTrans2D1" presStyleIdx="1" presStyleCnt="3"/>
      <dgm:spPr/>
    </dgm:pt>
    <dgm:pt modelId="{5CF059F4-ABD3-4058-BD09-09651581EBFE}" type="pres">
      <dgm:prSet presAssocID="{54297ED2-4207-43EF-9D1D-397A44F808F8}" presName="connectorText" presStyleLbl="sibTrans2D1" presStyleIdx="1" presStyleCnt="3"/>
      <dgm:spPr/>
    </dgm:pt>
    <dgm:pt modelId="{8FCFA44F-3DD3-4BDA-81F1-0E61350F9EB7}" type="pres">
      <dgm:prSet presAssocID="{A4DDAA11-5C38-41C2-B6E5-C0F8305B6968}" presName="node" presStyleLbl="node1" presStyleIdx="2" presStyleCnt="3">
        <dgm:presLayoutVars>
          <dgm:bulletEnabled val="1"/>
        </dgm:presLayoutVars>
      </dgm:prSet>
      <dgm:spPr/>
    </dgm:pt>
    <dgm:pt modelId="{59D4830D-99C2-49B9-9574-FF046AA3D040}" type="pres">
      <dgm:prSet presAssocID="{25186C4A-61EC-4036-A6E7-E98D6F765A25}" presName="sibTrans" presStyleLbl="sibTrans2D1" presStyleIdx="2" presStyleCnt="3"/>
      <dgm:spPr/>
    </dgm:pt>
    <dgm:pt modelId="{8476554A-6ACC-4122-935A-8B459D45D853}" type="pres">
      <dgm:prSet presAssocID="{25186C4A-61EC-4036-A6E7-E98D6F765A25}" presName="connectorText" presStyleLbl="sibTrans2D1" presStyleIdx="2" presStyleCnt="3"/>
      <dgm:spPr/>
    </dgm:pt>
  </dgm:ptLst>
  <dgm:cxnLst>
    <dgm:cxn modelId="{EFE0FE01-C151-4EFA-B4E1-A75DB863DBB4}" srcId="{DC00BA76-5F9C-428D-BD75-13395E89758F}" destId="{19979E4A-0C46-4A2D-BA1E-58A0800FD14C}" srcOrd="0" destOrd="0" parTransId="{CDD8E1AC-2D9D-4185-B5B9-1E17A90E901F}" sibTransId="{78664597-9972-4D36-A207-588DF7B0CE87}"/>
    <dgm:cxn modelId="{DEEE2B0B-E591-46F6-800E-7C268038A67E}" type="presOf" srcId="{458500AD-352F-4211-B34D-4A7820688B05}" destId="{6836F3EF-7C0F-4D90-AF97-EB799371F13B}" srcOrd="0" destOrd="0" presId="urn:microsoft.com/office/officeart/2005/8/layout/cycle7"/>
    <dgm:cxn modelId="{B7941F1B-CBBD-4EDB-BC32-C1396FE0AEE9}" srcId="{DC00BA76-5F9C-428D-BD75-13395E89758F}" destId="{458500AD-352F-4211-B34D-4A7820688B05}" srcOrd="1" destOrd="0" parTransId="{CD7CBD57-7A02-4DEA-BFC6-FFAD994CC442}" sibTransId="{54297ED2-4207-43EF-9D1D-397A44F808F8}"/>
    <dgm:cxn modelId="{EDD33748-BC76-4FCB-BB61-AEF9BE6C4A8C}" type="presOf" srcId="{19979E4A-0C46-4A2D-BA1E-58A0800FD14C}" destId="{B63EA23D-F4E6-4964-8D25-110F52828DD7}" srcOrd="0" destOrd="0" presId="urn:microsoft.com/office/officeart/2005/8/layout/cycle7"/>
    <dgm:cxn modelId="{F907F363-6622-4504-A1B8-3CEECAFDEA0C}" srcId="{DC00BA76-5F9C-428D-BD75-13395E89758F}" destId="{A4DDAA11-5C38-41C2-B6E5-C0F8305B6968}" srcOrd="2" destOrd="0" parTransId="{D4EDD33D-FC5F-471F-B752-79B7F572F978}" sibTransId="{25186C4A-61EC-4036-A6E7-E98D6F765A25}"/>
    <dgm:cxn modelId="{71175D8B-62ED-4C24-8E78-A07BF88A7A68}" type="presOf" srcId="{54297ED2-4207-43EF-9D1D-397A44F808F8}" destId="{5CF059F4-ABD3-4058-BD09-09651581EBFE}" srcOrd="1" destOrd="0" presId="urn:microsoft.com/office/officeart/2005/8/layout/cycle7"/>
    <dgm:cxn modelId="{861F749E-C5AC-45FE-9249-E3CBEC35AA6E}" type="presOf" srcId="{A4DDAA11-5C38-41C2-B6E5-C0F8305B6968}" destId="{8FCFA44F-3DD3-4BDA-81F1-0E61350F9EB7}" srcOrd="0" destOrd="0" presId="urn:microsoft.com/office/officeart/2005/8/layout/cycle7"/>
    <dgm:cxn modelId="{C3E609B8-C9E9-4DBA-8B2D-318B67FE34AB}" type="presOf" srcId="{25186C4A-61EC-4036-A6E7-E98D6F765A25}" destId="{59D4830D-99C2-49B9-9574-FF046AA3D040}" srcOrd="0" destOrd="0" presId="urn:microsoft.com/office/officeart/2005/8/layout/cycle7"/>
    <dgm:cxn modelId="{96253BC5-4E1E-4F4D-8ACB-8EAA66CC1FCD}" type="presOf" srcId="{78664597-9972-4D36-A207-588DF7B0CE87}" destId="{3984F664-1E6C-42C1-8B1E-3F5B73E24A4E}" srcOrd="0" destOrd="0" presId="urn:microsoft.com/office/officeart/2005/8/layout/cycle7"/>
    <dgm:cxn modelId="{45BC01C9-7A33-40A0-A2D1-F5098DF95A69}" type="presOf" srcId="{DC00BA76-5F9C-428D-BD75-13395E89758F}" destId="{17C3397A-FA7B-4EDD-8166-EA91F8F3148B}" srcOrd="0" destOrd="0" presId="urn:microsoft.com/office/officeart/2005/8/layout/cycle7"/>
    <dgm:cxn modelId="{627F13E7-F738-4AA4-A2FD-2490F275CD9F}" type="presOf" srcId="{78664597-9972-4D36-A207-588DF7B0CE87}" destId="{50D00270-154B-4950-80FA-92D23E236928}" srcOrd="1" destOrd="0" presId="urn:microsoft.com/office/officeart/2005/8/layout/cycle7"/>
    <dgm:cxn modelId="{C38D7EE9-44B4-4585-BACF-E8B8945781B4}" type="presOf" srcId="{25186C4A-61EC-4036-A6E7-E98D6F765A25}" destId="{8476554A-6ACC-4122-935A-8B459D45D853}" srcOrd="1" destOrd="0" presId="urn:microsoft.com/office/officeart/2005/8/layout/cycle7"/>
    <dgm:cxn modelId="{F13720FB-8683-439E-8950-0E6F8D4330DB}" type="presOf" srcId="{54297ED2-4207-43EF-9D1D-397A44F808F8}" destId="{6BA1BD7B-6D4B-40A9-92E8-885688809F94}" srcOrd="0" destOrd="0" presId="urn:microsoft.com/office/officeart/2005/8/layout/cycle7"/>
    <dgm:cxn modelId="{5FD7FF98-BDFE-473F-AEBD-021A4F7D5543}" type="presParOf" srcId="{17C3397A-FA7B-4EDD-8166-EA91F8F3148B}" destId="{B63EA23D-F4E6-4964-8D25-110F52828DD7}" srcOrd="0" destOrd="0" presId="urn:microsoft.com/office/officeart/2005/8/layout/cycle7"/>
    <dgm:cxn modelId="{AF9B5C86-35E8-40C4-B82F-5DFEE15CD7E6}" type="presParOf" srcId="{17C3397A-FA7B-4EDD-8166-EA91F8F3148B}" destId="{3984F664-1E6C-42C1-8B1E-3F5B73E24A4E}" srcOrd="1" destOrd="0" presId="urn:microsoft.com/office/officeart/2005/8/layout/cycle7"/>
    <dgm:cxn modelId="{791FB366-5DF9-4D9B-83A2-0F36D3531CFF}" type="presParOf" srcId="{3984F664-1E6C-42C1-8B1E-3F5B73E24A4E}" destId="{50D00270-154B-4950-80FA-92D23E236928}" srcOrd="0" destOrd="0" presId="urn:microsoft.com/office/officeart/2005/8/layout/cycle7"/>
    <dgm:cxn modelId="{A93B8FF8-AE8A-48B1-8BD5-A9E1DFCBE5CE}" type="presParOf" srcId="{17C3397A-FA7B-4EDD-8166-EA91F8F3148B}" destId="{6836F3EF-7C0F-4D90-AF97-EB799371F13B}" srcOrd="2" destOrd="0" presId="urn:microsoft.com/office/officeart/2005/8/layout/cycle7"/>
    <dgm:cxn modelId="{428E6221-6322-4787-BF9B-C8DD97F8668D}" type="presParOf" srcId="{17C3397A-FA7B-4EDD-8166-EA91F8F3148B}" destId="{6BA1BD7B-6D4B-40A9-92E8-885688809F94}" srcOrd="3" destOrd="0" presId="urn:microsoft.com/office/officeart/2005/8/layout/cycle7"/>
    <dgm:cxn modelId="{993CBBA1-AC74-4296-A0E7-9B495014A567}" type="presParOf" srcId="{6BA1BD7B-6D4B-40A9-92E8-885688809F94}" destId="{5CF059F4-ABD3-4058-BD09-09651581EBFE}" srcOrd="0" destOrd="0" presId="urn:microsoft.com/office/officeart/2005/8/layout/cycle7"/>
    <dgm:cxn modelId="{591235C2-7433-4071-AF54-1115B8E420F2}" type="presParOf" srcId="{17C3397A-FA7B-4EDD-8166-EA91F8F3148B}" destId="{8FCFA44F-3DD3-4BDA-81F1-0E61350F9EB7}" srcOrd="4" destOrd="0" presId="urn:microsoft.com/office/officeart/2005/8/layout/cycle7"/>
    <dgm:cxn modelId="{3FB37F88-2B4D-431D-BBE9-F9BFDF5CF2E2}" type="presParOf" srcId="{17C3397A-FA7B-4EDD-8166-EA91F8F3148B}" destId="{59D4830D-99C2-49B9-9574-FF046AA3D040}" srcOrd="5" destOrd="0" presId="urn:microsoft.com/office/officeart/2005/8/layout/cycle7"/>
    <dgm:cxn modelId="{227CC163-F8EC-4207-A500-2FF64F42E15D}" type="presParOf" srcId="{59D4830D-99C2-49B9-9574-FF046AA3D040}" destId="{8476554A-6ACC-4122-935A-8B459D45D853}"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A28670-7731-4428-91B0-CA53C153A6CF}" type="doc">
      <dgm:prSet loTypeId="urn:microsoft.com/office/officeart/2005/8/layout/rings+Icon" loCatId="relationship" qsTypeId="urn:microsoft.com/office/officeart/2005/8/quickstyle/simple1" qsCatId="simple" csTypeId="urn:microsoft.com/office/officeart/2005/8/colors/colorful1" csCatId="colorful" phldr="1"/>
      <dgm:spPr/>
    </dgm:pt>
    <dgm:pt modelId="{F8729F58-E300-454A-8ADC-EBFA6EF44D15}">
      <dgm:prSet phldrT="[Text]"/>
      <dgm:spPr/>
      <dgm:t>
        <a:bodyPr/>
        <a:lstStyle/>
        <a:p>
          <a:r>
            <a:rPr lang="en-US" dirty="0"/>
            <a:t>Institutional barriers to human agency</a:t>
          </a:r>
        </a:p>
      </dgm:t>
    </dgm:pt>
    <dgm:pt modelId="{FE5F1FD6-48EB-46BD-B0EF-2C5B92E5DD39}" type="parTrans" cxnId="{D01F29D7-1264-4B2D-9EA8-343CB3692014}">
      <dgm:prSet/>
      <dgm:spPr/>
      <dgm:t>
        <a:bodyPr/>
        <a:lstStyle/>
        <a:p>
          <a:endParaRPr lang="en-US"/>
        </a:p>
      </dgm:t>
    </dgm:pt>
    <dgm:pt modelId="{BB372A93-421F-43DA-8CA6-433E44A91D11}" type="sibTrans" cxnId="{D01F29D7-1264-4B2D-9EA8-343CB3692014}">
      <dgm:prSet/>
      <dgm:spPr/>
      <dgm:t>
        <a:bodyPr/>
        <a:lstStyle/>
        <a:p>
          <a:endParaRPr lang="en-US"/>
        </a:p>
      </dgm:t>
    </dgm:pt>
    <dgm:pt modelId="{66E387AB-F682-4701-96C5-7E314EFA216D}">
      <dgm:prSet phldrT="[Text]"/>
      <dgm:spPr/>
      <dgm:t>
        <a:bodyPr/>
        <a:lstStyle/>
        <a:p>
          <a:r>
            <a:rPr lang="fr-FR" dirty="0" err="1"/>
            <a:t>Barriers</a:t>
          </a:r>
          <a:r>
            <a:rPr lang="fr-FR" dirty="0"/>
            <a:t> to </a:t>
          </a:r>
          <a:r>
            <a:rPr lang="fr-FR" dirty="0" err="1"/>
            <a:t>accessing</a:t>
          </a:r>
          <a:r>
            <a:rPr lang="fr-FR" dirty="0"/>
            <a:t> </a:t>
          </a:r>
          <a:r>
            <a:rPr lang="fr-FR" dirty="0" err="1"/>
            <a:t>aid</a:t>
          </a:r>
          <a:r>
            <a:rPr lang="fr-FR" dirty="0"/>
            <a:t> &amp; assistance  </a:t>
          </a:r>
          <a:endParaRPr lang="en-US" dirty="0"/>
        </a:p>
      </dgm:t>
    </dgm:pt>
    <dgm:pt modelId="{CEE573CA-B5E4-487D-80FD-3FAEDE0337AB}" type="parTrans" cxnId="{802092AE-9ADE-4E7E-9248-E6AE3AB699D6}">
      <dgm:prSet/>
      <dgm:spPr/>
      <dgm:t>
        <a:bodyPr/>
        <a:lstStyle/>
        <a:p>
          <a:endParaRPr lang="en-US"/>
        </a:p>
      </dgm:t>
    </dgm:pt>
    <dgm:pt modelId="{D025F6C8-2092-452C-BE3B-D085B6EE32E4}" type="sibTrans" cxnId="{802092AE-9ADE-4E7E-9248-E6AE3AB699D6}">
      <dgm:prSet/>
      <dgm:spPr/>
      <dgm:t>
        <a:bodyPr/>
        <a:lstStyle/>
        <a:p>
          <a:endParaRPr lang="en-US"/>
        </a:p>
      </dgm:t>
    </dgm:pt>
    <dgm:pt modelId="{08F7D80D-D253-4392-B8BE-EC5C2380C331}">
      <dgm:prSet phldrT="[Text]"/>
      <dgm:spPr/>
      <dgm:t>
        <a:bodyPr/>
        <a:lstStyle/>
        <a:p>
          <a:pPr rtl="0"/>
          <a:r>
            <a:rPr lang="en-US" dirty="0">
              <a:latin typeface="Trebuchet MS"/>
            </a:rPr>
            <a:t> Loss of confidence in government, certain professions</a:t>
          </a:r>
          <a:r>
            <a:rPr lang="en-US" dirty="0"/>
            <a:t>, </a:t>
          </a:r>
          <a:r>
            <a:rPr lang="en-US" dirty="0" err="1"/>
            <a:t>etc</a:t>
          </a:r>
          <a:endParaRPr lang="en-US" dirty="0"/>
        </a:p>
      </dgm:t>
    </dgm:pt>
    <dgm:pt modelId="{8FF23FE9-4764-46EC-B6AB-81F394D7D318}" type="parTrans" cxnId="{1ED5BFE7-36B8-4899-895E-15D7EE6D7DEE}">
      <dgm:prSet/>
      <dgm:spPr/>
      <dgm:t>
        <a:bodyPr/>
        <a:lstStyle/>
        <a:p>
          <a:endParaRPr lang="en-US"/>
        </a:p>
      </dgm:t>
    </dgm:pt>
    <dgm:pt modelId="{A43C1BB2-A671-4D58-AE5C-6C5962D8FCF7}" type="sibTrans" cxnId="{1ED5BFE7-36B8-4899-895E-15D7EE6D7DEE}">
      <dgm:prSet/>
      <dgm:spPr/>
      <dgm:t>
        <a:bodyPr/>
        <a:lstStyle/>
        <a:p>
          <a:endParaRPr lang="en-US"/>
        </a:p>
      </dgm:t>
    </dgm:pt>
    <dgm:pt modelId="{CE987061-268B-4983-B905-9AA1B317FFEE}" type="pres">
      <dgm:prSet presAssocID="{48A28670-7731-4428-91B0-CA53C153A6CF}" presName="Name0" presStyleCnt="0">
        <dgm:presLayoutVars>
          <dgm:chMax val="7"/>
          <dgm:dir/>
          <dgm:resizeHandles val="exact"/>
        </dgm:presLayoutVars>
      </dgm:prSet>
      <dgm:spPr/>
    </dgm:pt>
    <dgm:pt modelId="{C64DE7F0-5D89-433A-9660-A7A66C274D33}" type="pres">
      <dgm:prSet presAssocID="{48A28670-7731-4428-91B0-CA53C153A6CF}" presName="ellipse1" presStyleLbl="vennNode1" presStyleIdx="0" presStyleCnt="3">
        <dgm:presLayoutVars>
          <dgm:bulletEnabled val="1"/>
        </dgm:presLayoutVars>
      </dgm:prSet>
      <dgm:spPr/>
    </dgm:pt>
    <dgm:pt modelId="{A9ABF550-185E-4463-8085-142AD8377178}" type="pres">
      <dgm:prSet presAssocID="{48A28670-7731-4428-91B0-CA53C153A6CF}" presName="ellipse2" presStyleLbl="vennNode1" presStyleIdx="1" presStyleCnt="3" custLinFactNeighborX="-533" custLinFactNeighborY="1868">
        <dgm:presLayoutVars>
          <dgm:bulletEnabled val="1"/>
        </dgm:presLayoutVars>
      </dgm:prSet>
      <dgm:spPr/>
    </dgm:pt>
    <dgm:pt modelId="{13FC7E21-65A8-4A58-9FF1-2F4C6A7F693C}" type="pres">
      <dgm:prSet presAssocID="{48A28670-7731-4428-91B0-CA53C153A6CF}" presName="ellipse3" presStyleLbl="vennNode1" presStyleIdx="2" presStyleCnt="3" custLinFactNeighborX="-11676" custLinFactNeighborY="-2">
        <dgm:presLayoutVars>
          <dgm:bulletEnabled val="1"/>
        </dgm:presLayoutVars>
      </dgm:prSet>
      <dgm:spPr/>
    </dgm:pt>
  </dgm:ptLst>
  <dgm:cxnLst>
    <dgm:cxn modelId="{4FAFAD4C-E7CD-49B7-9C65-3E27F898EB40}" type="presOf" srcId="{48A28670-7731-4428-91B0-CA53C153A6CF}" destId="{CE987061-268B-4983-B905-9AA1B317FFEE}" srcOrd="0" destOrd="0" presId="urn:microsoft.com/office/officeart/2005/8/layout/rings+Icon"/>
    <dgm:cxn modelId="{78DE9552-771E-40E1-9B97-7E0C65990F3A}" type="presOf" srcId="{66E387AB-F682-4701-96C5-7E314EFA216D}" destId="{A9ABF550-185E-4463-8085-142AD8377178}" srcOrd="0" destOrd="0" presId="urn:microsoft.com/office/officeart/2005/8/layout/rings+Icon"/>
    <dgm:cxn modelId="{802092AE-9ADE-4E7E-9248-E6AE3AB699D6}" srcId="{48A28670-7731-4428-91B0-CA53C153A6CF}" destId="{66E387AB-F682-4701-96C5-7E314EFA216D}" srcOrd="1" destOrd="0" parTransId="{CEE573CA-B5E4-487D-80FD-3FAEDE0337AB}" sibTransId="{D025F6C8-2092-452C-BE3B-D085B6EE32E4}"/>
    <dgm:cxn modelId="{C35A97BF-E888-4337-AA47-50F1F787BE6A}" type="presOf" srcId="{F8729F58-E300-454A-8ADC-EBFA6EF44D15}" destId="{C64DE7F0-5D89-433A-9660-A7A66C274D33}" srcOrd="0" destOrd="0" presId="urn:microsoft.com/office/officeart/2005/8/layout/rings+Icon"/>
    <dgm:cxn modelId="{D01F29D7-1264-4B2D-9EA8-343CB3692014}" srcId="{48A28670-7731-4428-91B0-CA53C153A6CF}" destId="{F8729F58-E300-454A-8ADC-EBFA6EF44D15}" srcOrd="0" destOrd="0" parTransId="{FE5F1FD6-48EB-46BD-B0EF-2C5B92E5DD39}" sibTransId="{BB372A93-421F-43DA-8CA6-433E44A91D11}"/>
    <dgm:cxn modelId="{A1853EE5-A227-413B-865D-DDB61499BF8C}" type="presOf" srcId="{08F7D80D-D253-4392-B8BE-EC5C2380C331}" destId="{13FC7E21-65A8-4A58-9FF1-2F4C6A7F693C}" srcOrd="0" destOrd="0" presId="urn:microsoft.com/office/officeart/2005/8/layout/rings+Icon"/>
    <dgm:cxn modelId="{1ED5BFE7-36B8-4899-895E-15D7EE6D7DEE}" srcId="{48A28670-7731-4428-91B0-CA53C153A6CF}" destId="{08F7D80D-D253-4392-B8BE-EC5C2380C331}" srcOrd="2" destOrd="0" parTransId="{8FF23FE9-4764-46EC-B6AB-81F394D7D318}" sibTransId="{A43C1BB2-A671-4D58-AE5C-6C5962D8FCF7}"/>
    <dgm:cxn modelId="{47A50687-9CF3-417D-94A6-E62E5BE576AE}" type="presParOf" srcId="{CE987061-268B-4983-B905-9AA1B317FFEE}" destId="{C64DE7F0-5D89-433A-9660-A7A66C274D33}" srcOrd="0" destOrd="0" presId="urn:microsoft.com/office/officeart/2005/8/layout/rings+Icon"/>
    <dgm:cxn modelId="{28FBA24E-6643-45EA-8498-856D802FEA95}" type="presParOf" srcId="{CE987061-268B-4983-B905-9AA1B317FFEE}" destId="{A9ABF550-185E-4463-8085-142AD8377178}" srcOrd="1" destOrd="0" presId="urn:microsoft.com/office/officeart/2005/8/layout/rings+Icon"/>
    <dgm:cxn modelId="{092AD6D2-70A2-4611-B172-7AD67B795766}" type="presParOf" srcId="{CE987061-268B-4983-B905-9AA1B317FFEE}" destId="{13FC7E21-65A8-4A58-9FF1-2F4C6A7F693C}"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7868E6-31B5-4989-A82E-1BE2AB820315}" type="doc">
      <dgm:prSet loTypeId="urn:microsoft.com/office/officeart/2005/8/layout/cycle8" loCatId="cycle" qsTypeId="urn:microsoft.com/office/officeart/2005/8/quickstyle/simple1" qsCatId="simple" csTypeId="urn:microsoft.com/office/officeart/2005/8/colors/colorful1" csCatId="colorful" phldr="1"/>
      <dgm:spPr/>
    </dgm:pt>
    <dgm:pt modelId="{C9FA2F82-B45E-49E9-8A18-5D577835FD83}">
      <dgm:prSet phldrT="[Text]" custT="1"/>
      <dgm:spPr/>
      <dgm:t>
        <a:bodyPr/>
        <a:lstStyle/>
        <a:p>
          <a:r>
            <a:rPr lang="fr-FR" sz="1800" dirty="0" err="1"/>
            <a:t>Sense</a:t>
          </a:r>
          <a:r>
            <a:rPr lang="fr-FR" sz="1800" dirty="0"/>
            <a:t> of abandon-ment</a:t>
          </a:r>
          <a:endParaRPr lang="en-US" sz="1800" dirty="0"/>
        </a:p>
      </dgm:t>
    </dgm:pt>
    <dgm:pt modelId="{548E5C1E-1B87-468D-841B-8F4354E143D2}" type="parTrans" cxnId="{A8D00C23-5999-4845-AFA6-127F40F6DB86}">
      <dgm:prSet/>
      <dgm:spPr/>
      <dgm:t>
        <a:bodyPr/>
        <a:lstStyle/>
        <a:p>
          <a:endParaRPr lang="en-US"/>
        </a:p>
      </dgm:t>
    </dgm:pt>
    <dgm:pt modelId="{04F622EF-AF7E-412F-A78C-D147F9C09579}" type="sibTrans" cxnId="{A8D00C23-5999-4845-AFA6-127F40F6DB86}">
      <dgm:prSet/>
      <dgm:spPr/>
      <dgm:t>
        <a:bodyPr/>
        <a:lstStyle/>
        <a:p>
          <a:endParaRPr lang="en-US"/>
        </a:p>
      </dgm:t>
    </dgm:pt>
    <dgm:pt modelId="{B3C7ADB5-AAAB-4D01-B607-DD66CA466C83}">
      <dgm:prSet phldrT="[Text]" custT="1"/>
      <dgm:spPr/>
      <dgm:t>
        <a:bodyPr/>
        <a:lstStyle/>
        <a:p>
          <a:r>
            <a:rPr lang="fr-FR" sz="1800" dirty="0"/>
            <a:t>Incertitude</a:t>
          </a:r>
          <a:endParaRPr lang="en-US" sz="1800" dirty="0"/>
        </a:p>
      </dgm:t>
    </dgm:pt>
    <dgm:pt modelId="{7BAE7BBD-83BE-46DF-A82B-24AA3199C3EC}" type="parTrans" cxnId="{A3216677-6BB7-4B52-BB8E-F87D57583DA6}">
      <dgm:prSet/>
      <dgm:spPr/>
      <dgm:t>
        <a:bodyPr/>
        <a:lstStyle/>
        <a:p>
          <a:endParaRPr lang="en-US"/>
        </a:p>
      </dgm:t>
    </dgm:pt>
    <dgm:pt modelId="{336C525F-1308-427C-989D-EDB695078974}" type="sibTrans" cxnId="{A3216677-6BB7-4B52-BB8E-F87D57583DA6}">
      <dgm:prSet/>
      <dgm:spPr/>
      <dgm:t>
        <a:bodyPr/>
        <a:lstStyle/>
        <a:p>
          <a:endParaRPr lang="en-US"/>
        </a:p>
      </dgm:t>
    </dgm:pt>
    <dgm:pt modelId="{857B6DE3-5B92-4909-A233-6AADAC26D674}">
      <dgm:prSet phldrT="[Text]" custT="1"/>
      <dgm:spPr/>
      <dgm:t>
        <a:bodyPr/>
        <a:lstStyle/>
        <a:p>
          <a:r>
            <a:rPr lang="fr-FR" sz="1800" dirty="0" err="1"/>
            <a:t>Loss</a:t>
          </a:r>
          <a:r>
            <a:rPr lang="fr-FR" sz="1800" dirty="0"/>
            <a:t> of </a:t>
          </a:r>
          <a:r>
            <a:rPr lang="fr-FR" sz="1800" dirty="0" err="1"/>
            <a:t>capacity</a:t>
          </a:r>
          <a:r>
            <a:rPr lang="fr-FR" sz="1800" dirty="0"/>
            <a:t> to </a:t>
          </a:r>
          <a:r>
            <a:rPr lang="fr-FR" sz="1800" dirty="0" err="1"/>
            <a:t>make</a:t>
          </a:r>
          <a:r>
            <a:rPr lang="fr-FR" sz="1800" dirty="0"/>
            <a:t> </a:t>
          </a:r>
          <a:r>
            <a:rPr lang="fr-FR" sz="1800" dirty="0" err="1"/>
            <a:t>decisions</a:t>
          </a:r>
          <a:r>
            <a:rPr lang="fr-FR" sz="1800" dirty="0"/>
            <a:t>;  initiative, </a:t>
          </a:r>
          <a:r>
            <a:rPr lang="fr-FR" sz="1800" dirty="0" err="1"/>
            <a:t>meaning</a:t>
          </a:r>
          <a:endParaRPr lang="en-US" sz="1800" dirty="0"/>
        </a:p>
      </dgm:t>
    </dgm:pt>
    <dgm:pt modelId="{A4538C3A-046E-4B84-9C61-5DEE201D617F}" type="parTrans" cxnId="{AC42A2D5-9E21-41E0-8BD5-6066F919357F}">
      <dgm:prSet/>
      <dgm:spPr/>
      <dgm:t>
        <a:bodyPr/>
        <a:lstStyle/>
        <a:p>
          <a:endParaRPr lang="en-US"/>
        </a:p>
      </dgm:t>
    </dgm:pt>
    <dgm:pt modelId="{C527E3BA-177B-42C1-999C-D5E54363C6CD}" type="sibTrans" cxnId="{AC42A2D5-9E21-41E0-8BD5-6066F919357F}">
      <dgm:prSet/>
      <dgm:spPr/>
      <dgm:t>
        <a:bodyPr/>
        <a:lstStyle/>
        <a:p>
          <a:endParaRPr lang="en-US"/>
        </a:p>
      </dgm:t>
    </dgm:pt>
    <dgm:pt modelId="{2F02A303-A0B2-47D6-83CF-95919B0FA335}" type="pres">
      <dgm:prSet presAssocID="{6F7868E6-31B5-4989-A82E-1BE2AB820315}" presName="compositeShape" presStyleCnt="0">
        <dgm:presLayoutVars>
          <dgm:chMax val="7"/>
          <dgm:dir/>
          <dgm:resizeHandles val="exact"/>
        </dgm:presLayoutVars>
      </dgm:prSet>
      <dgm:spPr/>
    </dgm:pt>
    <dgm:pt modelId="{179BAD64-9E6F-4BC9-9212-428DAF2AEF39}" type="pres">
      <dgm:prSet presAssocID="{6F7868E6-31B5-4989-A82E-1BE2AB820315}" presName="wedge1" presStyleLbl="node1" presStyleIdx="0" presStyleCnt="3" custScaleX="99652" custScaleY="100521"/>
      <dgm:spPr/>
    </dgm:pt>
    <dgm:pt modelId="{34E6BD8D-5951-433E-A09B-BD4191913B6B}" type="pres">
      <dgm:prSet presAssocID="{6F7868E6-31B5-4989-A82E-1BE2AB820315}" presName="dummy1a" presStyleCnt="0"/>
      <dgm:spPr/>
    </dgm:pt>
    <dgm:pt modelId="{9EFDFF34-0197-443B-A5B8-E44B1434E7BB}" type="pres">
      <dgm:prSet presAssocID="{6F7868E6-31B5-4989-A82E-1BE2AB820315}" presName="dummy1b" presStyleCnt="0"/>
      <dgm:spPr/>
    </dgm:pt>
    <dgm:pt modelId="{C5EC5761-C5CB-449C-944D-6CAD4D5FE0A5}" type="pres">
      <dgm:prSet presAssocID="{6F7868E6-31B5-4989-A82E-1BE2AB820315}" presName="wedge1Tx" presStyleLbl="node1" presStyleIdx="0" presStyleCnt="3">
        <dgm:presLayoutVars>
          <dgm:chMax val="0"/>
          <dgm:chPref val="0"/>
          <dgm:bulletEnabled val="1"/>
        </dgm:presLayoutVars>
      </dgm:prSet>
      <dgm:spPr/>
    </dgm:pt>
    <dgm:pt modelId="{44F1F110-B0D8-497F-9C9E-C34215469FA3}" type="pres">
      <dgm:prSet presAssocID="{6F7868E6-31B5-4989-A82E-1BE2AB820315}" presName="wedge2" presStyleLbl="node1" presStyleIdx="1" presStyleCnt="3"/>
      <dgm:spPr/>
    </dgm:pt>
    <dgm:pt modelId="{B73DF8E8-C983-4353-964D-503D941481DD}" type="pres">
      <dgm:prSet presAssocID="{6F7868E6-31B5-4989-A82E-1BE2AB820315}" presName="dummy2a" presStyleCnt="0"/>
      <dgm:spPr/>
    </dgm:pt>
    <dgm:pt modelId="{7FBA3649-E664-42E2-96D8-1255B7655680}" type="pres">
      <dgm:prSet presAssocID="{6F7868E6-31B5-4989-A82E-1BE2AB820315}" presName="dummy2b" presStyleCnt="0"/>
      <dgm:spPr/>
    </dgm:pt>
    <dgm:pt modelId="{E67262E2-2818-4716-8CC8-2EF526E1E3B6}" type="pres">
      <dgm:prSet presAssocID="{6F7868E6-31B5-4989-A82E-1BE2AB820315}" presName="wedge2Tx" presStyleLbl="node1" presStyleIdx="1" presStyleCnt="3">
        <dgm:presLayoutVars>
          <dgm:chMax val="0"/>
          <dgm:chPref val="0"/>
          <dgm:bulletEnabled val="1"/>
        </dgm:presLayoutVars>
      </dgm:prSet>
      <dgm:spPr/>
    </dgm:pt>
    <dgm:pt modelId="{64CC5113-4B21-4A42-8BDA-B9420EFB0B55}" type="pres">
      <dgm:prSet presAssocID="{6F7868E6-31B5-4989-A82E-1BE2AB820315}" presName="wedge3" presStyleLbl="node1" presStyleIdx="2" presStyleCnt="3"/>
      <dgm:spPr/>
    </dgm:pt>
    <dgm:pt modelId="{577BDD98-C79A-4722-A175-55BBB0CDA8D8}" type="pres">
      <dgm:prSet presAssocID="{6F7868E6-31B5-4989-A82E-1BE2AB820315}" presName="dummy3a" presStyleCnt="0"/>
      <dgm:spPr/>
    </dgm:pt>
    <dgm:pt modelId="{E1B5AB9E-8D91-40EA-8B2A-745114C75202}" type="pres">
      <dgm:prSet presAssocID="{6F7868E6-31B5-4989-A82E-1BE2AB820315}" presName="dummy3b" presStyleCnt="0"/>
      <dgm:spPr/>
    </dgm:pt>
    <dgm:pt modelId="{0F9F34EB-FC24-4221-9A65-FBFA36E885B5}" type="pres">
      <dgm:prSet presAssocID="{6F7868E6-31B5-4989-A82E-1BE2AB820315}" presName="wedge3Tx" presStyleLbl="node1" presStyleIdx="2" presStyleCnt="3">
        <dgm:presLayoutVars>
          <dgm:chMax val="0"/>
          <dgm:chPref val="0"/>
          <dgm:bulletEnabled val="1"/>
        </dgm:presLayoutVars>
      </dgm:prSet>
      <dgm:spPr/>
    </dgm:pt>
    <dgm:pt modelId="{36CB237A-100E-4DED-8405-ACE2CBF1BE88}" type="pres">
      <dgm:prSet presAssocID="{04F622EF-AF7E-412F-A78C-D147F9C09579}" presName="arrowWedge1" presStyleLbl="fgSibTrans2D1" presStyleIdx="0" presStyleCnt="3"/>
      <dgm:spPr/>
    </dgm:pt>
    <dgm:pt modelId="{CEDDF4E6-E50C-4AEE-B08A-0759B8338A6B}" type="pres">
      <dgm:prSet presAssocID="{336C525F-1308-427C-989D-EDB695078974}" presName="arrowWedge2" presStyleLbl="fgSibTrans2D1" presStyleIdx="1" presStyleCnt="3"/>
      <dgm:spPr/>
    </dgm:pt>
    <dgm:pt modelId="{8FB248E2-7109-4C97-BBA0-894ED04047ED}" type="pres">
      <dgm:prSet presAssocID="{C527E3BA-177B-42C1-999C-D5E54363C6CD}" presName="arrowWedge3" presStyleLbl="fgSibTrans2D1" presStyleIdx="2" presStyleCnt="3"/>
      <dgm:spPr/>
    </dgm:pt>
  </dgm:ptLst>
  <dgm:cxnLst>
    <dgm:cxn modelId="{A8D00C23-5999-4845-AFA6-127F40F6DB86}" srcId="{6F7868E6-31B5-4989-A82E-1BE2AB820315}" destId="{C9FA2F82-B45E-49E9-8A18-5D577835FD83}" srcOrd="0" destOrd="0" parTransId="{548E5C1E-1B87-468D-841B-8F4354E143D2}" sibTransId="{04F622EF-AF7E-412F-A78C-D147F9C09579}"/>
    <dgm:cxn modelId="{652E5F46-72E1-4927-96C1-8D65A7D78220}" type="presOf" srcId="{C9FA2F82-B45E-49E9-8A18-5D577835FD83}" destId="{C5EC5761-C5CB-449C-944D-6CAD4D5FE0A5}" srcOrd="1" destOrd="0" presId="urn:microsoft.com/office/officeart/2005/8/layout/cycle8"/>
    <dgm:cxn modelId="{C306204F-D521-42F0-9431-5BC5020120FD}" type="presOf" srcId="{857B6DE3-5B92-4909-A233-6AADAC26D674}" destId="{64CC5113-4B21-4A42-8BDA-B9420EFB0B55}" srcOrd="0" destOrd="0" presId="urn:microsoft.com/office/officeart/2005/8/layout/cycle8"/>
    <dgm:cxn modelId="{6DE45750-1F4C-43FE-8DDC-42BFC363F35C}" type="presOf" srcId="{6F7868E6-31B5-4989-A82E-1BE2AB820315}" destId="{2F02A303-A0B2-47D6-83CF-95919B0FA335}" srcOrd="0" destOrd="0" presId="urn:microsoft.com/office/officeart/2005/8/layout/cycle8"/>
    <dgm:cxn modelId="{4640C652-D4F3-4E62-92AB-12135D0ACD51}" type="presOf" srcId="{857B6DE3-5B92-4909-A233-6AADAC26D674}" destId="{0F9F34EB-FC24-4221-9A65-FBFA36E885B5}" srcOrd="1" destOrd="0" presId="urn:microsoft.com/office/officeart/2005/8/layout/cycle8"/>
    <dgm:cxn modelId="{3DF74D6C-7E50-4D68-9AF4-95C766033A9E}" type="presOf" srcId="{C9FA2F82-B45E-49E9-8A18-5D577835FD83}" destId="{179BAD64-9E6F-4BC9-9212-428DAF2AEF39}" srcOrd="0" destOrd="0" presId="urn:microsoft.com/office/officeart/2005/8/layout/cycle8"/>
    <dgm:cxn modelId="{A3216677-6BB7-4B52-BB8E-F87D57583DA6}" srcId="{6F7868E6-31B5-4989-A82E-1BE2AB820315}" destId="{B3C7ADB5-AAAB-4D01-B607-DD66CA466C83}" srcOrd="1" destOrd="0" parTransId="{7BAE7BBD-83BE-46DF-A82B-24AA3199C3EC}" sibTransId="{336C525F-1308-427C-989D-EDB695078974}"/>
    <dgm:cxn modelId="{7EAEF7B5-72B3-4DAD-83E1-6315EF3CCD12}" type="presOf" srcId="{B3C7ADB5-AAAB-4D01-B607-DD66CA466C83}" destId="{E67262E2-2818-4716-8CC8-2EF526E1E3B6}" srcOrd="1" destOrd="0" presId="urn:microsoft.com/office/officeart/2005/8/layout/cycle8"/>
    <dgm:cxn modelId="{E8667ED1-A6C8-46C2-9716-FF65622D2129}" type="presOf" srcId="{B3C7ADB5-AAAB-4D01-B607-DD66CA466C83}" destId="{44F1F110-B0D8-497F-9C9E-C34215469FA3}" srcOrd="0" destOrd="0" presId="urn:microsoft.com/office/officeart/2005/8/layout/cycle8"/>
    <dgm:cxn modelId="{AC42A2D5-9E21-41E0-8BD5-6066F919357F}" srcId="{6F7868E6-31B5-4989-A82E-1BE2AB820315}" destId="{857B6DE3-5B92-4909-A233-6AADAC26D674}" srcOrd="2" destOrd="0" parTransId="{A4538C3A-046E-4B84-9C61-5DEE201D617F}" sibTransId="{C527E3BA-177B-42C1-999C-D5E54363C6CD}"/>
    <dgm:cxn modelId="{04DC3365-673B-44C3-BAAF-CB34067CA4E7}" type="presParOf" srcId="{2F02A303-A0B2-47D6-83CF-95919B0FA335}" destId="{179BAD64-9E6F-4BC9-9212-428DAF2AEF39}" srcOrd="0" destOrd="0" presId="urn:microsoft.com/office/officeart/2005/8/layout/cycle8"/>
    <dgm:cxn modelId="{0E2D1D64-6A64-4F72-B8E0-F7B25D757F67}" type="presParOf" srcId="{2F02A303-A0B2-47D6-83CF-95919B0FA335}" destId="{34E6BD8D-5951-433E-A09B-BD4191913B6B}" srcOrd="1" destOrd="0" presId="urn:microsoft.com/office/officeart/2005/8/layout/cycle8"/>
    <dgm:cxn modelId="{F9BB3B71-DC8E-44EA-B8B4-32278ED64A76}" type="presParOf" srcId="{2F02A303-A0B2-47D6-83CF-95919B0FA335}" destId="{9EFDFF34-0197-443B-A5B8-E44B1434E7BB}" srcOrd="2" destOrd="0" presId="urn:microsoft.com/office/officeart/2005/8/layout/cycle8"/>
    <dgm:cxn modelId="{6588EB29-2AA4-45C9-B2B3-B5F3A87143EB}" type="presParOf" srcId="{2F02A303-A0B2-47D6-83CF-95919B0FA335}" destId="{C5EC5761-C5CB-449C-944D-6CAD4D5FE0A5}" srcOrd="3" destOrd="0" presId="urn:microsoft.com/office/officeart/2005/8/layout/cycle8"/>
    <dgm:cxn modelId="{B2D74263-1650-4AE4-859C-F4429AF9FCA4}" type="presParOf" srcId="{2F02A303-A0B2-47D6-83CF-95919B0FA335}" destId="{44F1F110-B0D8-497F-9C9E-C34215469FA3}" srcOrd="4" destOrd="0" presId="urn:microsoft.com/office/officeart/2005/8/layout/cycle8"/>
    <dgm:cxn modelId="{CD9C0C80-B6E0-49FC-B358-037FABDF0E89}" type="presParOf" srcId="{2F02A303-A0B2-47D6-83CF-95919B0FA335}" destId="{B73DF8E8-C983-4353-964D-503D941481DD}" srcOrd="5" destOrd="0" presId="urn:microsoft.com/office/officeart/2005/8/layout/cycle8"/>
    <dgm:cxn modelId="{41A79F20-A541-436D-9DED-F5BEF4A476CE}" type="presParOf" srcId="{2F02A303-A0B2-47D6-83CF-95919B0FA335}" destId="{7FBA3649-E664-42E2-96D8-1255B7655680}" srcOrd="6" destOrd="0" presId="urn:microsoft.com/office/officeart/2005/8/layout/cycle8"/>
    <dgm:cxn modelId="{0801BD71-ABF7-453A-8354-97DA9040BEB6}" type="presParOf" srcId="{2F02A303-A0B2-47D6-83CF-95919B0FA335}" destId="{E67262E2-2818-4716-8CC8-2EF526E1E3B6}" srcOrd="7" destOrd="0" presId="urn:microsoft.com/office/officeart/2005/8/layout/cycle8"/>
    <dgm:cxn modelId="{A4B8F5C6-F0E5-4A8C-B3B7-2876642926FB}" type="presParOf" srcId="{2F02A303-A0B2-47D6-83CF-95919B0FA335}" destId="{64CC5113-4B21-4A42-8BDA-B9420EFB0B55}" srcOrd="8" destOrd="0" presId="urn:microsoft.com/office/officeart/2005/8/layout/cycle8"/>
    <dgm:cxn modelId="{949CFB6E-C6BB-421F-A538-DCAA3ADC83F2}" type="presParOf" srcId="{2F02A303-A0B2-47D6-83CF-95919B0FA335}" destId="{577BDD98-C79A-4722-A175-55BBB0CDA8D8}" srcOrd="9" destOrd="0" presId="urn:microsoft.com/office/officeart/2005/8/layout/cycle8"/>
    <dgm:cxn modelId="{BD1EA16C-32C9-460C-A484-0BB5296BA748}" type="presParOf" srcId="{2F02A303-A0B2-47D6-83CF-95919B0FA335}" destId="{E1B5AB9E-8D91-40EA-8B2A-745114C75202}" srcOrd="10" destOrd="0" presId="urn:microsoft.com/office/officeart/2005/8/layout/cycle8"/>
    <dgm:cxn modelId="{E38DEB95-B0EB-4424-8228-2855FAFA867C}" type="presParOf" srcId="{2F02A303-A0B2-47D6-83CF-95919B0FA335}" destId="{0F9F34EB-FC24-4221-9A65-FBFA36E885B5}" srcOrd="11" destOrd="0" presId="urn:microsoft.com/office/officeart/2005/8/layout/cycle8"/>
    <dgm:cxn modelId="{FC031705-E067-43B7-A32F-B28D19D8FFD9}" type="presParOf" srcId="{2F02A303-A0B2-47D6-83CF-95919B0FA335}" destId="{36CB237A-100E-4DED-8405-ACE2CBF1BE88}" srcOrd="12" destOrd="0" presId="urn:microsoft.com/office/officeart/2005/8/layout/cycle8"/>
    <dgm:cxn modelId="{40AA8F51-A659-4499-8018-17EF3ED990CA}" type="presParOf" srcId="{2F02A303-A0B2-47D6-83CF-95919B0FA335}" destId="{CEDDF4E6-E50C-4AEE-B08A-0759B8338A6B}" srcOrd="13" destOrd="0" presId="urn:microsoft.com/office/officeart/2005/8/layout/cycle8"/>
    <dgm:cxn modelId="{9F51E113-6C98-4EB2-B607-71B1FEE2A579}" type="presParOf" srcId="{2F02A303-A0B2-47D6-83CF-95919B0FA335}" destId="{8FB248E2-7109-4C97-BBA0-894ED04047E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C639AA-9E42-41AE-926B-ED227996129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338D109-C27C-43A8-9290-5FB4BA236A3E}">
      <dgm:prSet phldrT="[Text]"/>
      <dgm:spPr/>
      <dgm:t>
        <a:bodyPr/>
        <a:lstStyle/>
        <a:p>
          <a:r>
            <a:rPr lang="fr-FR" dirty="0" err="1"/>
            <a:t>Government</a:t>
          </a:r>
          <a:endParaRPr lang="en-US" dirty="0"/>
        </a:p>
      </dgm:t>
    </dgm:pt>
    <dgm:pt modelId="{9194D534-DDCC-4C7A-A4AE-D5D78BB0C043}" type="parTrans" cxnId="{9BBA0627-C25F-42C2-B145-4590AA4C8B07}">
      <dgm:prSet/>
      <dgm:spPr/>
      <dgm:t>
        <a:bodyPr/>
        <a:lstStyle/>
        <a:p>
          <a:endParaRPr lang="en-US"/>
        </a:p>
      </dgm:t>
    </dgm:pt>
    <dgm:pt modelId="{6DD4105C-B76D-4E96-9895-F2248104AE78}" type="sibTrans" cxnId="{9BBA0627-C25F-42C2-B145-4590AA4C8B07}">
      <dgm:prSet/>
      <dgm:spPr/>
      <dgm:t>
        <a:bodyPr/>
        <a:lstStyle/>
        <a:p>
          <a:endParaRPr lang="en-US"/>
        </a:p>
      </dgm:t>
    </dgm:pt>
    <dgm:pt modelId="{63010489-4797-472C-BBC6-C54D60928DF4}">
      <dgm:prSet phldrT="[Text]"/>
      <dgm:spPr/>
      <dgm:t>
        <a:bodyPr/>
        <a:lstStyle/>
        <a:p>
          <a:r>
            <a:rPr lang="fr-FR" dirty="0" err="1"/>
            <a:t>Medical</a:t>
          </a:r>
          <a:r>
            <a:rPr lang="fr-FR" dirty="0"/>
            <a:t> professions</a:t>
          </a:r>
          <a:endParaRPr lang="en-US" dirty="0"/>
        </a:p>
      </dgm:t>
    </dgm:pt>
    <dgm:pt modelId="{9AA329E3-2F36-443A-82E1-03E440B0028C}" type="parTrans" cxnId="{A99AB7EB-F96F-4509-A4BC-D37082ED0054}">
      <dgm:prSet/>
      <dgm:spPr/>
      <dgm:t>
        <a:bodyPr/>
        <a:lstStyle/>
        <a:p>
          <a:endParaRPr lang="en-US"/>
        </a:p>
      </dgm:t>
    </dgm:pt>
    <dgm:pt modelId="{F37CDF81-E287-405B-973E-9209FE71C14A}" type="sibTrans" cxnId="{A99AB7EB-F96F-4509-A4BC-D37082ED0054}">
      <dgm:prSet/>
      <dgm:spPr/>
      <dgm:t>
        <a:bodyPr/>
        <a:lstStyle/>
        <a:p>
          <a:endParaRPr lang="en-US"/>
        </a:p>
      </dgm:t>
    </dgm:pt>
    <dgm:pt modelId="{D754E80D-3AAC-4E49-9B3B-4D74C09749DA}">
      <dgm:prSet phldrT="[Text]"/>
      <dgm:spPr/>
      <dgm:t>
        <a:bodyPr/>
        <a:lstStyle/>
        <a:p>
          <a:r>
            <a:rPr lang="fr-FR" dirty="0"/>
            <a:t>Media</a:t>
          </a:r>
          <a:endParaRPr lang="en-US" dirty="0"/>
        </a:p>
      </dgm:t>
    </dgm:pt>
    <dgm:pt modelId="{207482FC-99F1-4A9F-A362-04EB62041C9F}" type="parTrans" cxnId="{CEADE5BE-F31D-47F6-BA6C-E938C58004BB}">
      <dgm:prSet/>
      <dgm:spPr/>
      <dgm:t>
        <a:bodyPr/>
        <a:lstStyle/>
        <a:p>
          <a:endParaRPr lang="en-US"/>
        </a:p>
      </dgm:t>
    </dgm:pt>
    <dgm:pt modelId="{54EB5346-10F9-42D9-8B69-3BEF17134E80}" type="sibTrans" cxnId="{CEADE5BE-F31D-47F6-BA6C-E938C58004BB}">
      <dgm:prSet/>
      <dgm:spPr/>
      <dgm:t>
        <a:bodyPr/>
        <a:lstStyle/>
        <a:p>
          <a:endParaRPr lang="en-US"/>
        </a:p>
      </dgm:t>
    </dgm:pt>
    <dgm:pt modelId="{A504537F-F681-495C-9425-07C892674911}">
      <dgm:prSet custT="1"/>
      <dgm:spPr>
        <a:solidFill>
          <a:schemeClr val="accent2">
            <a:lumMod val="20000"/>
            <a:lumOff val="80000"/>
            <a:alpha val="90000"/>
          </a:schemeClr>
        </a:solidFill>
      </dgm:spPr>
      <dgm:t>
        <a:bodyPr/>
        <a:lstStyle/>
        <a:p>
          <a:pPr>
            <a:buFont typeface="Arial" panose="020B0604020202020204" pitchFamily="34" charset="0"/>
            <a:buChar char="•"/>
          </a:pPr>
          <a:r>
            <a:rPr lang="fr-FR" sz="1400" b="1" dirty="0"/>
            <a:t>Opposition: « us » vs </a:t>
          </a:r>
          <a:r>
            <a:rPr lang="fr-FR" sz="1400" b="1" dirty="0" err="1"/>
            <a:t>political</a:t>
          </a:r>
          <a:r>
            <a:rPr lang="fr-FR" sz="1400" b="1" dirty="0"/>
            <a:t> class</a:t>
          </a:r>
          <a:endParaRPr lang="en-US" sz="1400" b="0" dirty="0"/>
        </a:p>
      </dgm:t>
    </dgm:pt>
    <dgm:pt modelId="{482A726A-3B82-4C22-BB33-45966D16BA73}" type="parTrans" cxnId="{4B3DEFA3-D364-4E78-8452-885A1CCF23AE}">
      <dgm:prSet/>
      <dgm:spPr/>
      <dgm:t>
        <a:bodyPr/>
        <a:lstStyle/>
        <a:p>
          <a:endParaRPr lang="en-US"/>
        </a:p>
      </dgm:t>
    </dgm:pt>
    <dgm:pt modelId="{A53A9857-6F6E-4B90-A010-8D84FDB78BAC}" type="sibTrans" cxnId="{4B3DEFA3-D364-4E78-8452-885A1CCF23AE}">
      <dgm:prSet/>
      <dgm:spPr/>
      <dgm:t>
        <a:bodyPr/>
        <a:lstStyle/>
        <a:p>
          <a:endParaRPr lang="en-US"/>
        </a:p>
      </dgm:t>
    </dgm:pt>
    <dgm:pt modelId="{07EC2965-3F14-45AD-B114-0A0FA2F0AC3F}">
      <dgm:prSet custT="1"/>
      <dgm:spPr>
        <a:solidFill>
          <a:schemeClr val="accent2">
            <a:lumMod val="20000"/>
            <a:lumOff val="80000"/>
            <a:alpha val="90000"/>
          </a:schemeClr>
        </a:solidFill>
      </dgm:spPr>
      <dgm:t>
        <a:bodyPr/>
        <a:lstStyle/>
        <a:p>
          <a:r>
            <a:rPr lang="fr-FR" sz="1400" b="1" dirty="0" err="1"/>
            <a:t>Incoherent</a:t>
          </a:r>
          <a:r>
            <a:rPr lang="fr-FR" sz="1400" b="1" dirty="0"/>
            <a:t> control </a:t>
          </a:r>
          <a:r>
            <a:rPr lang="fr-FR" sz="1400" b="1" dirty="0" err="1"/>
            <a:t>strategies</a:t>
          </a:r>
          <a:endParaRPr lang="en-US" sz="1400" b="0" dirty="0"/>
        </a:p>
      </dgm:t>
    </dgm:pt>
    <dgm:pt modelId="{3EBD1D9D-9D5C-47B0-9C5A-3C1EDFDA6B9C}" type="parTrans" cxnId="{9971A079-C393-49D5-80E2-3911BC852020}">
      <dgm:prSet/>
      <dgm:spPr/>
      <dgm:t>
        <a:bodyPr/>
        <a:lstStyle/>
        <a:p>
          <a:endParaRPr lang="en-US"/>
        </a:p>
      </dgm:t>
    </dgm:pt>
    <dgm:pt modelId="{89F049FC-92AA-43E6-B088-EA99098D743F}" type="sibTrans" cxnId="{9971A079-C393-49D5-80E2-3911BC852020}">
      <dgm:prSet/>
      <dgm:spPr/>
      <dgm:t>
        <a:bodyPr/>
        <a:lstStyle/>
        <a:p>
          <a:endParaRPr lang="en-US"/>
        </a:p>
      </dgm:t>
    </dgm:pt>
    <dgm:pt modelId="{23901A95-D225-4DC4-895D-3312FDD9C4F5}">
      <dgm:prSet/>
      <dgm:spPr>
        <a:solidFill>
          <a:schemeClr val="accent3">
            <a:lumMod val="20000"/>
            <a:lumOff val="80000"/>
            <a:alpha val="90000"/>
          </a:schemeClr>
        </a:solidFill>
      </dgm:spPr>
      <dgm:t>
        <a:bodyPr/>
        <a:lstStyle/>
        <a:p>
          <a:r>
            <a:rPr lang="fr-FR" dirty="0" err="1"/>
            <a:t>Women’s</a:t>
          </a:r>
          <a:r>
            <a:rPr lang="fr-FR" dirty="0"/>
            <a:t> </a:t>
          </a:r>
          <a:r>
            <a:rPr lang="fr-FR" dirty="0" err="1"/>
            <a:t>chronic</a:t>
          </a:r>
          <a:r>
            <a:rPr lang="fr-FR" dirty="0"/>
            <a:t> pain</a:t>
          </a:r>
          <a:endParaRPr lang="en-US" b="1" dirty="0"/>
        </a:p>
      </dgm:t>
    </dgm:pt>
    <dgm:pt modelId="{89E4B454-485D-4DBF-AA1B-E1286BF08CA4}" type="parTrans" cxnId="{323E798B-5242-4E94-ACE6-EB9EF963BA63}">
      <dgm:prSet/>
      <dgm:spPr/>
      <dgm:t>
        <a:bodyPr/>
        <a:lstStyle/>
        <a:p>
          <a:endParaRPr lang="en-US"/>
        </a:p>
      </dgm:t>
    </dgm:pt>
    <dgm:pt modelId="{21E873FD-404E-485C-A725-A226F113E65A}" type="sibTrans" cxnId="{323E798B-5242-4E94-ACE6-EB9EF963BA63}">
      <dgm:prSet/>
      <dgm:spPr/>
      <dgm:t>
        <a:bodyPr/>
        <a:lstStyle/>
        <a:p>
          <a:endParaRPr lang="en-US"/>
        </a:p>
      </dgm:t>
    </dgm:pt>
    <dgm:pt modelId="{A45D9810-A1FB-4EE2-AAAA-0A635467E841}">
      <dgm:prSet/>
      <dgm:spPr>
        <a:solidFill>
          <a:schemeClr val="accent4">
            <a:lumMod val="20000"/>
            <a:lumOff val="80000"/>
            <a:alpha val="90000"/>
          </a:schemeClr>
        </a:solidFill>
      </dgm:spPr>
      <dgm:t>
        <a:bodyPr/>
        <a:lstStyle/>
        <a:p>
          <a:r>
            <a:rPr lang="fr-FR" b="1" dirty="0" err="1"/>
            <a:t>Infodemic</a:t>
          </a:r>
          <a:r>
            <a:rPr lang="fr-FR" dirty="0"/>
            <a:t> (</a:t>
          </a:r>
          <a:r>
            <a:rPr lang="fr-FR" dirty="0" err="1"/>
            <a:t>abundance</a:t>
          </a:r>
          <a:r>
            <a:rPr lang="fr-FR" dirty="0"/>
            <a:t> of </a:t>
          </a:r>
          <a:r>
            <a:rPr lang="fr-FR" dirty="0" err="1"/>
            <a:t>contradictory</a:t>
          </a:r>
          <a:r>
            <a:rPr lang="fr-FR" dirty="0"/>
            <a:t> information)</a:t>
          </a:r>
          <a:endParaRPr lang="en-US" dirty="0"/>
        </a:p>
      </dgm:t>
    </dgm:pt>
    <dgm:pt modelId="{C935E378-8233-41E2-9772-570B9AC7A85F}" type="parTrans" cxnId="{C6E36A9B-5EC1-4768-8E71-ED729AFC9392}">
      <dgm:prSet/>
      <dgm:spPr/>
      <dgm:t>
        <a:bodyPr/>
        <a:lstStyle/>
        <a:p>
          <a:endParaRPr lang="en-US"/>
        </a:p>
      </dgm:t>
    </dgm:pt>
    <dgm:pt modelId="{A79397B1-1B78-4F2C-855B-47158D1F39DD}" type="sibTrans" cxnId="{C6E36A9B-5EC1-4768-8E71-ED729AFC9392}">
      <dgm:prSet/>
      <dgm:spPr/>
      <dgm:t>
        <a:bodyPr/>
        <a:lstStyle/>
        <a:p>
          <a:endParaRPr lang="en-US"/>
        </a:p>
      </dgm:t>
    </dgm:pt>
    <dgm:pt modelId="{9BB16EE9-3FA7-4538-B337-BDABF46CFDCE}">
      <dgm:prSet/>
      <dgm:spPr>
        <a:solidFill>
          <a:schemeClr val="accent4">
            <a:lumMod val="20000"/>
            <a:lumOff val="80000"/>
            <a:alpha val="90000"/>
          </a:schemeClr>
        </a:solidFill>
      </dgm:spPr>
      <dgm:t>
        <a:bodyPr/>
        <a:lstStyle/>
        <a:p>
          <a:r>
            <a:rPr lang="fr-FR" dirty="0" err="1"/>
            <a:t>Political</a:t>
          </a:r>
          <a:r>
            <a:rPr lang="fr-FR" dirty="0"/>
            <a:t> class + media</a:t>
          </a:r>
          <a:endParaRPr lang="en-US" dirty="0"/>
        </a:p>
      </dgm:t>
    </dgm:pt>
    <dgm:pt modelId="{84D4C8EA-DFBD-46F2-AF1B-E4B76FEDC2E2}" type="parTrans" cxnId="{3A4F782B-E18C-4299-B465-A8A601F4725C}">
      <dgm:prSet/>
      <dgm:spPr/>
      <dgm:t>
        <a:bodyPr/>
        <a:lstStyle/>
        <a:p>
          <a:endParaRPr lang="en-US"/>
        </a:p>
      </dgm:t>
    </dgm:pt>
    <dgm:pt modelId="{BD59322B-D90D-4AE1-AB47-7066CD4FA557}" type="sibTrans" cxnId="{3A4F782B-E18C-4299-B465-A8A601F4725C}">
      <dgm:prSet/>
      <dgm:spPr/>
      <dgm:t>
        <a:bodyPr/>
        <a:lstStyle/>
        <a:p>
          <a:endParaRPr lang="en-US"/>
        </a:p>
      </dgm:t>
    </dgm:pt>
    <dgm:pt modelId="{77DB1E2B-20DD-4946-BE0A-436C72AE0149}">
      <dgm:prSet custT="1"/>
      <dgm:spPr>
        <a:solidFill>
          <a:schemeClr val="accent2">
            <a:lumMod val="20000"/>
            <a:lumOff val="80000"/>
            <a:alpha val="90000"/>
          </a:schemeClr>
        </a:solidFill>
      </dgm:spPr>
      <dgm:t>
        <a:bodyPr/>
        <a:lstStyle/>
        <a:p>
          <a:pPr>
            <a:buFont typeface="Arial" panose="020B0604020202020204" pitchFamily="34" charset="0"/>
            <a:buNone/>
          </a:pPr>
          <a:r>
            <a:rPr lang="fr-FR" sz="1400" b="1" dirty="0">
              <a:sym typeface="Wingdings" panose="05000000000000000000" pitchFamily="2" charset="2"/>
            </a:rPr>
            <a:t> </a:t>
          </a:r>
          <a:r>
            <a:rPr lang="fr-FR" sz="1400" b="1" dirty="0" err="1">
              <a:sym typeface="Wingdings" panose="05000000000000000000" pitchFamily="2" charset="2"/>
            </a:rPr>
            <a:t>Loss</a:t>
          </a:r>
          <a:r>
            <a:rPr lang="fr-FR" sz="1400" b="1" dirty="0">
              <a:sym typeface="Wingdings" panose="05000000000000000000" pitchFamily="2" charset="2"/>
            </a:rPr>
            <a:t> of </a:t>
          </a:r>
          <a:r>
            <a:rPr lang="fr-FR" sz="1400" b="1" dirty="0" err="1">
              <a:sym typeface="Wingdings" panose="05000000000000000000" pitchFamily="2" charset="2"/>
            </a:rPr>
            <a:t>liberties</a:t>
          </a:r>
          <a:endParaRPr lang="en-US" sz="1400" b="1" dirty="0"/>
        </a:p>
      </dgm:t>
    </dgm:pt>
    <dgm:pt modelId="{104A18A0-4B27-4D6F-86DD-23FE20C7FE38}" type="parTrans" cxnId="{42DDCB3A-4D96-43E3-9D24-15222282A3BF}">
      <dgm:prSet/>
      <dgm:spPr/>
      <dgm:t>
        <a:bodyPr/>
        <a:lstStyle/>
        <a:p>
          <a:endParaRPr lang="en-US"/>
        </a:p>
      </dgm:t>
    </dgm:pt>
    <dgm:pt modelId="{DC36ECE3-17FB-4798-9E54-3429AAC4E24C}" type="sibTrans" cxnId="{42DDCB3A-4D96-43E3-9D24-15222282A3BF}">
      <dgm:prSet/>
      <dgm:spPr/>
      <dgm:t>
        <a:bodyPr/>
        <a:lstStyle/>
        <a:p>
          <a:endParaRPr lang="en-US"/>
        </a:p>
      </dgm:t>
    </dgm:pt>
    <dgm:pt modelId="{92EBDA0C-F3E7-4291-975B-BC9EBAEF84FF}">
      <dgm:prSet/>
      <dgm:spPr>
        <a:solidFill>
          <a:schemeClr val="accent4">
            <a:lumMod val="20000"/>
            <a:lumOff val="80000"/>
            <a:alpha val="90000"/>
          </a:schemeClr>
        </a:solidFill>
      </dgm:spPr>
      <dgm:t>
        <a:bodyPr/>
        <a:lstStyle/>
        <a:p>
          <a:r>
            <a:rPr lang="fr-FR" dirty="0"/>
            <a:t>Triage and « Tuning out »</a:t>
          </a:r>
          <a:endParaRPr lang="en-US" dirty="0"/>
        </a:p>
      </dgm:t>
    </dgm:pt>
    <dgm:pt modelId="{0A55A189-8B0E-416B-8E1B-719B77A9471F}" type="parTrans" cxnId="{0030CB08-5DDA-4388-8C45-ED3EED6C8075}">
      <dgm:prSet/>
      <dgm:spPr/>
      <dgm:t>
        <a:bodyPr/>
        <a:lstStyle/>
        <a:p>
          <a:endParaRPr lang="en-US"/>
        </a:p>
      </dgm:t>
    </dgm:pt>
    <dgm:pt modelId="{9BE083B4-B3A5-43A5-8592-B8477B03EBBA}" type="sibTrans" cxnId="{0030CB08-5DDA-4388-8C45-ED3EED6C8075}">
      <dgm:prSet/>
      <dgm:spPr/>
      <dgm:t>
        <a:bodyPr/>
        <a:lstStyle/>
        <a:p>
          <a:endParaRPr lang="en-US"/>
        </a:p>
      </dgm:t>
    </dgm:pt>
    <dgm:pt modelId="{79E6D6F8-E6FF-471A-AF66-6BB10C3C583B}">
      <dgm:prSet/>
      <dgm:spPr>
        <a:solidFill>
          <a:schemeClr val="accent3">
            <a:lumMod val="20000"/>
            <a:lumOff val="80000"/>
            <a:alpha val="90000"/>
          </a:schemeClr>
        </a:solidFill>
      </dgm:spPr>
      <dgm:t>
        <a:bodyPr/>
        <a:lstStyle/>
        <a:p>
          <a:r>
            <a:rPr lang="fr-FR" dirty="0" err="1"/>
            <a:t>Medicos</a:t>
          </a:r>
          <a:r>
            <a:rPr lang="fr-FR" dirty="0"/>
            <a:t> in the media</a:t>
          </a:r>
          <a:endParaRPr lang="en-US" b="1" dirty="0"/>
        </a:p>
      </dgm:t>
    </dgm:pt>
    <dgm:pt modelId="{E71F0182-9BCE-4CDB-BE6C-7616A851C24E}" type="parTrans" cxnId="{9B2182CE-3F05-424D-81FB-F1FA8F3F7E93}">
      <dgm:prSet/>
      <dgm:spPr/>
      <dgm:t>
        <a:bodyPr/>
        <a:lstStyle/>
        <a:p>
          <a:endParaRPr lang="en-US"/>
        </a:p>
      </dgm:t>
    </dgm:pt>
    <dgm:pt modelId="{77826831-0699-4671-800F-0237BDBDE1B6}" type="sibTrans" cxnId="{9B2182CE-3F05-424D-81FB-F1FA8F3F7E93}">
      <dgm:prSet/>
      <dgm:spPr/>
      <dgm:t>
        <a:bodyPr/>
        <a:lstStyle/>
        <a:p>
          <a:endParaRPr lang="en-US"/>
        </a:p>
      </dgm:t>
    </dgm:pt>
    <dgm:pt modelId="{43283FA9-F6FD-4C49-8A9F-7DFFF44B4DE2}">
      <dgm:prSet custT="1"/>
      <dgm:spPr>
        <a:solidFill>
          <a:schemeClr val="accent2">
            <a:lumMod val="20000"/>
            <a:lumOff val="80000"/>
            <a:alpha val="90000"/>
          </a:schemeClr>
        </a:solidFill>
      </dgm:spPr>
      <dgm:t>
        <a:bodyPr/>
        <a:lstStyle/>
        <a:p>
          <a:r>
            <a:rPr lang="fr-FR" sz="1400" b="1" dirty="0" err="1">
              <a:sym typeface="Wingdings" panose="05000000000000000000" pitchFamily="2" charset="2"/>
            </a:rPr>
            <a:t>Reproach</a:t>
          </a:r>
          <a:r>
            <a:rPr lang="fr-FR" sz="1400" b="1" dirty="0">
              <a:sym typeface="Wingdings" panose="05000000000000000000" pitchFamily="2" charset="2"/>
            </a:rPr>
            <a:t> privatisation of </a:t>
          </a:r>
          <a:r>
            <a:rPr lang="fr-FR" sz="1400" b="1" dirty="0" err="1">
              <a:sym typeface="Wingdings" panose="05000000000000000000" pitchFamily="2" charset="2"/>
            </a:rPr>
            <a:t>activities</a:t>
          </a:r>
          <a:r>
            <a:rPr lang="fr-FR" sz="1400" b="1" dirty="0">
              <a:sym typeface="Wingdings" panose="05000000000000000000" pitchFamily="2" charset="2"/>
            </a:rPr>
            <a:t> </a:t>
          </a:r>
          <a:r>
            <a:rPr lang="fr-FR" sz="1400" b="1" dirty="0" err="1">
              <a:sym typeface="Wingdings" panose="05000000000000000000" pitchFamily="2" charset="2"/>
            </a:rPr>
            <a:t>normally</a:t>
          </a:r>
          <a:r>
            <a:rPr lang="fr-FR" sz="1400" b="1" dirty="0">
              <a:sym typeface="Wingdings" panose="05000000000000000000" pitchFamily="2" charset="2"/>
            </a:rPr>
            <a:t> </a:t>
          </a:r>
          <a:r>
            <a:rPr lang="fr-FR" sz="1400" b="1" dirty="0" err="1">
              <a:sym typeface="Wingdings" panose="05000000000000000000" pitchFamily="2" charset="2"/>
            </a:rPr>
            <a:t>undertaken</a:t>
          </a:r>
          <a:r>
            <a:rPr lang="fr-FR" sz="1400" b="1" dirty="0">
              <a:sym typeface="Wingdings" panose="05000000000000000000" pitchFamily="2" charset="2"/>
            </a:rPr>
            <a:t> by </a:t>
          </a:r>
          <a:r>
            <a:rPr lang="fr-FR" sz="1400" b="1" dirty="0" err="1">
              <a:sym typeface="Wingdings" panose="05000000000000000000" pitchFamily="2" charset="2"/>
            </a:rPr>
            <a:t>government</a:t>
          </a:r>
          <a:r>
            <a:rPr lang="fr-FR" sz="1400" b="1" dirty="0">
              <a:sym typeface="Wingdings" panose="05000000000000000000" pitchFamily="2" charset="2"/>
            </a:rPr>
            <a:t> </a:t>
          </a:r>
          <a:r>
            <a:rPr lang="fr-FR" sz="1400" dirty="0">
              <a:sym typeface="Wingdings" panose="05000000000000000000" pitchFamily="2" charset="2"/>
            </a:rPr>
            <a:t>(diagnostics, rdv vaccination, transport of vaccines, </a:t>
          </a:r>
          <a:r>
            <a:rPr lang="fr-FR" sz="1400" dirty="0" err="1">
              <a:sym typeface="Wingdings" panose="05000000000000000000" pitchFamily="2" charset="2"/>
            </a:rPr>
            <a:t>mandated</a:t>
          </a:r>
          <a:r>
            <a:rPr lang="fr-FR" sz="1400" dirty="0">
              <a:sym typeface="Wingdings" panose="05000000000000000000" pitchFamily="2" charset="2"/>
            </a:rPr>
            <a:t> pharmacies)</a:t>
          </a:r>
          <a:endParaRPr lang="en-US" sz="1400" b="0" dirty="0"/>
        </a:p>
      </dgm:t>
    </dgm:pt>
    <dgm:pt modelId="{510857E1-6D94-4430-89CC-CB7C82BDC813}" type="parTrans" cxnId="{94F5FB25-DD84-492D-9B7F-ECE37F48B760}">
      <dgm:prSet/>
      <dgm:spPr/>
      <dgm:t>
        <a:bodyPr/>
        <a:lstStyle/>
        <a:p>
          <a:endParaRPr lang="en-US"/>
        </a:p>
      </dgm:t>
    </dgm:pt>
    <dgm:pt modelId="{D7557627-ED9D-4766-A195-3593866B7F82}" type="sibTrans" cxnId="{94F5FB25-DD84-492D-9B7F-ECE37F48B760}">
      <dgm:prSet/>
      <dgm:spPr/>
      <dgm:t>
        <a:bodyPr/>
        <a:lstStyle/>
        <a:p>
          <a:endParaRPr lang="en-US"/>
        </a:p>
      </dgm:t>
    </dgm:pt>
    <dgm:pt modelId="{83DED760-16D3-4A1E-83D4-079C6A6E044D}" type="pres">
      <dgm:prSet presAssocID="{0DC639AA-9E42-41AE-926B-ED227996129C}" presName="linear" presStyleCnt="0">
        <dgm:presLayoutVars>
          <dgm:dir/>
          <dgm:animLvl val="lvl"/>
          <dgm:resizeHandles val="exact"/>
        </dgm:presLayoutVars>
      </dgm:prSet>
      <dgm:spPr/>
    </dgm:pt>
    <dgm:pt modelId="{32071483-6DDE-4BA2-9F05-8D12998210D3}" type="pres">
      <dgm:prSet presAssocID="{0338D109-C27C-43A8-9290-5FB4BA236A3E}" presName="parentLin" presStyleCnt="0"/>
      <dgm:spPr/>
    </dgm:pt>
    <dgm:pt modelId="{8D0B02FB-8029-487B-81B0-94B4A640338A}" type="pres">
      <dgm:prSet presAssocID="{0338D109-C27C-43A8-9290-5FB4BA236A3E}" presName="parentLeftMargin" presStyleLbl="node1" presStyleIdx="0" presStyleCnt="3"/>
      <dgm:spPr/>
    </dgm:pt>
    <dgm:pt modelId="{524FF7BE-1AF6-4B9A-B754-41678906463B}" type="pres">
      <dgm:prSet presAssocID="{0338D109-C27C-43A8-9290-5FB4BA236A3E}" presName="parentText" presStyleLbl="node1" presStyleIdx="0" presStyleCnt="3" custLinFactNeighborX="4686" custLinFactNeighborY="-3857">
        <dgm:presLayoutVars>
          <dgm:chMax val="0"/>
          <dgm:bulletEnabled val="1"/>
        </dgm:presLayoutVars>
      </dgm:prSet>
      <dgm:spPr/>
    </dgm:pt>
    <dgm:pt modelId="{7B875146-DB59-4ABD-B604-C9A7AEBA944A}" type="pres">
      <dgm:prSet presAssocID="{0338D109-C27C-43A8-9290-5FB4BA236A3E}" presName="negativeSpace" presStyleCnt="0"/>
      <dgm:spPr/>
    </dgm:pt>
    <dgm:pt modelId="{EE363A9A-C1C6-4620-9A66-FFF2B07996F6}" type="pres">
      <dgm:prSet presAssocID="{0338D109-C27C-43A8-9290-5FB4BA236A3E}" presName="childText" presStyleLbl="conFgAcc1" presStyleIdx="0" presStyleCnt="3">
        <dgm:presLayoutVars>
          <dgm:bulletEnabled val="1"/>
        </dgm:presLayoutVars>
      </dgm:prSet>
      <dgm:spPr/>
    </dgm:pt>
    <dgm:pt modelId="{2B44D5A2-2F9A-446A-8FF0-4102DDF2B692}" type="pres">
      <dgm:prSet presAssocID="{6DD4105C-B76D-4E96-9895-F2248104AE78}" presName="spaceBetweenRectangles" presStyleCnt="0"/>
      <dgm:spPr/>
    </dgm:pt>
    <dgm:pt modelId="{84FC93E4-CA78-4E09-8305-4A051812AB0B}" type="pres">
      <dgm:prSet presAssocID="{63010489-4797-472C-BBC6-C54D60928DF4}" presName="parentLin" presStyleCnt="0"/>
      <dgm:spPr/>
    </dgm:pt>
    <dgm:pt modelId="{394B7491-3670-45BF-BF79-DF262C2958DF}" type="pres">
      <dgm:prSet presAssocID="{63010489-4797-472C-BBC6-C54D60928DF4}" presName="parentLeftMargin" presStyleLbl="node1" presStyleIdx="0" presStyleCnt="3"/>
      <dgm:spPr/>
    </dgm:pt>
    <dgm:pt modelId="{03949AE5-EA6E-48AA-8540-765028B46D5D}" type="pres">
      <dgm:prSet presAssocID="{63010489-4797-472C-BBC6-C54D60928DF4}" presName="parentText" presStyleLbl="node1" presStyleIdx="1" presStyleCnt="3">
        <dgm:presLayoutVars>
          <dgm:chMax val="0"/>
          <dgm:bulletEnabled val="1"/>
        </dgm:presLayoutVars>
      </dgm:prSet>
      <dgm:spPr/>
    </dgm:pt>
    <dgm:pt modelId="{8FA73606-8CB6-496A-B99B-3362C6E114E1}" type="pres">
      <dgm:prSet presAssocID="{63010489-4797-472C-BBC6-C54D60928DF4}" presName="negativeSpace" presStyleCnt="0"/>
      <dgm:spPr/>
    </dgm:pt>
    <dgm:pt modelId="{38C98E22-65F0-4707-A042-110EC605EE27}" type="pres">
      <dgm:prSet presAssocID="{63010489-4797-472C-BBC6-C54D60928DF4}" presName="childText" presStyleLbl="conFgAcc1" presStyleIdx="1" presStyleCnt="3">
        <dgm:presLayoutVars>
          <dgm:bulletEnabled val="1"/>
        </dgm:presLayoutVars>
      </dgm:prSet>
      <dgm:spPr/>
    </dgm:pt>
    <dgm:pt modelId="{543E8E9D-13CE-417A-8581-98C7B571C500}" type="pres">
      <dgm:prSet presAssocID="{F37CDF81-E287-405B-973E-9209FE71C14A}" presName="spaceBetweenRectangles" presStyleCnt="0"/>
      <dgm:spPr/>
    </dgm:pt>
    <dgm:pt modelId="{81B15150-3606-4489-BD47-4274BEB41886}" type="pres">
      <dgm:prSet presAssocID="{D754E80D-3AAC-4E49-9B3B-4D74C09749DA}" presName="parentLin" presStyleCnt="0"/>
      <dgm:spPr/>
    </dgm:pt>
    <dgm:pt modelId="{4B141E90-82A3-458D-9CB7-D8088E173692}" type="pres">
      <dgm:prSet presAssocID="{D754E80D-3AAC-4E49-9B3B-4D74C09749DA}" presName="parentLeftMargin" presStyleLbl="node1" presStyleIdx="1" presStyleCnt="3"/>
      <dgm:spPr/>
    </dgm:pt>
    <dgm:pt modelId="{845F22F0-C953-4344-8642-628D3949A224}" type="pres">
      <dgm:prSet presAssocID="{D754E80D-3AAC-4E49-9B3B-4D74C09749DA}" presName="parentText" presStyleLbl="node1" presStyleIdx="2" presStyleCnt="3">
        <dgm:presLayoutVars>
          <dgm:chMax val="0"/>
          <dgm:bulletEnabled val="1"/>
        </dgm:presLayoutVars>
      </dgm:prSet>
      <dgm:spPr/>
    </dgm:pt>
    <dgm:pt modelId="{A0B28D5C-5644-440F-8D63-FAC92D668089}" type="pres">
      <dgm:prSet presAssocID="{D754E80D-3AAC-4E49-9B3B-4D74C09749DA}" presName="negativeSpace" presStyleCnt="0"/>
      <dgm:spPr/>
    </dgm:pt>
    <dgm:pt modelId="{0EDCE7F9-30C4-4386-9FEF-1D7A7E33E52C}" type="pres">
      <dgm:prSet presAssocID="{D754E80D-3AAC-4E49-9B3B-4D74C09749DA}" presName="childText" presStyleLbl="conFgAcc1" presStyleIdx="2" presStyleCnt="3">
        <dgm:presLayoutVars>
          <dgm:bulletEnabled val="1"/>
        </dgm:presLayoutVars>
      </dgm:prSet>
      <dgm:spPr/>
    </dgm:pt>
  </dgm:ptLst>
  <dgm:cxnLst>
    <dgm:cxn modelId="{1B1B9C06-9CFF-4CB5-90D3-66791486ABCE}" type="presOf" srcId="{77DB1E2B-20DD-4946-BE0A-436C72AE0149}" destId="{EE363A9A-C1C6-4620-9A66-FFF2B07996F6}" srcOrd="0" destOrd="3" presId="urn:microsoft.com/office/officeart/2005/8/layout/list1"/>
    <dgm:cxn modelId="{0030CB08-5DDA-4388-8C45-ED3EED6C8075}" srcId="{D754E80D-3AAC-4E49-9B3B-4D74C09749DA}" destId="{92EBDA0C-F3E7-4291-975B-BC9EBAEF84FF}" srcOrd="2" destOrd="0" parTransId="{0A55A189-8B0E-416B-8E1B-719B77A9471F}" sibTransId="{9BE083B4-B3A5-43A5-8592-B8477B03EBBA}"/>
    <dgm:cxn modelId="{D5DB0E23-D7E9-4A18-9198-7A57DEE541C3}" type="presOf" srcId="{07EC2965-3F14-45AD-B114-0A0FA2F0AC3F}" destId="{EE363A9A-C1C6-4620-9A66-FFF2B07996F6}" srcOrd="0" destOrd="1" presId="urn:microsoft.com/office/officeart/2005/8/layout/list1"/>
    <dgm:cxn modelId="{94F5FB25-DD84-492D-9B7F-ECE37F48B760}" srcId="{0338D109-C27C-43A8-9290-5FB4BA236A3E}" destId="{43283FA9-F6FD-4C49-8A9F-7DFFF44B4DE2}" srcOrd="2" destOrd="0" parTransId="{510857E1-6D94-4430-89CC-CB7C82BDC813}" sibTransId="{D7557627-ED9D-4766-A195-3593866B7F82}"/>
    <dgm:cxn modelId="{9BBA0627-C25F-42C2-B145-4590AA4C8B07}" srcId="{0DC639AA-9E42-41AE-926B-ED227996129C}" destId="{0338D109-C27C-43A8-9290-5FB4BA236A3E}" srcOrd="0" destOrd="0" parTransId="{9194D534-DDCC-4C7A-A4AE-D5D78BB0C043}" sibTransId="{6DD4105C-B76D-4E96-9895-F2248104AE78}"/>
    <dgm:cxn modelId="{3A4F782B-E18C-4299-B465-A8A601F4725C}" srcId="{D754E80D-3AAC-4E49-9B3B-4D74C09749DA}" destId="{9BB16EE9-3FA7-4538-B337-BDABF46CFDCE}" srcOrd="1" destOrd="0" parTransId="{84D4C8EA-DFBD-46F2-AF1B-E4B76FEDC2E2}" sibTransId="{BD59322B-D90D-4AE1-AB47-7066CD4FA557}"/>
    <dgm:cxn modelId="{42DDCB3A-4D96-43E3-9D24-15222282A3BF}" srcId="{0338D109-C27C-43A8-9290-5FB4BA236A3E}" destId="{77DB1E2B-20DD-4946-BE0A-436C72AE0149}" srcOrd="3" destOrd="0" parTransId="{104A18A0-4B27-4D6F-86DD-23FE20C7FE38}" sibTransId="{DC36ECE3-17FB-4798-9E54-3429AAC4E24C}"/>
    <dgm:cxn modelId="{84C5AF44-EB4D-4555-B280-22D097FE4596}" type="presOf" srcId="{0338D109-C27C-43A8-9290-5FB4BA236A3E}" destId="{8D0B02FB-8029-487B-81B0-94B4A640338A}" srcOrd="0" destOrd="0" presId="urn:microsoft.com/office/officeart/2005/8/layout/list1"/>
    <dgm:cxn modelId="{D08EA56A-6576-4532-BE92-9C3D4B6862E7}" type="presOf" srcId="{63010489-4797-472C-BBC6-C54D60928DF4}" destId="{394B7491-3670-45BF-BF79-DF262C2958DF}" srcOrd="0" destOrd="0" presId="urn:microsoft.com/office/officeart/2005/8/layout/list1"/>
    <dgm:cxn modelId="{03EAC46B-79D8-4C33-B4B7-884AD451D5F9}" type="presOf" srcId="{23901A95-D225-4DC4-895D-3312FDD9C4F5}" destId="{38C98E22-65F0-4707-A042-110EC605EE27}" srcOrd="0" destOrd="0" presId="urn:microsoft.com/office/officeart/2005/8/layout/list1"/>
    <dgm:cxn modelId="{41460970-5047-4BB3-96A1-FDDC57CE949B}" type="presOf" srcId="{9BB16EE9-3FA7-4538-B337-BDABF46CFDCE}" destId="{0EDCE7F9-30C4-4386-9FEF-1D7A7E33E52C}" srcOrd="0" destOrd="1" presId="urn:microsoft.com/office/officeart/2005/8/layout/list1"/>
    <dgm:cxn modelId="{ADE08572-1CF3-4258-AA9F-FC3C06F922B2}" type="presOf" srcId="{A45D9810-A1FB-4EE2-AAAA-0A635467E841}" destId="{0EDCE7F9-30C4-4386-9FEF-1D7A7E33E52C}" srcOrd="0" destOrd="0" presId="urn:microsoft.com/office/officeart/2005/8/layout/list1"/>
    <dgm:cxn modelId="{EF80E677-E7F6-4D26-9C72-1FBCB3741AD1}" type="presOf" srcId="{0DC639AA-9E42-41AE-926B-ED227996129C}" destId="{83DED760-16D3-4A1E-83D4-079C6A6E044D}" srcOrd="0" destOrd="0" presId="urn:microsoft.com/office/officeart/2005/8/layout/list1"/>
    <dgm:cxn modelId="{9971A079-C393-49D5-80E2-3911BC852020}" srcId="{0338D109-C27C-43A8-9290-5FB4BA236A3E}" destId="{07EC2965-3F14-45AD-B114-0A0FA2F0AC3F}" srcOrd="1" destOrd="0" parTransId="{3EBD1D9D-9D5C-47B0-9C5A-3C1EDFDA6B9C}" sibTransId="{89F049FC-92AA-43E6-B088-EA99098D743F}"/>
    <dgm:cxn modelId="{323E798B-5242-4E94-ACE6-EB9EF963BA63}" srcId="{63010489-4797-472C-BBC6-C54D60928DF4}" destId="{23901A95-D225-4DC4-895D-3312FDD9C4F5}" srcOrd="0" destOrd="0" parTransId="{89E4B454-485D-4DBF-AA1B-E1286BF08CA4}" sibTransId="{21E873FD-404E-485C-A725-A226F113E65A}"/>
    <dgm:cxn modelId="{C6E36A9B-5EC1-4768-8E71-ED729AFC9392}" srcId="{D754E80D-3AAC-4E49-9B3B-4D74C09749DA}" destId="{A45D9810-A1FB-4EE2-AAAA-0A635467E841}" srcOrd="0" destOrd="0" parTransId="{C935E378-8233-41E2-9772-570B9AC7A85F}" sibTransId="{A79397B1-1B78-4F2C-855B-47158D1F39DD}"/>
    <dgm:cxn modelId="{ECBDE49B-4481-4DA5-9690-12FCDC33AD87}" type="presOf" srcId="{0338D109-C27C-43A8-9290-5FB4BA236A3E}" destId="{524FF7BE-1AF6-4B9A-B754-41678906463B}" srcOrd="1" destOrd="0" presId="urn:microsoft.com/office/officeart/2005/8/layout/list1"/>
    <dgm:cxn modelId="{566D279D-F102-4DA9-9134-6A18C3980F55}" type="presOf" srcId="{79E6D6F8-E6FF-471A-AF66-6BB10C3C583B}" destId="{38C98E22-65F0-4707-A042-110EC605EE27}" srcOrd="0" destOrd="1" presId="urn:microsoft.com/office/officeart/2005/8/layout/list1"/>
    <dgm:cxn modelId="{4B3DEFA3-D364-4E78-8452-885A1CCF23AE}" srcId="{0338D109-C27C-43A8-9290-5FB4BA236A3E}" destId="{A504537F-F681-495C-9425-07C892674911}" srcOrd="0" destOrd="0" parTransId="{482A726A-3B82-4C22-BB33-45966D16BA73}" sibTransId="{A53A9857-6F6E-4B90-A010-8D84FDB78BAC}"/>
    <dgm:cxn modelId="{C4A1D0AC-3C72-4BC9-8251-5E71799619DB}" type="presOf" srcId="{D754E80D-3AAC-4E49-9B3B-4D74C09749DA}" destId="{845F22F0-C953-4344-8642-628D3949A224}" srcOrd="1" destOrd="0" presId="urn:microsoft.com/office/officeart/2005/8/layout/list1"/>
    <dgm:cxn modelId="{DDC466B5-8D46-4284-9F38-947054755DA5}" type="presOf" srcId="{A504537F-F681-495C-9425-07C892674911}" destId="{EE363A9A-C1C6-4620-9A66-FFF2B07996F6}" srcOrd="0" destOrd="0" presId="urn:microsoft.com/office/officeart/2005/8/layout/list1"/>
    <dgm:cxn modelId="{CEADE5BE-F31D-47F6-BA6C-E938C58004BB}" srcId="{0DC639AA-9E42-41AE-926B-ED227996129C}" destId="{D754E80D-3AAC-4E49-9B3B-4D74C09749DA}" srcOrd="2" destOrd="0" parTransId="{207482FC-99F1-4A9F-A362-04EB62041C9F}" sibTransId="{54EB5346-10F9-42D9-8B69-3BEF17134E80}"/>
    <dgm:cxn modelId="{2BAED6C4-1976-44B9-8CC9-47E40573C451}" type="presOf" srcId="{63010489-4797-472C-BBC6-C54D60928DF4}" destId="{03949AE5-EA6E-48AA-8540-765028B46D5D}" srcOrd="1" destOrd="0" presId="urn:microsoft.com/office/officeart/2005/8/layout/list1"/>
    <dgm:cxn modelId="{9B2182CE-3F05-424D-81FB-F1FA8F3F7E93}" srcId="{63010489-4797-472C-BBC6-C54D60928DF4}" destId="{79E6D6F8-E6FF-471A-AF66-6BB10C3C583B}" srcOrd="1" destOrd="0" parTransId="{E71F0182-9BCE-4CDB-BE6C-7616A851C24E}" sibTransId="{77826831-0699-4671-800F-0237BDBDE1B6}"/>
    <dgm:cxn modelId="{209CCBD5-AB68-47DD-9A46-625911529B76}" type="presOf" srcId="{43283FA9-F6FD-4C49-8A9F-7DFFF44B4DE2}" destId="{EE363A9A-C1C6-4620-9A66-FFF2B07996F6}" srcOrd="0" destOrd="2" presId="urn:microsoft.com/office/officeart/2005/8/layout/list1"/>
    <dgm:cxn modelId="{33035BE7-A21B-4052-9BEB-0CFA5D51746C}" type="presOf" srcId="{92EBDA0C-F3E7-4291-975B-BC9EBAEF84FF}" destId="{0EDCE7F9-30C4-4386-9FEF-1D7A7E33E52C}" srcOrd="0" destOrd="2" presId="urn:microsoft.com/office/officeart/2005/8/layout/list1"/>
    <dgm:cxn modelId="{A99AB7EB-F96F-4509-A4BC-D37082ED0054}" srcId="{0DC639AA-9E42-41AE-926B-ED227996129C}" destId="{63010489-4797-472C-BBC6-C54D60928DF4}" srcOrd="1" destOrd="0" parTransId="{9AA329E3-2F36-443A-82E1-03E440B0028C}" sibTransId="{F37CDF81-E287-405B-973E-9209FE71C14A}"/>
    <dgm:cxn modelId="{B00E03F1-A553-424B-9B56-0369AFEE5864}" type="presOf" srcId="{D754E80D-3AAC-4E49-9B3B-4D74C09749DA}" destId="{4B141E90-82A3-458D-9CB7-D8088E173692}" srcOrd="0" destOrd="0" presId="urn:microsoft.com/office/officeart/2005/8/layout/list1"/>
    <dgm:cxn modelId="{C3CED2C1-FBF5-40CA-AAFE-0E19C3610D36}" type="presParOf" srcId="{83DED760-16D3-4A1E-83D4-079C6A6E044D}" destId="{32071483-6DDE-4BA2-9F05-8D12998210D3}" srcOrd="0" destOrd="0" presId="urn:microsoft.com/office/officeart/2005/8/layout/list1"/>
    <dgm:cxn modelId="{EF648640-6C15-4BD9-8E1F-6075D821F891}" type="presParOf" srcId="{32071483-6DDE-4BA2-9F05-8D12998210D3}" destId="{8D0B02FB-8029-487B-81B0-94B4A640338A}" srcOrd="0" destOrd="0" presId="urn:microsoft.com/office/officeart/2005/8/layout/list1"/>
    <dgm:cxn modelId="{512F685A-030F-4AD2-8B0B-4180E97D4F10}" type="presParOf" srcId="{32071483-6DDE-4BA2-9F05-8D12998210D3}" destId="{524FF7BE-1AF6-4B9A-B754-41678906463B}" srcOrd="1" destOrd="0" presId="urn:microsoft.com/office/officeart/2005/8/layout/list1"/>
    <dgm:cxn modelId="{88BE1C0D-56BB-491B-8B19-1CB29D4A281A}" type="presParOf" srcId="{83DED760-16D3-4A1E-83D4-079C6A6E044D}" destId="{7B875146-DB59-4ABD-B604-C9A7AEBA944A}" srcOrd="1" destOrd="0" presId="urn:microsoft.com/office/officeart/2005/8/layout/list1"/>
    <dgm:cxn modelId="{D5D28C39-0E58-4B80-BE99-29122E06869B}" type="presParOf" srcId="{83DED760-16D3-4A1E-83D4-079C6A6E044D}" destId="{EE363A9A-C1C6-4620-9A66-FFF2B07996F6}" srcOrd="2" destOrd="0" presId="urn:microsoft.com/office/officeart/2005/8/layout/list1"/>
    <dgm:cxn modelId="{F0133472-921A-4353-8BF7-1343323A4DC5}" type="presParOf" srcId="{83DED760-16D3-4A1E-83D4-079C6A6E044D}" destId="{2B44D5A2-2F9A-446A-8FF0-4102DDF2B692}" srcOrd="3" destOrd="0" presId="urn:microsoft.com/office/officeart/2005/8/layout/list1"/>
    <dgm:cxn modelId="{4ADF692D-18B1-47A4-9140-51E919593129}" type="presParOf" srcId="{83DED760-16D3-4A1E-83D4-079C6A6E044D}" destId="{84FC93E4-CA78-4E09-8305-4A051812AB0B}" srcOrd="4" destOrd="0" presId="urn:microsoft.com/office/officeart/2005/8/layout/list1"/>
    <dgm:cxn modelId="{5D28B1B0-0B7F-4A97-83B1-98E68E3815DE}" type="presParOf" srcId="{84FC93E4-CA78-4E09-8305-4A051812AB0B}" destId="{394B7491-3670-45BF-BF79-DF262C2958DF}" srcOrd="0" destOrd="0" presId="urn:microsoft.com/office/officeart/2005/8/layout/list1"/>
    <dgm:cxn modelId="{F94BDD5E-C47A-442C-8045-AABFFBA03EED}" type="presParOf" srcId="{84FC93E4-CA78-4E09-8305-4A051812AB0B}" destId="{03949AE5-EA6E-48AA-8540-765028B46D5D}" srcOrd="1" destOrd="0" presId="urn:microsoft.com/office/officeart/2005/8/layout/list1"/>
    <dgm:cxn modelId="{F0C04C94-AE97-4D9C-B8AA-EDA826EF4D52}" type="presParOf" srcId="{83DED760-16D3-4A1E-83D4-079C6A6E044D}" destId="{8FA73606-8CB6-496A-B99B-3362C6E114E1}" srcOrd="5" destOrd="0" presId="urn:microsoft.com/office/officeart/2005/8/layout/list1"/>
    <dgm:cxn modelId="{5D4E3787-7DE3-43DC-B67B-7B1B998F1BDD}" type="presParOf" srcId="{83DED760-16D3-4A1E-83D4-079C6A6E044D}" destId="{38C98E22-65F0-4707-A042-110EC605EE27}" srcOrd="6" destOrd="0" presId="urn:microsoft.com/office/officeart/2005/8/layout/list1"/>
    <dgm:cxn modelId="{8DBB799B-C15F-48BD-B5B5-5CCB4ABC885F}" type="presParOf" srcId="{83DED760-16D3-4A1E-83D4-079C6A6E044D}" destId="{543E8E9D-13CE-417A-8581-98C7B571C500}" srcOrd="7" destOrd="0" presId="urn:microsoft.com/office/officeart/2005/8/layout/list1"/>
    <dgm:cxn modelId="{2BC76C28-FFFF-4F00-BA8B-FEA94E10B99C}" type="presParOf" srcId="{83DED760-16D3-4A1E-83D4-079C6A6E044D}" destId="{81B15150-3606-4489-BD47-4274BEB41886}" srcOrd="8" destOrd="0" presId="urn:microsoft.com/office/officeart/2005/8/layout/list1"/>
    <dgm:cxn modelId="{B062865B-D22D-4023-B8E0-CD5CB14EE1F8}" type="presParOf" srcId="{81B15150-3606-4489-BD47-4274BEB41886}" destId="{4B141E90-82A3-458D-9CB7-D8088E173692}" srcOrd="0" destOrd="0" presId="urn:microsoft.com/office/officeart/2005/8/layout/list1"/>
    <dgm:cxn modelId="{12C5F14E-1A20-4F47-B843-9DCA719343B5}" type="presParOf" srcId="{81B15150-3606-4489-BD47-4274BEB41886}" destId="{845F22F0-C953-4344-8642-628D3949A224}" srcOrd="1" destOrd="0" presId="urn:microsoft.com/office/officeart/2005/8/layout/list1"/>
    <dgm:cxn modelId="{C4E04409-8EEE-48DA-B760-0A15013D6E68}" type="presParOf" srcId="{83DED760-16D3-4A1E-83D4-079C6A6E044D}" destId="{A0B28D5C-5644-440F-8D63-FAC92D668089}" srcOrd="9" destOrd="0" presId="urn:microsoft.com/office/officeart/2005/8/layout/list1"/>
    <dgm:cxn modelId="{887CA58E-DFE6-4358-A62A-A7603CD9D22B}" type="presParOf" srcId="{83DED760-16D3-4A1E-83D4-079C6A6E044D}" destId="{0EDCE7F9-30C4-4386-9FEF-1D7A7E33E52C}"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C6F094-C58D-4AC3-94A5-C7D42FEE12B3}"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786BBDD3-CC13-4634-B154-A159BDBFC3FB}">
      <dgm:prSet phldrT="[Text]" custT="1"/>
      <dgm:spPr>
        <a:solidFill>
          <a:schemeClr val="accent2">
            <a:lumMod val="40000"/>
            <a:lumOff val="60000"/>
          </a:schemeClr>
        </a:solidFill>
      </dgm:spPr>
      <dgm:t>
        <a:bodyPr/>
        <a:lstStyle/>
        <a:p>
          <a:r>
            <a:rPr lang="fr-FR" sz="1100" b="1" dirty="0" err="1">
              <a:solidFill>
                <a:schemeClr val="tx1"/>
              </a:solidFill>
            </a:rPr>
            <a:t>Government</a:t>
          </a:r>
          <a:endParaRPr lang="en-US" sz="1100" b="1" dirty="0">
            <a:solidFill>
              <a:schemeClr val="tx1"/>
            </a:solidFill>
          </a:endParaRPr>
        </a:p>
      </dgm:t>
    </dgm:pt>
    <dgm:pt modelId="{812638B9-4B5C-49B4-89A4-E97626731955}" type="parTrans" cxnId="{F9251210-5E88-49A5-8A1C-9950E69231A8}">
      <dgm:prSet/>
      <dgm:spPr/>
      <dgm:t>
        <a:bodyPr/>
        <a:lstStyle/>
        <a:p>
          <a:endParaRPr lang="en-US"/>
        </a:p>
      </dgm:t>
    </dgm:pt>
    <dgm:pt modelId="{B35B3775-E435-4759-93C0-F061B0088E4B}" type="sibTrans" cxnId="{F9251210-5E88-49A5-8A1C-9950E69231A8}">
      <dgm:prSet/>
      <dgm:spPr/>
      <dgm:t>
        <a:bodyPr/>
        <a:lstStyle/>
        <a:p>
          <a:endParaRPr lang="en-US"/>
        </a:p>
      </dgm:t>
    </dgm:pt>
    <dgm:pt modelId="{110A75B0-985B-4473-9039-399B622B5165}">
      <dgm:prSet phldrT="[Text]" custT="1"/>
      <dgm:spPr>
        <a:solidFill>
          <a:schemeClr val="accent2">
            <a:lumMod val="40000"/>
            <a:lumOff val="60000"/>
          </a:schemeClr>
        </a:solidFill>
      </dgm:spPr>
      <dgm:t>
        <a:bodyPr/>
        <a:lstStyle/>
        <a:p>
          <a:r>
            <a:rPr lang="fr-FR" sz="1100" b="1" dirty="0">
              <a:solidFill>
                <a:schemeClr val="tx1"/>
              </a:solidFill>
            </a:rPr>
            <a:t>Fonds de solidarité pour entreprises, indépendants, entrepreneurs</a:t>
          </a:r>
          <a:endParaRPr lang="en-US" sz="1100" b="1" dirty="0">
            <a:solidFill>
              <a:schemeClr val="tx1"/>
            </a:solidFill>
          </a:endParaRPr>
        </a:p>
      </dgm:t>
    </dgm:pt>
    <dgm:pt modelId="{DF2FD94F-11E9-42A7-8807-20CCFF3B8BC8}" type="parTrans" cxnId="{85718F54-A947-4A63-925C-B447CF0D84C7}">
      <dgm:prSet/>
      <dgm:spPr/>
      <dgm:t>
        <a:bodyPr/>
        <a:lstStyle/>
        <a:p>
          <a:endParaRPr lang="en-US"/>
        </a:p>
      </dgm:t>
    </dgm:pt>
    <dgm:pt modelId="{BACD189D-C9EB-4041-B87A-5C1779D371D9}" type="sibTrans" cxnId="{85718F54-A947-4A63-925C-B447CF0D84C7}">
      <dgm:prSet/>
      <dgm:spPr/>
      <dgm:t>
        <a:bodyPr/>
        <a:lstStyle/>
        <a:p>
          <a:endParaRPr lang="en-US"/>
        </a:p>
      </dgm:t>
    </dgm:pt>
    <dgm:pt modelId="{A6D92EBF-E76D-4EBB-82BE-DF5591CA9266}">
      <dgm:prSet phldrT="[Text]" custT="1"/>
      <dgm:spPr>
        <a:solidFill>
          <a:schemeClr val="accent2">
            <a:lumMod val="40000"/>
            <a:lumOff val="60000"/>
          </a:schemeClr>
        </a:solidFill>
      </dgm:spPr>
      <dgm:t>
        <a:bodyPr/>
        <a:lstStyle/>
        <a:p>
          <a:r>
            <a:rPr lang="fr-FR" sz="1100" b="1" dirty="0">
              <a:solidFill>
                <a:schemeClr val="tx1"/>
              </a:solidFill>
            </a:rPr>
            <a:t>Disposition de chômage partiel</a:t>
          </a:r>
          <a:endParaRPr lang="en-US" sz="1100" b="1" dirty="0">
            <a:solidFill>
              <a:schemeClr val="tx1"/>
            </a:solidFill>
          </a:endParaRPr>
        </a:p>
      </dgm:t>
    </dgm:pt>
    <dgm:pt modelId="{D76F1725-9D5F-40C7-B0E3-3E56FDF9ABDD}" type="parTrans" cxnId="{3EFCDF05-3665-451A-880D-C5DE76658A4B}">
      <dgm:prSet/>
      <dgm:spPr/>
      <dgm:t>
        <a:bodyPr/>
        <a:lstStyle/>
        <a:p>
          <a:endParaRPr lang="en-US"/>
        </a:p>
      </dgm:t>
    </dgm:pt>
    <dgm:pt modelId="{C0D40CCD-E231-4976-9FCA-16A00BE6B19C}" type="sibTrans" cxnId="{3EFCDF05-3665-451A-880D-C5DE76658A4B}">
      <dgm:prSet/>
      <dgm:spPr/>
      <dgm:t>
        <a:bodyPr/>
        <a:lstStyle/>
        <a:p>
          <a:endParaRPr lang="en-US"/>
        </a:p>
      </dgm:t>
    </dgm:pt>
    <dgm:pt modelId="{5A850619-765D-4813-8944-933A2D21240C}">
      <dgm:prSet phldrT="[Text]" custT="1"/>
      <dgm:spPr>
        <a:solidFill>
          <a:schemeClr val="accent3"/>
        </a:solidFill>
      </dgm:spPr>
      <dgm:t>
        <a:bodyPr/>
        <a:lstStyle/>
        <a:p>
          <a:r>
            <a:rPr lang="fr-FR" sz="1100" b="1" dirty="0"/>
            <a:t>Région Ile de France + Communauté d’agglomération Territoire Vendômois</a:t>
          </a:r>
          <a:endParaRPr lang="en-US" sz="1100" b="1" dirty="0"/>
        </a:p>
      </dgm:t>
    </dgm:pt>
    <dgm:pt modelId="{A43A5502-F3FA-4B9D-BAF5-04AA99320008}" type="parTrans" cxnId="{8C04BE4D-A24F-45AF-9407-86A72D3005D8}">
      <dgm:prSet/>
      <dgm:spPr/>
      <dgm:t>
        <a:bodyPr/>
        <a:lstStyle/>
        <a:p>
          <a:endParaRPr lang="en-US"/>
        </a:p>
      </dgm:t>
    </dgm:pt>
    <dgm:pt modelId="{CD752844-3791-4D2B-9093-1D1D5C63831F}" type="sibTrans" cxnId="{8C04BE4D-A24F-45AF-9407-86A72D3005D8}">
      <dgm:prSet/>
      <dgm:spPr/>
      <dgm:t>
        <a:bodyPr/>
        <a:lstStyle/>
        <a:p>
          <a:endParaRPr lang="en-US"/>
        </a:p>
      </dgm:t>
    </dgm:pt>
    <dgm:pt modelId="{9DFF8077-35D3-42FB-A81C-129F6418B1B2}">
      <dgm:prSet phldrT="[Text]" custT="1"/>
      <dgm:spPr>
        <a:solidFill>
          <a:schemeClr val="accent3"/>
        </a:solidFill>
      </dgm:spPr>
      <dgm:t>
        <a:bodyPr/>
        <a:lstStyle/>
        <a:p>
          <a:r>
            <a:rPr lang="fr-FR" sz="1100" b="1" dirty="0"/>
            <a:t>Soutiens aux professionnels de santé: fonds d’équipement d’urgence, rémunération des étudiants infirmiers, financement de plateforme </a:t>
          </a:r>
          <a:r>
            <a:rPr lang="fr-FR" sz="1100" b="1" dirty="0" err="1"/>
            <a:t>Covidom</a:t>
          </a:r>
          <a:r>
            <a:rPr lang="fr-FR" sz="1100" b="1" dirty="0"/>
            <a:t>, </a:t>
          </a:r>
          <a:r>
            <a:rPr lang="fr-FR" sz="1100" b="1" dirty="0" err="1"/>
            <a:t>etc</a:t>
          </a:r>
          <a:endParaRPr lang="en-US" sz="1100" b="1" dirty="0"/>
        </a:p>
      </dgm:t>
    </dgm:pt>
    <dgm:pt modelId="{1B41A3B9-95AE-46CF-AC78-E48216AD83B3}" type="parTrans" cxnId="{6C9DB2A4-9AA5-4129-BFD8-C712452681E5}">
      <dgm:prSet/>
      <dgm:spPr/>
      <dgm:t>
        <a:bodyPr/>
        <a:lstStyle/>
        <a:p>
          <a:endParaRPr lang="en-US"/>
        </a:p>
      </dgm:t>
    </dgm:pt>
    <dgm:pt modelId="{3AB6DBC7-D263-4ECF-9BF4-23F1B408DB8B}" type="sibTrans" cxnId="{6C9DB2A4-9AA5-4129-BFD8-C712452681E5}">
      <dgm:prSet/>
      <dgm:spPr/>
      <dgm:t>
        <a:bodyPr/>
        <a:lstStyle/>
        <a:p>
          <a:endParaRPr lang="en-US"/>
        </a:p>
      </dgm:t>
    </dgm:pt>
    <dgm:pt modelId="{6528D120-CF01-47E4-B7DB-28847BDF4C9F}">
      <dgm:prSet phldrT="[Text]" custT="1"/>
      <dgm:spPr>
        <a:solidFill>
          <a:schemeClr val="accent4">
            <a:lumMod val="60000"/>
            <a:lumOff val="40000"/>
          </a:schemeClr>
        </a:solidFill>
      </dgm:spPr>
      <dgm:t>
        <a:bodyPr/>
        <a:lstStyle/>
        <a:p>
          <a:r>
            <a:rPr lang="fr-FR" sz="1100" b="1" dirty="0" err="1">
              <a:solidFill>
                <a:schemeClr val="tx1"/>
              </a:solidFill>
            </a:rPr>
            <a:t>Sectoral</a:t>
          </a:r>
          <a:r>
            <a:rPr lang="fr-FR" sz="1100" b="1" dirty="0">
              <a:solidFill>
                <a:schemeClr val="tx1"/>
              </a:solidFill>
            </a:rPr>
            <a:t> assistance</a:t>
          </a:r>
          <a:endParaRPr lang="en-US" sz="1100" b="1" dirty="0">
            <a:solidFill>
              <a:schemeClr val="tx1"/>
            </a:solidFill>
          </a:endParaRPr>
        </a:p>
      </dgm:t>
    </dgm:pt>
    <dgm:pt modelId="{C5EB0DD0-3220-466F-83A6-368C27194B16}" type="parTrans" cxnId="{354E0FFA-8A97-4987-A41D-5551BA05F596}">
      <dgm:prSet/>
      <dgm:spPr/>
      <dgm:t>
        <a:bodyPr/>
        <a:lstStyle/>
        <a:p>
          <a:endParaRPr lang="en-US"/>
        </a:p>
      </dgm:t>
    </dgm:pt>
    <dgm:pt modelId="{0D6AD1AA-D6EC-44C4-A8EB-3C571185347E}" type="sibTrans" cxnId="{354E0FFA-8A97-4987-A41D-5551BA05F596}">
      <dgm:prSet/>
      <dgm:spPr/>
      <dgm:t>
        <a:bodyPr/>
        <a:lstStyle/>
        <a:p>
          <a:endParaRPr lang="en-US"/>
        </a:p>
      </dgm:t>
    </dgm:pt>
    <dgm:pt modelId="{F05333F7-A173-4787-80EC-B3AC2E6262E8}">
      <dgm:prSet phldrT="[Text]" custT="1"/>
      <dgm:spPr>
        <a:solidFill>
          <a:schemeClr val="accent4">
            <a:lumMod val="60000"/>
            <a:lumOff val="40000"/>
          </a:schemeClr>
        </a:solidFill>
      </dgm:spPr>
      <dgm:t>
        <a:bodyPr/>
        <a:lstStyle/>
        <a:p>
          <a:r>
            <a:rPr lang="fr-FR" sz="1100" b="1" dirty="0">
              <a:solidFill>
                <a:schemeClr val="tx1"/>
              </a:solidFill>
            </a:rPr>
            <a:t>Agriculture : Région d’Ile de France: 3,5m€ consacré à la vente directe et à la relance économique pour les agriculteurs</a:t>
          </a:r>
          <a:endParaRPr lang="en-US" sz="1100" b="1" dirty="0">
            <a:solidFill>
              <a:schemeClr val="tx1"/>
            </a:solidFill>
          </a:endParaRPr>
        </a:p>
      </dgm:t>
    </dgm:pt>
    <dgm:pt modelId="{2DF3136C-1400-46B6-960D-BE33A748CD01}" type="parTrans" cxnId="{6602C2DF-38CC-484F-BED9-E8A175D9BC1F}">
      <dgm:prSet/>
      <dgm:spPr/>
      <dgm:t>
        <a:bodyPr/>
        <a:lstStyle/>
        <a:p>
          <a:endParaRPr lang="en-US"/>
        </a:p>
      </dgm:t>
    </dgm:pt>
    <dgm:pt modelId="{EF0611FC-21B2-47B5-BBEA-0B3A1218A175}" type="sibTrans" cxnId="{6602C2DF-38CC-484F-BED9-E8A175D9BC1F}">
      <dgm:prSet/>
      <dgm:spPr/>
      <dgm:t>
        <a:bodyPr/>
        <a:lstStyle/>
        <a:p>
          <a:endParaRPr lang="en-US"/>
        </a:p>
      </dgm:t>
    </dgm:pt>
    <dgm:pt modelId="{F47A5B62-1EAD-462F-8CDA-A615D6CDE4AB}">
      <dgm:prSet phldrT="[Text]" custT="1"/>
      <dgm:spPr>
        <a:solidFill>
          <a:schemeClr val="accent4">
            <a:lumMod val="60000"/>
            <a:lumOff val="40000"/>
          </a:schemeClr>
        </a:solidFill>
      </dgm:spPr>
      <dgm:t>
        <a:bodyPr/>
        <a:lstStyle/>
        <a:p>
          <a:pPr rtl="0"/>
          <a:r>
            <a:rPr lang="fr-FR" sz="1100" b="1" dirty="0">
              <a:solidFill>
                <a:schemeClr val="tx1"/>
              </a:solidFill>
            </a:rPr>
            <a:t>Arts : CNAP – fonds exceptionnels de garantie de </a:t>
          </a:r>
          <a:r>
            <a:rPr lang="fr-FR" sz="1100" b="1" dirty="0">
              <a:solidFill>
                <a:schemeClr val="tx1"/>
              </a:solidFill>
              <a:latin typeface="Trebuchet MS"/>
            </a:rPr>
            <a:t>revenus</a:t>
          </a:r>
          <a:endParaRPr lang="en-US" sz="1100" b="1" dirty="0">
            <a:solidFill>
              <a:schemeClr val="tx1"/>
            </a:solidFill>
            <a:latin typeface="Trebuchet MS"/>
          </a:endParaRPr>
        </a:p>
      </dgm:t>
    </dgm:pt>
    <dgm:pt modelId="{8ACBE350-1675-48CF-AE8B-9626B5FFB216}" type="parTrans" cxnId="{C31B352A-3615-450B-BEF3-F57262AA047F}">
      <dgm:prSet/>
      <dgm:spPr/>
      <dgm:t>
        <a:bodyPr/>
        <a:lstStyle/>
        <a:p>
          <a:endParaRPr lang="en-US"/>
        </a:p>
      </dgm:t>
    </dgm:pt>
    <dgm:pt modelId="{3AD131DB-02B7-4125-825A-A11C66697E40}" type="sibTrans" cxnId="{C31B352A-3615-450B-BEF3-F57262AA047F}">
      <dgm:prSet/>
      <dgm:spPr/>
      <dgm:t>
        <a:bodyPr/>
        <a:lstStyle/>
        <a:p>
          <a:endParaRPr lang="en-US"/>
        </a:p>
      </dgm:t>
    </dgm:pt>
    <dgm:pt modelId="{6E3EAFBC-A313-48EE-9BF9-868BF668A114}">
      <dgm:prSet phldrT="[Text]" custT="1"/>
      <dgm:spPr>
        <a:solidFill>
          <a:schemeClr val="accent2">
            <a:lumMod val="40000"/>
            <a:lumOff val="60000"/>
          </a:schemeClr>
        </a:solidFill>
      </dgm:spPr>
      <dgm:t>
        <a:bodyPr/>
        <a:lstStyle/>
        <a:p>
          <a:r>
            <a:rPr lang="fr-FR" sz="1100" b="1" dirty="0">
              <a:solidFill>
                <a:schemeClr val="tx1"/>
              </a:solidFill>
            </a:rPr>
            <a:t>Autres mesures économiques (prise en charge des coûts fixes, </a:t>
          </a:r>
          <a:r>
            <a:rPr lang="fr-FR" sz="1100" b="1" dirty="0" err="1">
              <a:solidFill>
                <a:schemeClr val="tx1"/>
              </a:solidFill>
            </a:rPr>
            <a:t>etc</a:t>
          </a:r>
          <a:r>
            <a:rPr lang="fr-FR" sz="1100" b="1" dirty="0">
              <a:solidFill>
                <a:schemeClr val="tx1"/>
              </a:solidFill>
            </a:rPr>
            <a:t>)</a:t>
          </a:r>
          <a:endParaRPr lang="en-US" sz="1100" b="1" dirty="0">
            <a:solidFill>
              <a:schemeClr val="tx1"/>
            </a:solidFill>
          </a:endParaRPr>
        </a:p>
      </dgm:t>
    </dgm:pt>
    <dgm:pt modelId="{B2C56DB4-C37F-47A8-82FD-3C80B5038E08}" type="parTrans" cxnId="{D6391C7E-C7FA-4759-8F21-F140CAECB8A8}">
      <dgm:prSet/>
      <dgm:spPr/>
      <dgm:t>
        <a:bodyPr/>
        <a:lstStyle/>
        <a:p>
          <a:endParaRPr lang="en-US"/>
        </a:p>
      </dgm:t>
    </dgm:pt>
    <dgm:pt modelId="{834458A9-5171-4FB6-8605-26C914959531}" type="sibTrans" cxnId="{D6391C7E-C7FA-4759-8F21-F140CAECB8A8}">
      <dgm:prSet/>
      <dgm:spPr/>
      <dgm:t>
        <a:bodyPr/>
        <a:lstStyle/>
        <a:p>
          <a:endParaRPr lang="en-US"/>
        </a:p>
      </dgm:t>
    </dgm:pt>
    <dgm:pt modelId="{3BFCEC0B-2518-4635-9D4E-1DE74B90DC45}">
      <dgm:prSet phldrT="[Text]" custT="1"/>
      <dgm:spPr>
        <a:solidFill>
          <a:schemeClr val="accent2">
            <a:lumMod val="40000"/>
            <a:lumOff val="60000"/>
          </a:schemeClr>
        </a:solidFill>
      </dgm:spPr>
      <dgm:t>
        <a:bodyPr/>
        <a:lstStyle/>
        <a:p>
          <a:r>
            <a:rPr lang="fr-FR" sz="1100" b="1" dirty="0">
              <a:solidFill>
                <a:schemeClr val="tx1"/>
              </a:solidFill>
            </a:rPr>
            <a:t>Reserve civique-Covid-19</a:t>
          </a:r>
          <a:endParaRPr lang="en-US" sz="1100" b="1" dirty="0">
            <a:solidFill>
              <a:schemeClr val="tx1"/>
            </a:solidFill>
          </a:endParaRPr>
        </a:p>
      </dgm:t>
    </dgm:pt>
    <dgm:pt modelId="{B883C101-FC66-4ED0-B223-D8C90620773C}" type="parTrans" cxnId="{FDA41390-5DCA-4D51-9368-382CD192CF0A}">
      <dgm:prSet/>
      <dgm:spPr/>
      <dgm:t>
        <a:bodyPr/>
        <a:lstStyle/>
        <a:p>
          <a:endParaRPr lang="en-US"/>
        </a:p>
      </dgm:t>
    </dgm:pt>
    <dgm:pt modelId="{F95B8A8E-4980-4F33-BAB0-6FFEA44C977D}" type="sibTrans" cxnId="{FDA41390-5DCA-4D51-9368-382CD192CF0A}">
      <dgm:prSet/>
      <dgm:spPr/>
      <dgm:t>
        <a:bodyPr/>
        <a:lstStyle/>
        <a:p>
          <a:endParaRPr lang="en-US"/>
        </a:p>
      </dgm:t>
    </dgm:pt>
    <dgm:pt modelId="{A4400A1E-296B-4258-9F32-9252ACA70D16}">
      <dgm:prSet phldrT="[Text]" custT="1"/>
      <dgm:spPr>
        <a:solidFill>
          <a:schemeClr val="accent6"/>
        </a:solidFill>
      </dgm:spPr>
      <dgm:t>
        <a:bodyPr/>
        <a:lstStyle/>
        <a:p>
          <a:r>
            <a:rPr lang="fr-FR" sz="1100" b="1" dirty="0" err="1"/>
            <a:t>Humanitarian</a:t>
          </a:r>
          <a:endParaRPr lang="en-US" sz="1100" b="1" dirty="0"/>
        </a:p>
      </dgm:t>
    </dgm:pt>
    <dgm:pt modelId="{344FD14F-2CC3-4328-B812-D489C2368EC6}" type="parTrans" cxnId="{945E822F-4540-4010-B922-FC907AAABFB5}">
      <dgm:prSet/>
      <dgm:spPr/>
      <dgm:t>
        <a:bodyPr/>
        <a:lstStyle/>
        <a:p>
          <a:endParaRPr lang="en-US"/>
        </a:p>
      </dgm:t>
    </dgm:pt>
    <dgm:pt modelId="{5EF65910-6E40-4D85-8EF0-88A01A87C8A9}" type="sibTrans" cxnId="{945E822F-4540-4010-B922-FC907AAABFB5}">
      <dgm:prSet/>
      <dgm:spPr/>
      <dgm:t>
        <a:bodyPr/>
        <a:lstStyle/>
        <a:p>
          <a:endParaRPr lang="en-US"/>
        </a:p>
      </dgm:t>
    </dgm:pt>
    <dgm:pt modelId="{165BD994-3656-49DE-A05B-EF9B1D2D9216}">
      <dgm:prSet phldrT="[Text]" custT="1"/>
      <dgm:spPr>
        <a:solidFill>
          <a:schemeClr val="accent6"/>
        </a:solidFill>
      </dgm:spPr>
      <dgm:t>
        <a:bodyPr/>
        <a:lstStyle/>
        <a:p>
          <a:r>
            <a:rPr lang="fr-FR" sz="1100" b="1" dirty="0"/>
            <a:t>Assistance médicale dans centres d’hébergement</a:t>
          </a:r>
          <a:endParaRPr lang="en-US" sz="1100" b="1" dirty="0"/>
        </a:p>
      </dgm:t>
    </dgm:pt>
    <dgm:pt modelId="{C78B5D06-EC24-4DF8-9C96-3FD4CA87002B}" type="sibTrans" cxnId="{2554A72E-B70B-47CA-BAD3-7F70D2ADC67E}">
      <dgm:prSet/>
      <dgm:spPr/>
      <dgm:t>
        <a:bodyPr/>
        <a:lstStyle/>
        <a:p>
          <a:endParaRPr lang="en-US"/>
        </a:p>
      </dgm:t>
    </dgm:pt>
    <dgm:pt modelId="{123C114F-AC61-4FD8-BF30-056EF8AD64E3}" type="parTrans" cxnId="{2554A72E-B70B-47CA-BAD3-7F70D2ADC67E}">
      <dgm:prSet/>
      <dgm:spPr/>
      <dgm:t>
        <a:bodyPr/>
        <a:lstStyle/>
        <a:p>
          <a:endParaRPr lang="en-US"/>
        </a:p>
      </dgm:t>
    </dgm:pt>
    <dgm:pt modelId="{4C846852-118B-453E-BFD8-4A09A98ED4E3}">
      <dgm:prSet phldrT="[Text]" custT="1"/>
      <dgm:spPr>
        <a:solidFill>
          <a:schemeClr val="accent3"/>
        </a:solidFill>
      </dgm:spPr>
      <dgm:t>
        <a:bodyPr/>
        <a:lstStyle/>
        <a:p>
          <a:r>
            <a:rPr lang="fr-FR" sz="1100" b="1" dirty="0"/>
            <a:t>Mise en place d’un fonds d’urgence pour les associations humanitaires</a:t>
          </a:r>
          <a:endParaRPr lang="en-US" sz="1100" b="1" dirty="0"/>
        </a:p>
      </dgm:t>
    </dgm:pt>
    <dgm:pt modelId="{5D8D7B77-73B0-48BC-8362-28BBF142E4D3}" type="parTrans" cxnId="{2D0255DE-F505-4570-B38D-39F3E0D5FB8B}">
      <dgm:prSet/>
      <dgm:spPr/>
      <dgm:t>
        <a:bodyPr/>
        <a:lstStyle/>
        <a:p>
          <a:endParaRPr lang="en-US"/>
        </a:p>
      </dgm:t>
    </dgm:pt>
    <dgm:pt modelId="{50672D42-23E7-404E-9403-AC0D9E914E39}" type="sibTrans" cxnId="{2D0255DE-F505-4570-B38D-39F3E0D5FB8B}">
      <dgm:prSet/>
      <dgm:spPr/>
      <dgm:t>
        <a:bodyPr/>
        <a:lstStyle/>
        <a:p>
          <a:endParaRPr lang="en-US"/>
        </a:p>
      </dgm:t>
    </dgm:pt>
    <dgm:pt modelId="{326D04E6-231B-4B13-9F65-3012DFBC43FB}">
      <dgm:prSet phldrT="[Text]"/>
      <dgm:spPr>
        <a:solidFill>
          <a:schemeClr val="accent3"/>
        </a:solidFill>
      </dgm:spPr>
      <dgm:t>
        <a:bodyPr/>
        <a:lstStyle/>
        <a:p>
          <a:endParaRPr lang="en-US" sz="900" dirty="0"/>
        </a:p>
      </dgm:t>
    </dgm:pt>
    <dgm:pt modelId="{65E85269-C8E3-4632-AABA-2C91C664A4F4}" type="parTrans" cxnId="{561929EF-748A-431A-B4BC-2358F01E0DDF}">
      <dgm:prSet/>
      <dgm:spPr/>
      <dgm:t>
        <a:bodyPr/>
        <a:lstStyle/>
        <a:p>
          <a:endParaRPr lang="en-US"/>
        </a:p>
      </dgm:t>
    </dgm:pt>
    <dgm:pt modelId="{4CFEF835-2D53-4A91-85E5-B266ADDEC83C}" type="sibTrans" cxnId="{561929EF-748A-431A-B4BC-2358F01E0DDF}">
      <dgm:prSet/>
      <dgm:spPr/>
      <dgm:t>
        <a:bodyPr/>
        <a:lstStyle/>
        <a:p>
          <a:endParaRPr lang="en-US"/>
        </a:p>
      </dgm:t>
    </dgm:pt>
    <dgm:pt modelId="{2FF3FF68-6D66-47B9-B4DD-314A17E41DA4}">
      <dgm:prSet phldrT="[Text]" custT="1"/>
      <dgm:spPr>
        <a:solidFill>
          <a:schemeClr val="accent6"/>
        </a:solidFill>
      </dgm:spPr>
      <dgm:t>
        <a:bodyPr/>
        <a:lstStyle/>
        <a:p>
          <a:r>
            <a:rPr lang="fr-FR" sz="1100" b="1" dirty="0"/>
            <a:t>Mask distributions</a:t>
          </a:r>
          <a:endParaRPr lang="en-US" sz="1100" b="1" dirty="0"/>
        </a:p>
      </dgm:t>
    </dgm:pt>
    <dgm:pt modelId="{74E7DFCD-A5AA-443A-88F9-D99E897FD265}" type="parTrans" cxnId="{35A2938D-7FFD-44E4-86E4-4270F2EC021A}">
      <dgm:prSet/>
      <dgm:spPr/>
      <dgm:t>
        <a:bodyPr/>
        <a:lstStyle/>
        <a:p>
          <a:endParaRPr lang="en-US"/>
        </a:p>
      </dgm:t>
    </dgm:pt>
    <dgm:pt modelId="{CD98C91D-216B-4348-8E2E-101360D8A508}" type="sibTrans" cxnId="{35A2938D-7FFD-44E4-86E4-4270F2EC021A}">
      <dgm:prSet/>
      <dgm:spPr/>
      <dgm:t>
        <a:bodyPr/>
        <a:lstStyle/>
        <a:p>
          <a:endParaRPr lang="en-US"/>
        </a:p>
      </dgm:t>
    </dgm:pt>
    <dgm:pt modelId="{3D0E5D2C-5801-42DB-A361-D1BF5E7BAA27}">
      <dgm:prSet phldrT="[Text]" custT="1"/>
      <dgm:spPr>
        <a:solidFill>
          <a:schemeClr val="accent6"/>
        </a:solidFill>
      </dgm:spPr>
      <dgm:t>
        <a:bodyPr/>
        <a:lstStyle/>
        <a:p>
          <a:r>
            <a:rPr lang="fr-FR" sz="1100" b="1" dirty="0" err="1"/>
            <a:t>Reinforcement</a:t>
          </a:r>
          <a:r>
            <a:rPr lang="fr-FR" sz="1100" b="1" dirty="0"/>
            <a:t> of nursing home services</a:t>
          </a:r>
          <a:endParaRPr lang="en-US" sz="1100" b="1" dirty="0"/>
        </a:p>
      </dgm:t>
    </dgm:pt>
    <dgm:pt modelId="{85A2CEC5-305C-4A7B-91B2-C1157A96E30F}" type="parTrans" cxnId="{0DF40D85-E7D5-4682-9543-C214373386C6}">
      <dgm:prSet/>
      <dgm:spPr/>
      <dgm:t>
        <a:bodyPr/>
        <a:lstStyle/>
        <a:p>
          <a:endParaRPr lang="en-US"/>
        </a:p>
      </dgm:t>
    </dgm:pt>
    <dgm:pt modelId="{28C862B7-A9FE-4850-8885-7F11D43BE3DB}" type="sibTrans" cxnId="{0DF40D85-E7D5-4682-9543-C214373386C6}">
      <dgm:prSet/>
      <dgm:spPr/>
      <dgm:t>
        <a:bodyPr/>
        <a:lstStyle/>
        <a:p>
          <a:endParaRPr lang="en-US"/>
        </a:p>
      </dgm:t>
    </dgm:pt>
    <dgm:pt modelId="{ABF068E7-A0CB-4266-9D5B-0F5EC21DBCC4}">
      <dgm:prSet phldrT="[Text]" custT="1"/>
      <dgm:spPr>
        <a:solidFill>
          <a:schemeClr val="accent6"/>
        </a:solidFill>
      </dgm:spPr>
      <dgm:t>
        <a:bodyPr/>
        <a:lstStyle/>
        <a:p>
          <a:r>
            <a:rPr lang="fr-FR" sz="1100" b="1" dirty="0" err="1"/>
            <a:t>Opening</a:t>
          </a:r>
          <a:r>
            <a:rPr lang="fr-FR" sz="1100" b="1" dirty="0"/>
            <a:t> of centers for people </a:t>
          </a:r>
          <a:r>
            <a:rPr lang="fr-FR" sz="1100" b="1" dirty="0" err="1"/>
            <a:t>with</a:t>
          </a:r>
          <a:r>
            <a:rPr lang="fr-FR" sz="1100" b="1" dirty="0"/>
            <a:t> Covid </a:t>
          </a:r>
          <a:endParaRPr lang="en-US" sz="1100" b="1" dirty="0"/>
        </a:p>
      </dgm:t>
    </dgm:pt>
    <dgm:pt modelId="{F70C3E17-15EF-4902-A720-6C7B0473E3F2}" type="parTrans" cxnId="{65BC3C1E-3523-430A-93EE-10F680466544}">
      <dgm:prSet/>
      <dgm:spPr/>
      <dgm:t>
        <a:bodyPr/>
        <a:lstStyle/>
        <a:p>
          <a:endParaRPr lang="en-US"/>
        </a:p>
      </dgm:t>
    </dgm:pt>
    <dgm:pt modelId="{461B434A-31E2-4612-87C9-F8ABCCEA506E}" type="sibTrans" cxnId="{65BC3C1E-3523-430A-93EE-10F680466544}">
      <dgm:prSet/>
      <dgm:spPr/>
      <dgm:t>
        <a:bodyPr/>
        <a:lstStyle/>
        <a:p>
          <a:endParaRPr lang="en-US"/>
        </a:p>
      </dgm:t>
    </dgm:pt>
    <dgm:pt modelId="{E169FE5F-6FD4-47E2-A997-B1B293060403}">
      <dgm:prSet phldrT="[Text]" custT="1"/>
      <dgm:spPr>
        <a:solidFill>
          <a:schemeClr val="accent3"/>
        </a:solidFill>
      </dgm:spPr>
      <dgm:t>
        <a:bodyPr/>
        <a:lstStyle/>
        <a:p>
          <a:r>
            <a:rPr lang="en-US" sz="1100" b="1" dirty="0"/>
            <a:t>Fond </a:t>
          </a:r>
          <a:r>
            <a:rPr lang="en-US" sz="1100" b="1" dirty="0" err="1"/>
            <a:t>régional</a:t>
          </a:r>
          <a:r>
            <a:rPr lang="en-US" sz="1100" b="1" dirty="0"/>
            <a:t> de </a:t>
          </a:r>
          <a:r>
            <a:rPr lang="en-US" sz="1100" b="1" dirty="0" err="1"/>
            <a:t>Prévention</a:t>
          </a:r>
          <a:r>
            <a:rPr lang="en-US" sz="1100" b="1" dirty="0"/>
            <a:t> des </a:t>
          </a:r>
          <a:r>
            <a:rPr lang="en-US" sz="1100" b="1" dirty="0" err="1"/>
            <a:t>Difficultés</a:t>
          </a:r>
          <a:r>
            <a:rPr lang="en-US" sz="1100" b="1" dirty="0"/>
            <a:t> </a:t>
          </a:r>
        </a:p>
      </dgm:t>
    </dgm:pt>
    <dgm:pt modelId="{060493A4-67A3-430A-9B1F-322BAFB7A4A6}" type="parTrans" cxnId="{AC5968A2-6159-47DF-B22A-E85B05416DA5}">
      <dgm:prSet/>
      <dgm:spPr/>
      <dgm:t>
        <a:bodyPr/>
        <a:lstStyle/>
        <a:p>
          <a:endParaRPr lang="en-US"/>
        </a:p>
      </dgm:t>
    </dgm:pt>
    <dgm:pt modelId="{C497E341-B1CB-4669-9D29-2B9A05624046}" type="sibTrans" cxnId="{AC5968A2-6159-47DF-B22A-E85B05416DA5}">
      <dgm:prSet/>
      <dgm:spPr/>
      <dgm:t>
        <a:bodyPr/>
        <a:lstStyle/>
        <a:p>
          <a:endParaRPr lang="en-US"/>
        </a:p>
      </dgm:t>
    </dgm:pt>
    <dgm:pt modelId="{7E29D72C-F18A-40C8-A2B5-BE9881EEC83B}">
      <dgm:prSet phldrT="[Text]" custT="1"/>
      <dgm:spPr>
        <a:solidFill>
          <a:schemeClr val="accent4">
            <a:lumMod val="60000"/>
            <a:lumOff val="40000"/>
          </a:schemeClr>
        </a:solidFill>
      </dgm:spPr>
      <dgm:t>
        <a:bodyPr/>
        <a:lstStyle/>
        <a:p>
          <a:pPr rtl="0"/>
          <a:r>
            <a:rPr lang="fr-FR" sz="1100" b="1" dirty="0">
              <a:solidFill>
                <a:schemeClr val="tx1"/>
              </a:solidFill>
            </a:rPr>
            <a:t>Initiatives citoyennes pour </a:t>
          </a:r>
          <a:r>
            <a:rPr lang="fr-FR" sz="1100" b="1" dirty="0">
              <a:solidFill>
                <a:schemeClr val="tx1"/>
              </a:solidFill>
              <a:latin typeface="Trebuchet MS"/>
            </a:rPr>
            <a:t>le secteur</a:t>
          </a:r>
          <a:r>
            <a:rPr lang="fr-FR" sz="1100" b="1" dirty="0">
              <a:solidFill>
                <a:schemeClr val="tx1"/>
              </a:solidFill>
            </a:rPr>
            <a:t> de </a:t>
          </a:r>
          <a:r>
            <a:rPr lang="fr-FR" sz="1100" b="1" dirty="0">
              <a:solidFill>
                <a:schemeClr val="tx1"/>
              </a:solidFill>
              <a:latin typeface="Trebuchet MS"/>
            </a:rPr>
            <a:t>la </a:t>
          </a:r>
          <a:r>
            <a:rPr lang="fr-FR" sz="1100" b="1" dirty="0">
              <a:solidFill>
                <a:schemeClr val="tx1"/>
              </a:solidFill>
            </a:rPr>
            <a:t>santé</a:t>
          </a:r>
          <a:endParaRPr lang="en-US" sz="1100" b="1" dirty="0">
            <a:solidFill>
              <a:schemeClr val="tx1"/>
            </a:solidFill>
          </a:endParaRPr>
        </a:p>
      </dgm:t>
    </dgm:pt>
    <dgm:pt modelId="{5ACBEB1D-34B8-4B5F-89C9-7ABAFAECFFE4}" type="parTrans" cxnId="{F54DF978-9148-4A25-92C3-AFACF382F5C8}">
      <dgm:prSet/>
      <dgm:spPr/>
      <dgm:t>
        <a:bodyPr/>
        <a:lstStyle/>
        <a:p>
          <a:endParaRPr lang="en-US"/>
        </a:p>
      </dgm:t>
    </dgm:pt>
    <dgm:pt modelId="{9FF98EB9-B060-4421-9FFF-D758F866CE44}" type="sibTrans" cxnId="{F54DF978-9148-4A25-92C3-AFACF382F5C8}">
      <dgm:prSet/>
      <dgm:spPr/>
      <dgm:t>
        <a:bodyPr/>
        <a:lstStyle/>
        <a:p>
          <a:endParaRPr lang="en-US"/>
        </a:p>
      </dgm:t>
    </dgm:pt>
    <dgm:pt modelId="{12D720EC-96BA-455A-895E-17A5D9C5E7E9}" type="pres">
      <dgm:prSet presAssocID="{F1C6F094-C58D-4AC3-94A5-C7D42FEE12B3}" presName="linear" presStyleCnt="0">
        <dgm:presLayoutVars>
          <dgm:dir/>
          <dgm:resizeHandles val="exact"/>
        </dgm:presLayoutVars>
      </dgm:prSet>
      <dgm:spPr/>
    </dgm:pt>
    <dgm:pt modelId="{1EF9B8CA-6F41-49BB-A302-638A908DC949}" type="pres">
      <dgm:prSet presAssocID="{786BBDD3-CC13-4634-B154-A159BDBFC3FB}" presName="comp" presStyleCnt="0"/>
      <dgm:spPr/>
    </dgm:pt>
    <dgm:pt modelId="{4D8984D4-637F-418A-BBBD-6D4792D2890E}" type="pres">
      <dgm:prSet presAssocID="{786BBDD3-CC13-4634-B154-A159BDBFC3FB}" presName="box" presStyleLbl="node1" presStyleIdx="0" presStyleCnt="4" custLinFactNeighborY="-26763"/>
      <dgm:spPr/>
    </dgm:pt>
    <dgm:pt modelId="{1097B731-F67D-48BC-BC8C-6A86052B0577}" type="pres">
      <dgm:prSet presAssocID="{786BBDD3-CC13-4634-B154-A159BDBFC3FB}" presName="img" presStyleLbl="fgImgPlace1" presStyleIdx="0" presStyleCnt="4"/>
      <dgm:spPr>
        <a:blipFill>
          <a:blip xmlns:r="http://schemas.openxmlformats.org/officeDocument/2006/relationships" r:embed="rId1"/>
          <a:srcRect/>
          <a:stretch>
            <a:fillRect t="-70000" b="-70000"/>
          </a:stretch>
        </a:blipFill>
      </dgm:spPr>
    </dgm:pt>
    <dgm:pt modelId="{F5B11FA7-6A53-4121-B98A-FC12569933E4}" type="pres">
      <dgm:prSet presAssocID="{786BBDD3-CC13-4634-B154-A159BDBFC3FB}" presName="text" presStyleLbl="node1" presStyleIdx="0" presStyleCnt="4">
        <dgm:presLayoutVars>
          <dgm:bulletEnabled val="1"/>
        </dgm:presLayoutVars>
      </dgm:prSet>
      <dgm:spPr/>
    </dgm:pt>
    <dgm:pt modelId="{49600F0E-FC26-42CB-9378-8A6E371F720C}" type="pres">
      <dgm:prSet presAssocID="{B35B3775-E435-4759-93C0-F061B0088E4B}" presName="spacer" presStyleCnt="0"/>
      <dgm:spPr/>
    </dgm:pt>
    <dgm:pt modelId="{142DFB65-3FF9-44F3-A4E6-9313FA6FDB04}" type="pres">
      <dgm:prSet presAssocID="{5A850619-765D-4813-8944-933A2D21240C}" presName="comp" presStyleCnt="0"/>
      <dgm:spPr/>
    </dgm:pt>
    <dgm:pt modelId="{375B8469-628B-418F-889F-23DECCE21FA8}" type="pres">
      <dgm:prSet presAssocID="{5A850619-765D-4813-8944-933A2D21240C}" presName="box" presStyleLbl="node1" presStyleIdx="1" presStyleCnt="4" custLinFactNeighborX="368" custLinFactNeighborY="6794"/>
      <dgm:spPr/>
    </dgm:pt>
    <dgm:pt modelId="{3AE49FD4-DBE2-4922-BA19-CD38BA1B15DE}" type="pres">
      <dgm:prSet presAssocID="{5A850619-765D-4813-8944-933A2D21240C}" presName="img" presStyleLbl="fgImgPlace1" presStyleIdx="1" presStyleCnt="4" custLinFactNeighborX="-1749" custLinFactNeighborY="8493"/>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7D408141-958E-48D2-8A90-5873E9E2A790}" type="pres">
      <dgm:prSet presAssocID="{5A850619-765D-4813-8944-933A2D21240C}" presName="text" presStyleLbl="node1" presStyleIdx="1" presStyleCnt="4">
        <dgm:presLayoutVars>
          <dgm:bulletEnabled val="1"/>
        </dgm:presLayoutVars>
      </dgm:prSet>
      <dgm:spPr/>
    </dgm:pt>
    <dgm:pt modelId="{4CE7E7C4-73AC-4A0C-BADA-DBFEC59E4F4E}" type="pres">
      <dgm:prSet presAssocID="{CD752844-3791-4D2B-9093-1D1D5C63831F}" presName="spacer" presStyleCnt="0"/>
      <dgm:spPr/>
    </dgm:pt>
    <dgm:pt modelId="{61ADA474-FEB1-4005-A26D-E572D09FA150}" type="pres">
      <dgm:prSet presAssocID="{6528D120-CF01-47E4-B7DB-28847BDF4C9F}" presName="comp" presStyleCnt="0"/>
      <dgm:spPr/>
    </dgm:pt>
    <dgm:pt modelId="{7DE469D2-3466-4A51-B56A-42F16DFA9629}" type="pres">
      <dgm:prSet presAssocID="{6528D120-CF01-47E4-B7DB-28847BDF4C9F}" presName="box" presStyleLbl="node1" presStyleIdx="2" presStyleCnt="4"/>
      <dgm:spPr/>
    </dgm:pt>
    <dgm:pt modelId="{2FBA353E-C33C-45E8-A999-BAE33C4AE8F7}" type="pres">
      <dgm:prSet presAssocID="{6528D120-CF01-47E4-B7DB-28847BDF4C9F}"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4000" b="-104000"/>
          </a:stretch>
        </a:blipFill>
      </dgm:spPr>
      <dgm:extLst>
        <a:ext uri="{E40237B7-FDA0-4F09-8148-C483321AD2D9}">
          <dgm14:cNvPr xmlns:dgm14="http://schemas.microsoft.com/office/drawing/2010/diagram" id="0" name="" descr="Violin with solid fill"/>
        </a:ext>
      </dgm:extLst>
    </dgm:pt>
    <dgm:pt modelId="{D656F0E5-696E-4E5D-9DD6-BA7E64693AF8}" type="pres">
      <dgm:prSet presAssocID="{6528D120-CF01-47E4-B7DB-28847BDF4C9F}" presName="text" presStyleLbl="node1" presStyleIdx="2" presStyleCnt="4">
        <dgm:presLayoutVars>
          <dgm:bulletEnabled val="1"/>
        </dgm:presLayoutVars>
      </dgm:prSet>
      <dgm:spPr/>
    </dgm:pt>
    <dgm:pt modelId="{A4E0A1F3-8FF9-499D-BB31-BD5CAAEBF63F}" type="pres">
      <dgm:prSet presAssocID="{0D6AD1AA-D6EC-44C4-A8EB-3C571185347E}" presName="spacer" presStyleCnt="0"/>
      <dgm:spPr/>
    </dgm:pt>
    <dgm:pt modelId="{C236BFEA-F8E3-4091-91A1-845F49946340}" type="pres">
      <dgm:prSet presAssocID="{A4400A1E-296B-4258-9F32-9252ACA70D16}" presName="comp" presStyleCnt="0"/>
      <dgm:spPr/>
    </dgm:pt>
    <dgm:pt modelId="{2B2FF31E-6491-4449-8B48-E2BCC9D48190}" type="pres">
      <dgm:prSet presAssocID="{A4400A1E-296B-4258-9F32-9252ACA70D16}" presName="box" presStyleLbl="node1" presStyleIdx="3" presStyleCnt="4"/>
      <dgm:spPr/>
    </dgm:pt>
    <dgm:pt modelId="{1E52E770-7328-4C73-9A7D-491645831DD3}" type="pres">
      <dgm:prSet presAssocID="{A4400A1E-296B-4258-9F32-9252ACA70D16}" presName="img" presStyleLbl="fgImgPlace1" presStyleIdx="3"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4000" b="-104000"/>
          </a:stretch>
        </a:blipFill>
      </dgm:spPr>
      <dgm:extLst>
        <a:ext uri="{E40237B7-FDA0-4F09-8148-C483321AD2D9}">
          <dgm14:cNvPr xmlns:dgm14="http://schemas.microsoft.com/office/drawing/2010/diagram" id="0" name="" descr="Medical with solid fill"/>
        </a:ext>
      </dgm:extLst>
    </dgm:pt>
    <dgm:pt modelId="{3B33CE2F-B497-4A04-9182-47FEDC4F563A}" type="pres">
      <dgm:prSet presAssocID="{A4400A1E-296B-4258-9F32-9252ACA70D16}" presName="text" presStyleLbl="node1" presStyleIdx="3" presStyleCnt="4">
        <dgm:presLayoutVars>
          <dgm:bulletEnabled val="1"/>
        </dgm:presLayoutVars>
      </dgm:prSet>
      <dgm:spPr/>
    </dgm:pt>
  </dgm:ptLst>
  <dgm:cxnLst>
    <dgm:cxn modelId="{7D165B03-B239-4A55-826F-15B27AE3D823}" type="presOf" srcId="{786BBDD3-CC13-4634-B154-A159BDBFC3FB}" destId="{4D8984D4-637F-418A-BBBD-6D4792D2890E}" srcOrd="0" destOrd="0" presId="urn:microsoft.com/office/officeart/2005/8/layout/vList4"/>
    <dgm:cxn modelId="{3EFCDF05-3665-451A-880D-C5DE76658A4B}" srcId="{786BBDD3-CC13-4634-B154-A159BDBFC3FB}" destId="{A6D92EBF-E76D-4EBB-82BE-DF5591CA9266}" srcOrd="2" destOrd="0" parTransId="{D76F1725-9D5F-40C7-B0E3-3E56FDF9ABDD}" sibTransId="{C0D40CCD-E231-4976-9FCA-16A00BE6B19C}"/>
    <dgm:cxn modelId="{F9251210-5E88-49A5-8A1C-9950E69231A8}" srcId="{F1C6F094-C58D-4AC3-94A5-C7D42FEE12B3}" destId="{786BBDD3-CC13-4634-B154-A159BDBFC3FB}" srcOrd="0" destOrd="0" parTransId="{812638B9-4B5C-49B4-89A4-E97626731955}" sibTransId="{B35B3775-E435-4759-93C0-F061B0088E4B}"/>
    <dgm:cxn modelId="{7222001A-4F83-45AC-A2CF-6E2398735A79}" type="presOf" srcId="{5A850619-765D-4813-8944-933A2D21240C}" destId="{375B8469-628B-418F-889F-23DECCE21FA8}" srcOrd="0" destOrd="0" presId="urn:microsoft.com/office/officeart/2005/8/layout/vList4"/>
    <dgm:cxn modelId="{662D1D1B-7934-4163-A359-857739AA6F6A}" type="presOf" srcId="{6E3EAFBC-A313-48EE-9BF9-868BF668A114}" destId="{F5B11FA7-6A53-4121-B98A-FC12569933E4}" srcOrd="1" destOrd="2" presId="urn:microsoft.com/office/officeart/2005/8/layout/vList4"/>
    <dgm:cxn modelId="{65BC3C1E-3523-430A-93EE-10F680466544}" srcId="{A4400A1E-296B-4258-9F32-9252ACA70D16}" destId="{ABF068E7-A0CB-4266-9D5B-0F5EC21DBCC4}" srcOrd="3" destOrd="0" parTransId="{F70C3E17-15EF-4902-A720-6C7B0473E3F2}" sibTransId="{461B434A-31E2-4612-87C9-F8ABCCEA506E}"/>
    <dgm:cxn modelId="{43FE9C22-484E-4BE7-82E5-F108A154C85A}" type="presOf" srcId="{A6D92EBF-E76D-4EBB-82BE-DF5591CA9266}" destId="{4D8984D4-637F-418A-BBBD-6D4792D2890E}" srcOrd="0" destOrd="3" presId="urn:microsoft.com/office/officeart/2005/8/layout/vList4"/>
    <dgm:cxn modelId="{E79C6328-A967-4E51-9BB9-2006733A2E17}" type="presOf" srcId="{7E29D72C-F18A-40C8-A2B5-BE9881EEC83B}" destId="{7DE469D2-3466-4A51-B56A-42F16DFA9629}" srcOrd="0" destOrd="3" presId="urn:microsoft.com/office/officeart/2005/8/layout/vList4"/>
    <dgm:cxn modelId="{C31B352A-3615-450B-BEF3-F57262AA047F}" srcId="{6528D120-CF01-47E4-B7DB-28847BDF4C9F}" destId="{F47A5B62-1EAD-462F-8CDA-A615D6CDE4AB}" srcOrd="1" destOrd="0" parTransId="{8ACBE350-1675-48CF-AE8B-9626B5FFB216}" sibTransId="{3AD131DB-02B7-4125-825A-A11C66697E40}"/>
    <dgm:cxn modelId="{927EC62D-ED1F-4DB5-9772-DD188CF95D5E}" type="presOf" srcId="{A6D92EBF-E76D-4EBB-82BE-DF5591CA9266}" destId="{F5B11FA7-6A53-4121-B98A-FC12569933E4}" srcOrd="1" destOrd="3" presId="urn:microsoft.com/office/officeart/2005/8/layout/vList4"/>
    <dgm:cxn modelId="{2554A72E-B70B-47CA-BAD3-7F70D2ADC67E}" srcId="{A4400A1E-296B-4258-9F32-9252ACA70D16}" destId="{165BD994-3656-49DE-A05B-EF9B1D2D9216}" srcOrd="0" destOrd="0" parTransId="{123C114F-AC61-4FD8-BF30-056EF8AD64E3}" sibTransId="{C78B5D06-EC24-4DF8-9C96-3FD4CA87002B}"/>
    <dgm:cxn modelId="{945E822F-4540-4010-B922-FC907AAABFB5}" srcId="{F1C6F094-C58D-4AC3-94A5-C7D42FEE12B3}" destId="{A4400A1E-296B-4258-9F32-9252ACA70D16}" srcOrd="3" destOrd="0" parTransId="{344FD14F-2CC3-4328-B812-D489C2368EC6}" sibTransId="{5EF65910-6E40-4D85-8EF0-88A01A87C8A9}"/>
    <dgm:cxn modelId="{39636A32-8750-424E-80BF-799DB689C754}" type="presOf" srcId="{165BD994-3656-49DE-A05B-EF9B1D2D9216}" destId="{2B2FF31E-6491-4449-8B48-E2BCC9D48190}" srcOrd="0" destOrd="1" presId="urn:microsoft.com/office/officeart/2005/8/layout/vList4"/>
    <dgm:cxn modelId="{63917F3B-07C5-4D1A-9711-7A7A2CD5114A}" type="presOf" srcId="{786BBDD3-CC13-4634-B154-A159BDBFC3FB}" destId="{F5B11FA7-6A53-4121-B98A-FC12569933E4}" srcOrd="1" destOrd="0" presId="urn:microsoft.com/office/officeart/2005/8/layout/vList4"/>
    <dgm:cxn modelId="{9E5FEA41-12DC-4DA6-B15A-DFF86FC4C848}" type="presOf" srcId="{3D0E5D2C-5801-42DB-A361-D1BF5E7BAA27}" destId="{2B2FF31E-6491-4449-8B48-E2BCC9D48190}" srcOrd="0" destOrd="3" presId="urn:microsoft.com/office/officeart/2005/8/layout/vList4"/>
    <dgm:cxn modelId="{8C04BE4D-A24F-45AF-9407-86A72D3005D8}" srcId="{F1C6F094-C58D-4AC3-94A5-C7D42FEE12B3}" destId="{5A850619-765D-4813-8944-933A2D21240C}" srcOrd="1" destOrd="0" parTransId="{A43A5502-F3FA-4B9D-BAF5-04AA99320008}" sibTransId="{CD752844-3791-4D2B-9093-1D1D5C63831F}"/>
    <dgm:cxn modelId="{88102F4F-F077-4202-BDAC-E09CBC89C986}" type="presOf" srcId="{E169FE5F-6FD4-47E2-A997-B1B293060403}" destId="{7D408141-958E-48D2-8A90-5873E9E2A790}" srcOrd="1" destOrd="3" presId="urn:microsoft.com/office/officeart/2005/8/layout/vList4"/>
    <dgm:cxn modelId="{219F6B4F-B63C-46BB-9E19-C333594FD999}" type="presOf" srcId="{E169FE5F-6FD4-47E2-A997-B1B293060403}" destId="{375B8469-628B-418F-889F-23DECCE21FA8}" srcOrd="0" destOrd="3" presId="urn:microsoft.com/office/officeart/2005/8/layout/vList4"/>
    <dgm:cxn modelId="{85718F54-A947-4A63-925C-B447CF0D84C7}" srcId="{786BBDD3-CC13-4634-B154-A159BDBFC3FB}" destId="{110A75B0-985B-4473-9039-399B622B5165}" srcOrd="0" destOrd="0" parTransId="{DF2FD94F-11E9-42A7-8807-20CCFF3B8BC8}" sibTransId="{BACD189D-C9EB-4041-B87A-5C1779D371D9}"/>
    <dgm:cxn modelId="{FCF4DD59-EBA0-4D69-A728-73F042DA9343}" type="presOf" srcId="{ABF068E7-A0CB-4266-9D5B-0F5EC21DBCC4}" destId="{3B33CE2F-B497-4A04-9182-47FEDC4F563A}" srcOrd="1" destOrd="4" presId="urn:microsoft.com/office/officeart/2005/8/layout/vList4"/>
    <dgm:cxn modelId="{314B3664-BA44-46FD-B4A2-6C8CA6DEA81B}" type="presOf" srcId="{F05333F7-A173-4787-80EC-B3AC2E6262E8}" destId="{D656F0E5-696E-4E5D-9DD6-BA7E64693AF8}" srcOrd="1" destOrd="1" presId="urn:microsoft.com/office/officeart/2005/8/layout/vList4"/>
    <dgm:cxn modelId="{F54DF978-9148-4A25-92C3-AFACF382F5C8}" srcId="{6528D120-CF01-47E4-B7DB-28847BDF4C9F}" destId="{7E29D72C-F18A-40C8-A2B5-BE9881EEC83B}" srcOrd="2" destOrd="0" parTransId="{5ACBEB1D-34B8-4B5F-89C9-7ABAFAECFFE4}" sibTransId="{9FF98EB9-B060-4421-9FFF-D758F866CE44}"/>
    <dgm:cxn modelId="{0920557D-D3ED-41E7-9962-54E49A4CCDFF}" type="presOf" srcId="{2FF3FF68-6D66-47B9-B4DD-314A17E41DA4}" destId="{2B2FF31E-6491-4449-8B48-E2BCC9D48190}" srcOrd="0" destOrd="2" presId="urn:microsoft.com/office/officeart/2005/8/layout/vList4"/>
    <dgm:cxn modelId="{D6391C7E-C7FA-4759-8F21-F140CAECB8A8}" srcId="{786BBDD3-CC13-4634-B154-A159BDBFC3FB}" destId="{6E3EAFBC-A313-48EE-9BF9-868BF668A114}" srcOrd="1" destOrd="0" parTransId="{B2C56DB4-C37F-47A8-82FD-3C80B5038E08}" sibTransId="{834458A9-5171-4FB6-8605-26C914959531}"/>
    <dgm:cxn modelId="{5EF5B180-A9D9-4F9D-893A-B4D91ECF7855}" type="presOf" srcId="{F1C6F094-C58D-4AC3-94A5-C7D42FEE12B3}" destId="{12D720EC-96BA-455A-895E-17A5D9C5E7E9}" srcOrd="0" destOrd="0" presId="urn:microsoft.com/office/officeart/2005/8/layout/vList4"/>
    <dgm:cxn modelId="{0DF40D85-E7D5-4682-9543-C214373386C6}" srcId="{A4400A1E-296B-4258-9F32-9252ACA70D16}" destId="{3D0E5D2C-5801-42DB-A361-D1BF5E7BAA27}" srcOrd="2" destOrd="0" parTransId="{85A2CEC5-305C-4A7B-91B2-C1157A96E30F}" sibTransId="{28C862B7-A9FE-4850-8885-7F11D43BE3DB}"/>
    <dgm:cxn modelId="{F5816C86-0E95-4BF8-A12E-6E6BB3F87BB9}" type="presOf" srcId="{6E3EAFBC-A313-48EE-9BF9-868BF668A114}" destId="{4D8984D4-637F-418A-BBBD-6D4792D2890E}" srcOrd="0" destOrd="2" presId="urn:microsoft.com/office/officeart/2005/8/layout/vList4"/>
    <dgm:cxn modelId="{7C7D2B89-539E-442D-88B9-6ABC55C42DFA}" type="presOf" srcId="{6528D120-CF01-47E4-B7DB-28847BDF4C9F}" destId="{D656F0E5-696E-4E5D-9DD6-BA7E64693AF8}" srcOrd="1" destOrd="0" presId="urn:microsoft.com/office/officeart/2005/8/layout/vList4"/>
    <dgm:cxn modelId="{E8487B8B-23B3-4BEA-B208-131E5E7F7145}" type="presOf" srcId="{3BFCEC0B-2518-4635-9D4E-1DE74B90DC45}" destId="{F5B11FA7-6A53-4121-B98A-FC12569933E4}" srcOrd="1" destOrd="4" presId="urn:microsoft.com/office/officeart/2005/8/layout/vList4"/>
    <dgm:cxn modelId="{35A2938D-7FFD-44E4-86E4-4270F2EC021A}" srcId="{A4400A1E-296B-4258-9F32-9252ACA70D16}" destId="{2FF3FF68-6D66-47B9-B4DD-314A17E41DA4}" srcOrd="1" destOrd="0" parTransId="{74E7DFCD-A5AA-443A-88F9-D99E897FD265}" sibTransId="{CD98C91D-216B-4348-8E2E-101360D8A508}"/>
    <dgm:cxn modelId="{47F9338F-F4EE-46C9-A68A-3928FD74760D}" type="presOf" srcId="{2FF3FF68-6D66-47B9-B4DD-314A17E41DA4}" destId="{3B33CE2F-B497-4A04-9182-47FEDC4F563A}" srcOrd="1" destOrd="2" presId="urn:microsoft.com/office/officeart/2005/8/layout/vList4"/>
    <dgm:cxn modelId="{D33B5A8F-5BBC-4126-AC5A-21721FA853E3}" type="presOf" srcId="{110A75B0-985B-4473-9039-399B622B5165}" destId="{F5B11FA7-6A53-4121-B98A-FC12569933E4}" srcOrd="1" destOrd="1" presId="urn:microsoft.com/office/officeart/2005/8/layout/vList4"/>
    <dgm:cxn modelId="{FDA41390-5DCA-4D51-9368-382CD192CF0A}" srcId="{786BBDD3-CC13-4634-B154-A159BDBFC3FB}" destId="{3BFCEC0B-2518-4635-9D4E-1DE74B90DC45}" srcOrd="3" destOrd="0" parTransId="{B883C101-FC66-4ED0-B223-D8C90620773C}" sibTransId="{F95B8A8E-4980-4F33-BAB0-6FFEA44C977D}"/>
    <dgm:cxn modelId="{2976C59A-1F04-4F2F-8E9D-3AE7F26CEF5B}" type="presOf" srcId="{ABF068E7-A0CB-4266-9D5B-0F5EC21DBCC4}" destId="{2B2FF31E-6491-4449-8B48-E2BCC9D48190}" srcOrd="0" destOrd="4" presId="urn:microsoft.com/office/officeart/2005/8/layout/vList4"/>
    <dgm:cxn modelId="{AC5968A2-6159-47DF-B22A-E85B05416DA5}" srcId="{5A850619-765D-4813-8944-933A2D21240C}" destId="{E169FE5F-6FD4-47E2-A997-B1B293060403}" srcOrd="2" destOrd="0" parTransId="{060493A4-67A3-430A-9B1F-322BAFB7A4A6}" sibTransId="{C497E341-B1CB-4669-9D29-2B9A05624046}"/>
    <dgm:cxn modelId="{6C9DB2A4-9AA5-4129-BFD8-C712452681E5}" srcId="{5A850619-765D-4813-8944-933A2D21240C}" destId="{9DFF8077-35D3-42FB-A81C-129F6418B1B2}" srcOrd="0" destOrd="0" parTransId="{1B41A3B9-95AE-46CF-AC78-E48216AD83B3}" sibTransId="{3AB6DBC7-D263-4ECF-9BF4-23F1B408DB8B}"/>
    <dgm:cxn modelId="{F52927BD-4FE5-4326-844F-9287E3241842}" type="presOf" srcId="{3D0E5D2C-5801-42DB-A361-D1BF5E7BAA27}" destId="{3B33CE2F-B497-4A04-9182-47FEDC4F563A}" srcOrd="1" destOrd="3" presId="urn:microsoft.com/office/officeart/2005/8/layout/vList4"/>
    <dgm:cxn modelId="{7A2C5AC3-7B20-48D0-8107-5D6586FF2364}" type="presOf" srcId="{110A75B0-985B-4473-9039-399B622B5165}" destId="{4D8984D4-637F-418A-BBBD-6D4792D2890E}" srcOrd="0" destOrd="1" presId="urn:microsoft.com/office/officeart/2005/8/layout/vList4"/>
    <dgm:cxn modelId="{21630BC4-998E-4178-B9AC-E2B0DBFFBBAB}" type="presOf" srcId="{F47A5B62-1EAD-462F-8CDA-A615D6CDE4AB}" destId="{7DE469D2-3466-4A51-B56A-42F16DFA9629}" srcOrd="0" destOrd="2" presId="urn:microsoft.com/office/officeart/2005/8/layout/vList4"/>
    <dgm:cxn modelId="{87E7E7C8-5C28-4CD5-BAAA-E0899308032F}" type="presOf" srcId="{4C846852-118B-453E-BFD8-4A09A98ED4E3}" destId="{7D408141-958E-48D2-8A90-5873E9E2A790}" srcOrd="1" destOrd="2" presId="urn:microsoft.com/office/officeart/2005/8/layout/vList4"/>
    <dgm:cxn modelId="{2C5FDACA-841A-4B4B-A97F-EE028EE3C643}" type="presOf" srcId="{326D04E6-231B-4B13-9F65-3012DFBC43FB}" destId="{375B8469-628B-418F-889F-23DECCE21FA8}" srcOrd="0" destOrd="4" presId="urn:microsoft.com/office/officeart/2005/8/layout/vList4"/>
    <dgm:cxn modelId="{3BBBA6D3-91CE-41A9-A95D-570E8B459CC8}" type="presOf" srcId="{F05333F7-A173-4787-80EC-B3AC2E6262E8}" destId="{7DE469D2-3466-4A51-B56A-42F16DFA9629}" srcOrd="0" destOrd="1" presId="urn:microsoft.com/office/officeart/2005/8/layout/vList4"/>
    <dgm:cxn modelId="{F5F03ADB-8A8B-4CF4-8552-87795B220E32}" type="presOf" srcId="{165BD994-3656-49DE-A05B-EF9B1D2D9216}" destId="{3B33CE2F-B497-4A04-9182-47FEDC4F563A}" srcOrd="1" destOrd="1" presId="urn:microsoft.com/office/officeart/2005/8/layout/vList4"/>
    <dgm:cxn modelId="{A80E41DB-EBE2-4878-98A1-6647AABD556A}" type="presOf" srcId="{3BFCEC0B-2518-4635-9D4E-1DE74B90DC45}" destId="{4D8984D4-637F-418A-BBBD-6D4792D2890E}" srcOrd="0" destOrd="4" presId="urn:microsoft.com/office/officeart/2005/8/layout/vList4"/>
    <dgm:cxn modelId="{E45633DE-4AE7-4FBF-99D5-F4C1A4B0BAD4}" type="presOf" srcId="{7E29D72C-F18A-40C8-A2B5-BE9881EEC83B}" destId="{D656F0E5-696E-4E5D-9DD6-BA7E64693AF8}" srcOrd="1" destOrd="3" presId="urn:microsoft.com/office/officeart/2005/8/layout/vList4"/>
    <dgm:cxn modelId="{2D0255DE-F505-4570-B38D-39F3E0D5FB8B}" srcId="{5A850619-765D-4813-8944-933A2D21240C}" destId="{4C846852-118B-453E-BFD8-4A09A98ED4E3}" srcOrd="1" destOrd="0" parTransId="{5D8D7B77-73B0-48BC-8362-28BBF142E4D3}" sibTransId="{50672D42-23E7-404E-9403-AC0D9E914E39}"/>
    <dgm:cxn modelId="{6602C2DF-38CC-484F-BED9-E8A175D9BC1F}" srcId="{6528D120-CF01-47E4-B7DB-28847BDF4C9F}" destId="{F05333F7-A173-4787-80EC-B3AC2E6262E8}" srcOrd="0" destOrd="0" parTransId="{2DF3136C-1400-46B6-960D-BE33A748CD01}" sibTransId="{EF0611FC-21B2-47B5-BBEA-0B3A1218A175}"/>
    <dgm:cxn modelId="{A2AB67E0-5594-40E3-B6F1-6008709027D2}" type="presOf" srcId="{F47A5B62-1EAD-462F-8CDA-A615D6CDE4AB}" destId="{D656F0E5-696E-4E5D-9DD6-BA7E64693AF8}" srcOrd="1" destOrd="2" presId="urn:microsoft.com/office/officeart/2005/8/layout/vList4"/>
    <dgm:cxn modelId="{8925A5E6-581A-4EFA-A811-29F74A6E1D75}" type="presOf" srcId="{9DFF8077-35D3-42FB-A81C-129F6418B1B2}" destId="{375B8469-628B-418F-889F-23DECCE21FA8}" srcOrd="0" destOrd="1" presId="urn:microsoft.com/office/officeart/2005/8/layout/vList4"/>
    <dgm:cxn modelId="{9B2F30ED-B266-4E6C-ACA0-B8A01C8B977D}" type="presOf" srcId="{326D04E6-231B-4B13-9F65-3012DFBC43FB}" destId="{7D408141-958E-48D2-8A90-5873E9E2A790}" srcOrd="1" destOrd="4" presId="urn:microsoft.com/office/officeart/2005/8/layout/vList4"/>
    <dgm:cxn modelId="{561929EF-748A-431A-B4BC-2358F01E0DDF}" srcId="{5A850619-765D-4813-8944-933A2D21240C}" destId="{326D04E6-231B-4B13-9F65-3012DFBC43FB}" srcOrd="3" destOrd="0" parTransId="{65E85269-C8E3-4632-AABA-2C91C664A4F4}" sibTransId="{4CFEF835-2D53-4A91-85E5-B266ADDEC83C}"/>
    <dgm:cxn modelId="{E49BE2EF-877A-4DE8-9F7A-A27EC82B494B}" type="presOf" srcId="{6528D120-CF01-47E4-B7DB-28847BDF4C9F}" destId="{7DE469D2-3466-4A51-B56A-42F16DFA9629}" srcOrd="0" destOrd="0" presId="urn:microsoft.com/office/officeart/2005/8/layout/vList4"/>
    <dgm:cxn modelId="{C27F5CF0-EF84-460F-950F-DCCFC1E94D4F}" type="presOf" srcId="{5A850619-765D-4813-8944-933A2D21240C}" destId="{7D408141-958E-48D2-8A90-5873E9E2A790}" srcOrd="1" destOrd="0" presId="urn:microsoft.com/office/officeart/2005/8/layout/vList4"/>
    <dgm:cxn modelId="{AB9574F8-F4BB-4FDF-A439-9D0514B543BC}" type="presOf" srcId="{A4400A1E-296B-4258-9F32-9252ACA70D16}" destId="{2B2FF31E-6491-4449-8B48-E2BCC9D48190}" srcOrd="0" destOrd="0" presId="urn:microsoft.com/office/officeart/2005/8/layout/vList4"/>
    <dgm:cxn modelId="{2FA7D5F8-5CBE-4287-9FE6-A2CDC0E37BA0}" type="presOf" srcId="{9DFF8077-35D3-42FB-A81C-129F6418B1B2}" destId="{7D408141-958E-48D2-8A90-5873E9E2A790}" srcOrd="1" destOrd="1" presId="urn:microsoft.com/office/officeart/2005/8/layout/vList4"/>
    <dgm:cxn modelId="{354E0FFA-8A97-4987-A41D-5551BA05F596}" srcId="{F1C6F094-C58D-4AC3-94A5-C7D42FEE12B3}" destId="{6528D120-CF01-47E4-B7DB-28847BDF4C9F}" srcOrd="2" destOrd="0" parTransId="{C5EB0DD0-3220-466F-83A6-368C27194B16}" sibTransId="{0D6AD1AA-D6EC-44C4-A8EB-3C571185347E}"/>
    <dgm:cxn modelId="{9A673BFD-0E75-4573-9AFE-451873F36C21}" type="presOf" srcId="{4C846852-118B-453E-BFD8-4A09A98ED4E3}" destId="{375B8469-628B-418F-889F-23DECCE21FA8}" srcOrd="0" destOrd="2" presId="urn:microsoft.com/office/officeart/2005/8/layout/vList4"/>
    <dgm:cxn modelId="{579083FF-3178-40B8-AEA2-42CE14CA341D}" type="presOf" srcId="{A4400A1E-296B-4258-9F32-9252ACA70D16}" destId="{3B33CE2F-B497-4A04-9182-47FEDC4F563A}" srcOrd="1" destOrd="0" presId="urn:microsoft.com/office/officeart/2005/8/layout/vList4"/>
    <dgm:cxn modelId="{237DB39C-F54D-473A-ADD8-1FF47A71A40F}" type="presParOf" srcId="{12D720EC-96BA-455A-895E-17A5D9C5E7E9}" destId="{1EF9B8CA-6F41-49BB-A302-638A908DC949}" srcOrd="0" destOrd="0" presId="urn:microsoft.com/office/officeart/2005/8/layout/vList4"/>
    <dgm:cxn modelId="{2C0EB000-02F8-4D00-838C-8BFB0E797C10}" type="presParOf" srcId="{1EF9B8CA-6F41-49BB-A302-638A908DC949}" destId="{4D8984D4-637F-418A-BBBD-6D4792D2890E}" srcOrd="0" destOrd="0" presId="urn:microsoft.com/office/officeart/2005/8/layout/vList4"/>
    <dgm:cxn modelId="{D43E4362-B551-46CF-A537-2B26E05C08B6}" type="presParOf" srcId="{1EF9B8CA-6F41-49BB-A302-638A908DC949}" destId="{1097B731-F67D-48BC-BC8C-6A86052B0577}" srcOrd="1" destOrd="0" presId="urn:microsoft.com/office/officeart/2005/8/layout/vList4"/>
    <dgm:cxn modelId="{4CEAC2C4-651A-4F0E-9E45-D275C91B182A}" type="presParOf" srcId="{1EF9B8CA-6F41-49BB-A302-638A908DC949}" destId="{F5B11FA7-6A53-4121-B98A-FC12569933E4}" srcOrd="2" destOrd="0" presId="urn:microsoft.com/office/officeart/2005/8/layout/vList4"/>
    <dgm:cxn modelId="{B76B5DF8-C4D9-4E4E-BC46-34C884C060E2}" type="presParOf" srcId="{12D720EC-96BA-455A-895E-17A5D9C5E7E9}" destId="{49600F0E-FC26-42CB-9378-8A6E371F720C}" srcOrd="1" destOrd="0" presId="urn:microsoft.com/office/officeart/2005/8/layout/vList4"/>
    <dgm:cxn modelId="{6B7A702B-98D1-41A2-9C67-46E5BBC05607}" type="presParOf" srcId="{12D720EC-96BA-455A-895E-17A5D9C5E7E9}" destId="{142DFB65-3FF9-44F3-A4E6-9313FA6FDB04}" srcOrd="2" destOrd="0" presId="urn:microsoft.com/office/officeart/2005/8/layout/vList4"/>
    <dgm:cxn modelId="{8A4414C8-67A9-42FA-848A-16353C426FA4}" type="presParOf" srcId="{142DFB65-3FF9-44F3-A4E6-9313FA6FDB04}" destId="{375B8469-628B-418F-889F-23DECCE21FA8}" srcOrd="0" destOrd="0" presId="urn:microsoft.com/office/officeart/2005/8/layout/vList4"/>
    <dgm:cxn modelId="{4DD89034-2187-4AE6-9ECF-377AB1E293C2}" type="presParOf" srcId="{142DFB65-3FF9-44F3-A4E6-9313FA6FDB04}" destId="{3AE49FD4-DBE2-4922-BA19-CD38BA1B15DE}" srcOrd="1" destOrd="0" presId="urn:microsoft.com/office/officeart/2005/8/layout/vList4"/>
    <dgm:cxn modelId="{C036188D-7F16-432A-8489-CF0D908F2720}" type="presParOf" srcId="{142DFB65-3FF9-44F3-A4E6-9313FA6FDB04}" destId="{7D408141-958E-48D2-8A90-5873E9E2A790}" srcOrd="2" destOrd="0" presId="urn:microsoft.com/office/officeart/2005/8/layout/vList4"/>
    <dgm:cxn modelId="{25DC69FF-9A96-4F6C-BDDC-0F2C20FD6D81}" type="presParOf" srcId="{12D720EC-96BA-455A-895E-17A5D9C5E7E9}" destId="{4CE7E7C4-73AC-4A0C-BADA-DBFEC59E4F4E}" srcOrd="3" destOrd="0" presId="urn:microsoft.com/office/officeart/2005/8/layout/vList4"/>
    <dgm:cxn modelId="{54A1A53D-385F-4FFC-80BB-7429B93ADC20}" type="presParOf" srcId="{12D720EC-96BA-455A-895E-17A5D9C5E7E9}" destId="{61ADA474-FEB1-4005-A26D-E572D09FA150}" srcOrd="4" destOrd="0" presId="urn:microsoft.com/office/officeart/2005/8/layout/vList4"/>
    <dgm:cxn modelId="{2DE38E18-7318-4D48-975B-D2DA7C0D4845}" type="presParOf" srcId="{61ADA474-FEB1-4005-A26D-E572D09FA150}" destId="{7DE469D2-3466-4A51-B56A-42F16DFA9629}" srcOrd="0" destOrd="0" presId="urn:microsoft.com/office/officeart/2005/8/layout/vList4"/>
    <dgm:cxn modelId="{C9BE80DF-63E1-48F8-88BF-9DB34F8A6B0A}" type="presParOf" srcId="{61ADA474-FEB1-4005-A26D-E572D09FA150}" destId="{2FBA353E-C33C-45E8-A999-BAE33C4AE8F7}" srcOrd="1" destOrd="0" presId="urn:microsoft.com/office/officeart/2005/8/layout/vList4"/>
    <dgm:cxn modelId="{31631DC3-A5C9-4033-92D1-F7434B49A30E}" type="presParOf" srcId="{61ADA474-FEB1-4005-A26D-E572D09FA150}" destId="{D656F0E5-696E-4E5D-9DD6-BA7E64693AF8}" srcOrd="2" destOrd="0" presId="urn:microsoft.com/office/officeart/2005/8/layout/vList4"/>
    <dgm:cxn modelId="{151ACEE2-C200-4789-A2FB-70AC43A3FD2C}" type="presParOf" srcId="{12D720EC-96BA-455A-895E-17A5D9C5E7E9}" destId="{A4E0A1F3-8FF9-499D-BB31-BD5CAAEBF63F}" srcOrd="5" destOrd="0" presId="urn:microsoft.com/office/officeart/2005/8/layout/vList4"/>
    <dgm:cxn modelId="{B5FC60D6-50A8-42B3-8817-FF308FF42A10}" type="presParOf" srcId="{12D720EC-96BA-455A-895E-17A5D9C5E7E9}" destId="{C236BFEA-F8E3-4091-91A1-845F49946340}" srcOrd="6" destOrd="0" presId="urn:microsoft.com/office/officeart/2005/8/layout/vList4"/>
    <dgm:cxn modelId="{BBEF491C-FEA4-4C92-AB83-87A563BC0C0C}" type="presParOf" srcId="{C236BFEA-F8E3-4091-91A1-845F49946340}" destId="{2B2FF31E-6491-4449-8B48-E2BCC9D48190}" srcOrd="0" destOrd="0" presId="urn:microsoft.com/office/officeart/2005/8/layout/vList4"/>
    <dgm:cxn modelId="{84C505D8-B665-424C-BA35-B1563E5FC235}" type="presParOf" srcId="{C236BFEA-F8E3-4091-91A1-845F49946340}" destId="{1E52E770-7328-4C73-9A7D-491645831DD3}" srcOrd="1" destOrd="0" presId="urn:microsoft.com/office/officeart/2005/8/layout/vList4"/>
    <dgm:cxn modelId="{FF3D2F03-3F2E-4AD1-A93B-FC02E330086A}" type="presParOf" srcId="{C236BFEA-F8E3-4091-91A1-845F49946340}" destId="{3B33CE2F-B497-4A04-9182-47FEDC4F563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3566CC-FAE3-4A09-BD63-0105760B7DC6}" type="doc">
      <dgm:prSet loTypeId="urn:microsoft.com/office/officeart/2005/8/layout/chart3" loCatId="cycle" qsTypeId="urn:microsoft.com/office/officeart/2005/8/quickstyle/simple1" qsCatId="simple" csTypeId="urn:microsoft.com/office/officeart/2005/8/colors/colorful1" csCatId="colorful" phldr="1"/>
      <dgm:spPr/>
      <dgm:t>
        <a:bodyPr/>
        <a:lstStyle/>
        <a:p>
          <a:endParaRPr lang="en-US"/>
        </a:p>
      </dgm:t>
    </dgm:pt>
    <dgm:pt modelId="{EDB9D7BD-EE26-4063-B7B0-CADF7EDD7D6D}">
      <dgm:prSet phldrT="[Text]"/>
      <dgm:spPr/>
      <dgm:t>
        <a:bodyPr/>
        <a:lstStyle/>
        <a:p>
          <a:r>
            <a:rPr lang="fr-FR" dirty="0" err="1"/>
            <a:t>Lack</a:t>
          </a:r>
          <a:r>
            <a:rPr lang="fr-FR" dirty="0"/>
            <a:t> of trust</a:t>
          </a:r>
          <a:endParaRPr lang="en-US" dirty="0"/>
        </a:p>
      </dgm:t>
    </dgm:pt>
    <dgm:pt modelId="{33BD98F2-BBC2-409B-A5DA-2904386C442E}" type="parTrans" cxnId="{3B59832E-BB88-4445-B051-DC5AAD07491B}">
      <dgm:prSet/>
      <dgm:spPr/>
      <dgm:t>
        <a:bodyPr/>
        <a:lstStyle/>
        <a:p>
          <a:endParaRPr lang="en-US"/>
        </a:p>
      </dgm:t>
    </dgm:pt>
    <dgm:pt modelId="{1E1C92F3-84C9-465B-A59D-D67AFD768AEB}" type="sibTrans" cxnId="{3B59832E-BB88-4445-B051-DC5AAD07491B}">
      <dgm:prSet/>
      <dgm:spPr/>
      <dgm:t>
        <a:bodyPr/>
        <a:lstStyle/>
        <a:p>
          <a:endParaRPr lang="en-US"/>
        </a:p>
      </dgm:t>
    </dgm:pt>
    <dgm:pt modelId="{4A81C41C-ED06-4910-B763-C739A661F164}">
      <dgm:prSet phldrT="[Text]"/>
      <dgm:spPr/>
      <dgm:t>
        <a:bodyPr/>
        <a:lstStyle/>
        <a:p>
          <a:r>
            <a:rPr lang="fr-FR" dirty="0"/>
            <a:t>Structural </a:t>
          </a:r>
          <a:r>
            <a:rPr lang="fr-FR" dirty="0" err="1"/>
            <a:t>problems</a:t>
          </a:r>
          <a:endParaRPr lang="en-US" dirty="0"/>
        </a:p>
      </dgm:t>
    </dgm:pt>
    <dgm:pt modelId="{7C9030E5-8622-4AF4-9345-BC6980C14DE0}" type="parTrans" cxnId="{C5C8E0E5-19EE-468D-9042-03EF0410607A}">
      <dgm:prSet/>
      <dgm:spPr/>
      <dgm:t>
        <a:bodyPr/>
        <a:lstStyle/>
        <a:p>
          <a:endParaRPr lang="en-US"/>
        </a:p>
      </dgm:t>
    </dgm:pt>
    <dgm:pt modelId="{4C48F1BE-8722-4949-AE25-CF2F0886EDF5}" type="sibTrans" cxnId="{C5C8E0E5-19EE-468D-9042-03EF0410607A}">
      <dgm:prSet/>
      <dgm:spPr/>
      <dgm:t>
        <a:bodyPr/>
        <a:lstStyle/>
        <a:p>
          <a:endParaRPr lang="en-US"/>
        </a:p>
      </dgm:t>
    </dgm:pt>
    <dgm:pt modelId="{1B6C96A8-5EC7-424A-9909-908CF1401C30}">
      <dgm:prSet phldrT="[Text]"/>
      <dgm:spPr/>
      <dgm:t>
        <a:bodyPr/>
        <a:lstStyle/>
        <a:p>
          <a:r>
            <a:rPr lang="fr-FR" dirty="0" err="1"/>
            <a:t>Extreme</a:t>
          </a:r>
          <a:r>
            <a:rPr lang="fr-FR" dirty="0"/>
            <a:t> isolation</a:t>
          </a:r>
          <a:endParaRPr lang="en-US" dirty="0"/>
        </a:p>
      </dgm:t>
    </dgm:pt>
    <dgm:pt modelId="{AC73AE80-E06F-4C9C-B945-08F2448ADC6D}" type="parTrans" cxnId="{EB1C5BD8-DF3F-4D42-A13C-290E4FE3AFC7}">
      <dgm:prSet/>
      <dgm:spPr/>
      <dgm:t>
        <a:bodyPr/>
        <a:lstStyle/>
        <a:p>
          <a:endParaRPr lang="en-US"/>
        </a:p>
      </dgm:t>
    </dgm:pt>
    <dgm:pt modelId="{FA687EAD-CB70-45A7-9B14-8C84B55C05A7}" type="sibTrans" cxnId="{EB1C5BD8-DF3F-4D42-A13C-290E4FE3AFC7}">
      <dgm:prSet/>
      <dgm:spPr/>
      <dgm:t>
        <a:bodyPr/>
        <a:lstStyle/>
        <a:p>
          <a:endParaRPr lang="en-US"/>
        </a:p>
      </dgm:t>
    </dgm:pt>
    <dgm:pt modelId="{03B38349-9074-48AA-88F7-857CF5742006}">
      <dgm:prSet/>
      <dgm:spPr/>
      <dgm:t>
        <a:bodyPr/>
        <a:lstStyle/>
        <a:p>
          <a:r>
            <a:rPr lang="fr-FR" dirty="0" err="1"/>
            <a:t>Difficulties</a:t>
          </a:r>
          <a:r>
            <a:rPr lang="fr-FR" dirty="0"/>
            <a:t> </a:t>
          </a:r>
          <a:r>
            <a:rPr lang="fr-FR" dirty="0" err="1"/>
            <a:t>asking</a:t>
          </a:r>
          <a:r>
            <a:rPr lang="fr-FR" dirty="0"/>
            <a:t> for help</a:t>
          </a:r>
          <a:endParaRPr lang="en-US" dirty="0"/>
        </a:p>
      </dgm:t>
    </dgm:pt>
    <dgm:pt modelId="{D0B5F5D8-020D-45B9-8660-03573648C9D9}" type="parTrans" cxnId="{9F901BF6-3690-401D-ACF7-4654E7202ADC}">
      <dgm:prSet/>
      <dgm:spPr/>
      <dgm:t>
        <a:bodyPr/>
        <a:lstStyle/>
        <a:p>
          <a:endParaRPr lang="en-US"/>
        </a:p>
      </dgm:t>
    </dgm:pt>
    <dgm:pt modelId="{03B2B488-CF80-45AC-A2CF-8FD247BF228C}" type="sibTrans" cxnId="{9F901BF6-3690-401D-ACF7-4654E7202ADC}">
      <dgm:prSet/>
      <dgm:spPr/>
      <dgm:t>
        <a:bodyPr/>
        <a:lstStyle/>
        <a:p>
          <a:endParaRPr lang="en-US"/>
        </a:p>
      </dgm:t>
    </dgm:pt>
    <dgm:pt modelId="{580F42C9-AB24-4C97-82E5-87236AD0BDBC}">
      <dgm:prSet/>
      <dgm:spPr/>
      <dgm:t>
        <a:bodyPr/>
        <a:lstStyle/>
        <a:p>
          <a:r>
            <a:rPr lang="fr-FR" dirty="0"/>
            <a:t>Don’t </a:t>
          </a:r>
          <a:r>
            <a:rPr lang="fr-FR" dirty="0" err="1"/>
            <a:t>need</a:t>
          </a:r>
          <a:endParaRPr lang="en-US" dirty="0"/>
        </a:p>
      </dgm:t>
    </dgm:pt>
    <dgm:pt modelId="{45867A81-0B03-4E4D-8EBE-9D339E14E627}" type="parTrans" cxnId="{14EBE773-4EA7-4644-A8DB-3DF09D9AEE50}">
      <dgm:prSet/>
      <dgm:spPr/>
      <dgm:t>
        <a:bodyPr/>
        <a:lstStyle/>
        <a:p>
          <a:endParaRPr lang="en-US"/>
        </a:p>
      </dgm:t>
    </dgm:pt>
    <dgm:pt modelId="{9FDD0492-1062-44DB-A1DD-2D9775790A7F}" type="sibTrans" cxnId="{14EBE773-4EA7-4644-A8DB-3DF09D9AEE50}">
      <dgm:prSet/>
      <dgm:spPr/>
      <dgm:t>
        <a:bodyPr/>
        <a:lstStyle/>
        <a:p>
          <a:endParaRPr lang="en-US"/>
        </a:p>
      </dgm:t>
    </dgm:pt>
    <dgm:pt modelId="{B0BDA525-E96E-4B9E-8B14-1B9ED24EE4FE}" type="pres">
      <dgm:prSet presAssocID="{F93566CC-FAE3-4A09-BD63-0105760B7DC6}" presName="compositeShape" presStyleCnt="0">
        <dgm:presLayoutVars>
          <dgm:chMax val="7"/>
          <dgm:dir/>
          <dgm:resizeHandles val="exact"/>
        </dgm:presLayoutVars>
      </dgm:prSet>
      <dgm:spPr/>
    </dgm:pt>
    <dgm:pt modelId="{EBA0D96C-316D-4D9A-934F-7CA9CFF25B33}" type="pres">
      <dgm:prSet presAssocID="{F93566CC-FAE3-4A09-BD63-0105760B7DC6}" presName="wedge1" presStyleLbl="node1" presStyleIdx="0" presStyleCnt="5" custLinFactNeighborX="-3007" custLinFactNeighborY="5028"/>
      <dgm:spPr/>
    </dgm:pt>
    <dgm:pt modelId="{396EA91F-D22C-4A97-8D19-D407E14BD6E5}" type="pres">
      <dgm:prSet presAssocID="{F93566CC-FAE3-4A09-BD63-0105760B7DC6}" presName="wedge1Tx" presStyleLbl="node1" presStyleIdx="0" presStyleCnt="5">
        <dgm:presLayoutVars>
          <dgm:chMax val="0"/>
          <dgm:chPref val="0"/>
          <dgm:bulletEnabled val="1"/>
        </dgm:presLayoutVars>
      </dgm:prSet>
      <dgm:spPr/>
    </dgm:pt>
    <dgm:pt modelId="{EC04D7C4-A889-4C93-BA31-423B905FAC71}" type="pres">
      <dgm:prSet presAssocID="{F93566CC-FAE3-4A09-BD63-0105760B7DC6}" presName="wedge2" presStyleLbl="node1" presStyleIdx="1" presStyleCnt="5"/>
      <dgm:spPr/>
    </dgm:pt>
    <dgm:pt modelId="{3F565C18-32EF-435F-9ED9-4CA821FA7AE9}" type="pres">
      <dgm:prSet presAssocID="{F93566CC-FAE3-4A09-BD63-0105760B7DC6}" presName="wedge2Tx" presStyleLbl="node1" presStyleIdx="1" presStyleCnt="5">
        <dgm:presLayoutVars>
          <dgm:chMax val="0"/>
          <dgm:chPref val="0"/>
          <dgm:bulletEnabled val="1"/>
        </dgm:presLayoutVars>
      </dgm:prSet>
      <dgm:spPr/>
    </dgm:pt>
    <dgm:pt modelId="{7C274DE7-9B5D-41A4-A958-469F53CBDA39}" type="pres">
      <dgm:prSet presAssocID="{F93566CC-FAE3-4A09-BD63-0105760B7DC6}" presName="wedge3" presStyleLbl="node1" presStyleIdx="2" presStyleCnt="5"/>
      <dgm:spPr/>
    </dgm:pt>
    <dgm:pt modelId="{FB2C63F2-4575-44D3-A582-EC38BF0CF152}" type="pres">
      <dgm:prSet presAssocID="{F93566CC-FAE3-4A09-BD63-0105760B7DC6}" presName="wedge3Tx" presStyleLbl="node1" presStyleIdx="2" presStyleCnt="5">
        <dgm:presLayoutVars>
          <dgm:chMax val="0"/>
          <dgm:chPref val="0"/>
          <dgm:bulletEnabled val="1"/>
        </dgm:presLayoutVars>
      </dgm:prSet>
      <dgm:spPr/>
    </dgm:pt>
    <dgm:pt modelId="{1E1DF86E-E96A-449F-BD3C-9CA453A79866}" type="pres">
      <dgm:prSet presAssocID="{F93566CC-FAE3-4A09-BD63-0105760B7DC6}" presName="wedge4" presStyleLbl="node1" presStyleIdx="3" presStyleCnt="5"/>
      <dgm:spPr/>
    </dgm:pt>
    <dgm:pt modelId="{5DA659FC-758F-4BF7-869B-D1BB647C2688}" type="pres">
      <dgm:prSet presAssocID="{F93566CC-FAE3-4A09-BD63-0105760B7DC6}" presName="wedge4Tx" presStyleLbl="node1" presStyleIdx="3" presStyleCnt="5">
        <dgm:presLayoutVars>
          <dgm:chMax val="0"/>
          <dgm:chPref val="0"/>
          <dgm:bulletEnabled val="1"/>
        </dgm:presLayoutVars>
      </dgm:prSet>
      <dgm:spPr/>
    </dgm:pt>
    <dgm:pt modelId="{E65452BF-D262-4AC3-A35D-99A5BD601FEC}" type="pres">
      <dgm:prSet presAssocID="{F93566CC-FAE3-4A09-BD63-0105760B7DC6}" presName="wedge5" presStyleLbl="node1" presStyleIdx="4" presStyleCnt="5"/>
      <dgm:spPr/>
    </dgm:pt>
    <dgm:pt modelId="{9E8B53E6-DBFA-4A0B-B76B-C445A056006E}" type="pres">
      <dgm:prSet presAssocID="{F93566CC-FAE3-4A09-BD63-0105760B7DC6}" presName="wedge5Tx" presStyleLbl="node1" presStyleIdx="4" presStyleCnt="5">
        <dgm:presLayoutVars>
          <dgm:chMax val="0"/>
          <dgm:chPref val="0"/>
          <dgm:bulletEnabled val="1"/>
        </dgm:presLayoutVars>
      </dgm:prSet>
      <dgm:spPr/>
    </dgm:pt>
  </dgm:ptLst>
  <dgm:cxnLst>
    <dgm:cxn modelId="{B786C61F-0594-48CF-8AF3-F8F4F6712E2A}" type="presOf" srcId="{4A81C41C-ED06-4910-B763-C739A661F164}" destId="{3F565C18-32EF-435F-9ED9-4CA821FA7AE9}" srcOrd="1" destOrd="0" presId="urn:microsoft.com/office/officeart/2005/8/layout/chart3"/>
    <dgm:cxn modelId="{3B59832E-BB88-4445-B051-DC5AAD07491B}" srcId="{F93566CC-FAE3-4A09-BD63-0105760B7DC6}" destId="{EDB9D7BD-EE26-4063-B7B0-CADF7EDD7D6D}" srcOrd="0" destOrd="0" parTransId="{33BD98F2-BBC2-409B-A5DA-2904386C442E}" sibTransId="{1E1C92F3-84C9-465B-A59D-D67AFD768AEB}"/>
    <dgm:cxn modelId="{D9635748-D511-4617-A4AF-E11FB88013E4}" type="presOf" srcId="{580F42C9-AB24-4C97-82E5-87236AD0BDBC}" destId="{9E8B53E6-DBFA-4A0B-B76B-C445A056006E}" srcOrd="1" destOrd="0" presId="urn:microsoft.com/office/officeart/2005/8/layout/chart3"/>
    <dgm:cxn modelId="{CCB0DA4B-CD67-4E62-A3EE-2B92278277FB}" type="presOf" srcId="{03B38349-9074-48AA-88F7-857CF5742006}" destId="{1E1DF86E-E96A-449F-BD3C-9CA453A79866}" srcOrd="0" destOrd="0" presId="urn:microsoft.com/office/officeart/2005/8/layout/chart3"/>
    <dgm:cxn modelId="{BB23B24D-E396-411A-8EB9-B5CAF8A80CEA}" type="presOf" srcId="{1B6C96A8-5EC7-424A-9909-908CF1401C30}" destId="{FB2C63F2-4575-44D3-A582-EC38BF0CF152}" srcOrd="1" destOrd="0" presId="urn:microsoft.com/office/officeart/2005/8/layout/chart3"/>
    <dgm:cxn modelId="{7DAAFB53-33E2-4539-9C16-052B90481895}" type="presOf" srcId="{4A81C41C-ED06-4910-B763-C739A661F164}" destId="{EC04D7C4-A889-4C93-BA31-423B905FAC71}" srcOrd="0" destOrd="0" presId="urn:microsoft.com/office/officeart/2005/8/layout/chart3"/>
    <dgm:cxn modelId="{A2B1945F-237D-43FF-ABA3-CC371A8BE39C}" type="presOf" srcId="{1B6C96A8-5EC7-424A-9909-908CF1401C30}" destId="{7C274DE7-9B5D-41A4-A958-469F53CBDA39}" srcOrd="0" destOrd="0" presId="urn:microsoft.com/office/officeart/2005/8/layout/chart3"/>
    <dgm:cxn modelId="{2CA2946E-627C-4634-8430-A8C82DE21516}" type="presOf" srcId="{F93566CC-FAE3-4A09-BD63-0105760B7DC6}" destId="{B0BDA525-E96E-4B9E-8B14-1B9ED24EE4FE}" srcOrd="0" destOrd="0" presId="urn:microsoft.com/office/officeart/2005/8/layout/chart3"/>
    <dgm:cxn modelId="{14EBE773-4EA7-4644-A8DB-3DF09D9AEE50}" srcId="{F93566CC-FAE3-4A09-BD63-0105760B7DC6}" destId="{580F42C9-AB24-4C97-82E5-87236AD0BDBC}" srcOrd="4" destOrd="0" parTransId="{45867A81-0B03-4E4D-8EBE-9D339E14E627}" sibTransId="{9FDD0492-1062-44DB-A1DD-2D9775790A7F}"/>
    <dgm:cxn modelId="{CB3B2392-C4A2-4706-A666-0581911EEB49}" type="presOf" srcId="{EDB9D7BD-EE26-4063-B7B0-CADF7EDD7D6D}" destId="{396EA91F-D22C-4A97-8D19-D407E14BD6E5}" srcOrd="1" destOrd="0" presId="urn:microsoft.com/office/officeart/2005/8/layout/chart3"/>
    <dgm:cxn modelId="{B90BBE9D-494D-41BA-90D0-83F00C2B82D0}" type="presOf" srcId="{EDB9D7BD-EE26-4063-B7B0-CADF7EDD7D6D}" destId="{EBA0D96C-316D-4D9A-934F-7CA9CFF25B33}" srcOrd="0" destOrd="0" presId="urn:microsoft.com/office/officeart/2005/8/layout/chart3"/>
    <dgm:cxn modelId="{31D79ED7-730B-41B8-BC5E-9E5798D4C720}" type="presOf" srcId="{03B38349-9074-48AA-88F7-857CF5742006}" destId="{5DA659FC-758F-4BF7-869B-D1BB647C2688}" srcOrd="1" destOrd="0" presId="urn:microsoft.com/office/officeart/2005/8/layout/chart3"/>
    <dgm:cxn modelId="{EB1C5BD8-DF3F-4D42-A13C-290E4FE3AFC7}" srcId="{F93566CC-FAE3-4A09-BD63-0105760B7DC6}" destId="{1B6C96A8-5EC7-424A-9909-908CF1401C30}" srcOrd="2" destOrd="0" parTransId="{AC73AE80-E06F-4C9C-B945-08F2448ADC6D}" sibTransId="{FA687EAD-CB70-45A7-9B14-8C84B55C05A7}"/>
    <dgm:cxn modelId="{C5C8E0E5-19EE-468D-9042-03EF0410607A}" srcId="{F93566CC-FAE3-4A09-BD63-0105760B7DC6}" destId="{4A81C41C-ED06-4910-B763-C739A661F164}" srcOrd="1" destOrd="0" parTransId="{7C9030E5-8622-4AF4-9345-BC6980C14DE0}" sibTransId="{4C48F1BE-8722-4949-AE25-CF2F0886EDF5}"/>
    <dgm:cxn modelId="{9F901BF6-3690-401D-ACF7-4654E7202ADC}" srcId="{F93566CC-FAE3-4A09-BD63-0105760B7DC6}" destId="{03B38349-9074-48AA-88F7-857CF5742006}" srcOrd="3" destOrd="0" parTransId="{D0B5F5D8-020D-45B9-8660-03573648C9D9}" sibTransId="{03B2B488-CF80-45AC-A2CF-8FD247BF228C}"/>
    <dgm:cxn modelId="{A3AFF4F8-7DB8-4CBE-9CA9-5DA428DD7839}" type="presOf" srcId="{580F42C9-AB24-4C97-82E5-87236AD0BDBC}" destId="{E65452BF-D262-4AC3-A35D-99A5BD601FEC}" srcOrd="0" destOrd="0" presId="urn:microsoft.com/office/officeart/2005/8/layout/chart3"/>
    <dgm:cxn modelId="{80564E2C-228F-4120-B414-AE0A2796D027}" type="presParOf" srcId="{B0BDA525-E96E-4B9E-8B14-1B9ED24EE4FE}" destId="{EBA0D96C-316D-4D9A-934F-7CA9CFF25B33}" srcOrd="0" destOrd="0" presId="urn:microsoft.com/office/officeart/2005/8/layout/chart3"/>
    <dgm:cxn modelId="{18FBABBA-B832-4D49-A15A-CED383442386}" type="presParOf" srcId="{B0BDA525-E96E-4B9E-8B14-1B9ED24EE4FE}" destId="{396EA91F-D22C-4A97-8D19-D407E14BD6E5}" srcOrd="1" destOrd="0" presId="urn:microsoft.com/office/officeart/2005/8/layout/chart3"/>
    <dgm:cxn modelId="{38C0D4D8-C6DC-4AEF-A5E1-C1A31956A64E}" type="presParOf" srcId="{B0BDA525-E96E-4B9E-8B14-1B9ED24EE4FE}" destId="{EC04D7C4-A889-4C93-BA31-423B905FAC71}" srcOrd="2" destOrd="0" presId="urn:microsoft.com/office/officeart/2005/8/layout/chart3"/>
    <dgm:cxn modelId="{7A5AD651-BFC2-48D3-8CAA-889E48794C76}" type="presParOf" srcId="{B0BDA525-E96E-4B9E-8B14-1B9ED24EE4FE}" destId="{3F565C18-32EF-435F-9ED9-4CA821FA7AE9}" srcOrd="3" destOrd="0" presId="urn:microsoft.com/office/officeart/2005/8/layout/chart3"/>
    <dgm:cxn modelId="{3A846060-9FD9-4542-9276-21FA7D9DADD4}" type="presParOf" srcId="{B0BDA525-E96E-4B9E-8B14-1B9ED24EE4FE}" destId="{7C274DE7-9B5D-41A4-A958-469F53CBDA39}" srcOrd="4" destOrd="0" presId="urn:microsoft.com/office/officeart/2005/8/layout/chart3"/>
    <dgm:cxn modelId="{C35B5127-B602-4D9A-8F34-320D1D2C87E4}" type="presParOf" srcId="{B0BDA525-E96E-4B9E-8B14-1B9ED24EE4FE}" destId="{FB2C63F2-4575-44D3-A582-EC38BF0CF152}" srcOrd="5" destOrd="0" presId="urn:microsoft.com/office/officeart/2005/8/layout/chart3"/>
    <dgm:cxn modelId="{F0651B9A-1E3A-475E-AC65-3AF381243634}" type="presParOf" srcId="{B0BDA525-E96E-4B9E-8B14-1B9ED24EE4FE}" destId="{1E1DF86E-E96A-449F-BD3C-9CA453A79866}" srcOrd="6" destOrd="0" presId="urn:microsoft.com/office/officeart/2005/8/layout/chart3"/>
    <dgm:cxn modelId="{89336E27-E0AD-4681-A19F-28FC3A3344C3}" type="presParOf" srcId="{B0BDA525-E96E-4B9E-8B14-1B9ED24EE4FE}" destId="{5DA659FC-758F-4BF7-869B-D1BB647C2688}" srcOrd="7" destOrd="0" presId="urn:microsoft.com/office/officeart/2005/8/layout/chart3"/>
    <dgm:cxn modelId="{118659DE-5930-4C53-911F-DEF632EF36D6}" type="presParOf" srcId="{B0BDA525-E96E-4B9E-8B14-1B9ED24EE4FE}" destId="{E65452BF-D262-4AC3-A35D-99A5BD601FEC}" srcOrd="8" destOrd="0" presId="urn:microsoft.com/office/officeart/2005/8/layout/chart3"/>
    <dgm:cxn modelId="{D75F0349-1EBC-4066-AA8C-3F40E9A75FFD}" type="presParOf" srcId="{B0BDA525-E96E-4B9E-8B14-1B9ED24EE4FE}" destId="{9E8B53E6-DBFA-4A0B-B76B-C445A056006E}" srcOrd="9"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7C6A238-E56B-48C0-8B11-8F5C9C346292}" type="doc">
      <dgm:prSet loTypeId="urn:microsoft.com/office/officeart/2005/8/layout/chart3" loCatId="relationship" qsTypeId="urn:microsoft.com/office/officeart/2005/8/quickstyle/simple1" qsCatId="simple" csTypeId="urn:microsoft.com/office/officeart/2005/8/colors/colorful1" csCatId="colorful" phldr="1"/>
      <dgm:spPr/>
    </dgm:pt>
    <dgm:pt modelId="{3108BB42-2C9E-44C4-87CB-D5CFDF404666}" type="pres">
      <dgm:prSet presAssocID="{67C6A238-E56B-48C0-8B11-8F5C9C346292}" presName="compositeShape" presStyleCnt="0">
        <dgm:presLayoutVars>
          <dgm:chMax val="7"/>
          <dgm:dir/>
          <dgm:resizeHandles val="exact"/>
        </dgm:presLayoutVars>
      </dgm:prSet>
      <dgm:spPr/>
    </dgm:pt>
  </dgm:ptLst>
  <dgm:cxnLst>
    <dgm:cxn modelId="{121FA7FA-4A51-4417-B555-21CCB5CE1C07}" type="presOf" srcId="{67C6A238-E56B-48C0-8B11-8F5C9C346292}" destId="{3108BB42-2C9E-44C4-87CB-D5CFDF404666}" srcOrd="0"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EE89B-32A5-6840-8EC4-61BECCC32CEC}">
      <dsp:nvSpPr>
        <dsp:cNvPr id="0" name=""/>
        <dsp:cNvSpPr/>
      </dsp:nvSpPr>
      <dsp:spPr>
        <a:xfrm>
          <a:off x="0" y="301529"/>
          <a:ext cx="3936489" cy="453600"/>
        </a:xfrm>
        <a:prstGeom prst="rect">
          <a:avLst/>
        </a:prstGeom>
        <a:solidFill>
          <a:srgbClr val="72B5CC">
            <a:alpha val="90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B84B8AF-CCE6-DB4A-A07C-F3E624A4705C}">
      <dsp:nvSpPr>
        <dsp:cNvPr id="0" name=""/>
        <dsp:cNvSpPr/>
      </dsp:nvSpPr>
      <dsp:spPr>
        <a:xfrm>
          <a:off x="196824" y="35849"/>
          <a:ext cx="2755542" cy="53136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4153" tIns="0" rIns="104153" bIns="0" numCol="1" spcCol="1270" anchor="ctr" anchorCtr="0">
          <a:noAutofit/>
        </a:bodyPr>
        <a:lstStyle/>
        <a:p>
          <a:pPr marL="0" lvl="0" indent="0" algn="l" defTabSz="622300">
            <a:lnSpc>
              <a:spcPct val="90000"/>
            </a:lnSpc>
            <a:spcBef>
              <a:spcPct val="0"/>
            </a:spcBef>
            <a:spcAft>
              <a:spcPct val="35000"/>
            </a:spcAft>
            <a:buNone/>
          </a:pPr>
          <a:r>
            <a:rPr lang="en-US" sz="1400" kern="1200" dirty="0"/>
            <a:t>Formal Domain</a:t>
          </a:r>
        </a:p>
      </dsp:txBody>
      <dsp:txXfrm>
        <a:off x="222763" y="61788"/>
        <a:ext cx="2703664" cy="479482"/>
      </dsp:txXfrm>
    </dsp:sp>
    <dsp:sp modelId="{AF084E81-77E3-4340-968B-F8AACFE17574}">
      <dsp:nvSpPr>
        <dsp:cNvPr id="0" name=""/>
        <dsp:cNvSpPr/>
      </dsp:nvSpPr>
      <dsp:spPr>
        <a:xfrm>
          <a:off x="0" y="1118009"/>
          <a:ext cx="3936489" cy="453600"/>
        </a:xfrm>
        <a:prstGeom prst="rect">
          <a:avLst/>
        </a:prstGeom>
        <a:solidFill>
          <a:srgbClr val="F79A5E">
            <a:alpha val="37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AFF5B3-DE32-6D43-9C9A-A0D838A2E4D6}">
      <dsp:nvSpPr>
        <dsp:cNvPr id="0" name=""/>
        <dsp:cNvSpPr/>
      </dsp:nvSpPr>
      <dsp:spPr>
        <a:xfrm>
          <a:off x="196824" y="852329"/>
          <a:ext cx="2755542" cy="53136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4153" tIns="0" rIns="104153" bIns="0" numCol="1" spcCol="1270" anchor="ctr" anchorCtr="0">
          <a:noAutofit/>
        </a:bodyPr>
        <a:lstStyle/>
        <a:p>
          <a:pPr marL="0" lvl="0" indent="0" algn="l" defTabSz="622300">
            <a:lnSpc>
              <a:spcPct val="90000"/>
            </a:lnSpc>
            <a:spcBef>
              <a:spcPct val="0"/>
            </a:spcBef>
            <a:spcAft>
              <a:spcPct val="35000"/>
            </a:spcAft>
            <a:buNone/>
          </a:pPr>
          <a:r>
            <a:rPr lang="en-US" sz="1400" kern="1200" dirty="0"/>
            <a:t>Community Domain</a:t>
          </a:r>
        </a:p>
      </dsp:txBody>
      <dsp:txXfrm>
        <a:off x="222763" y="878268"/>
        <a:ext cx="2703664" cy="479482"/>
      </dsp:txXfrm>
    </dsp:sp>
    <dsp:sp modelId="{11BC4A0F-9D82-2A49-8669-089B52102E72}">
      <dsp:nvSpPr>
        <dsp:cNvPr id="0" name=""/>
        <dsp:cNvSpPr/>
      </dsp:nvSpPr>
      <dsp:spPr>
        <a:xfrm>
          <a:off x="0" y="1934489"/>
          <a:ext cx="3936489" cy="453600"/>
        </a:xfrm>
        <a:prstGeom prst="rect">
          <a:avLst/>
        </a:prstGeom>
        <a:solidFill>
          <a:srgbClr val="F85A36">
            <a:alpha val="54000"/>
          </a:srgb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66CF298-708A-DE43-A06E-E31B2087564B}">
      <dsp:nvSpPr>
        <dsp:cNvPr id="0" name=""/>
        <dsp:cNvSpPr/>
      </dsp:nvSpPr>
      <dsp:spPr>
        <a:xfrm>
          <a:off x="196824" y="1668809"/>
          <a:ext cx="2755542" cy="531360"/>
        </a:xfrm>
        <a:prstGeom prst="round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4153" tIns="0" rIns="104153" bIns="0" numCol="1" spcCol="1270" anchor="ctr" anchorCtr="0">
          <a:noAutofit/>
        </a:bodyPr>
        <a:lstStyle/>
        <a:p>
          <a:pPr marL="0" lvl="0" indent="0" algn="l" defTabSz="622300">
            <a:lnSpc>
              <a:spcPct val="90000"/>
            </a:lnSpc>
            <a:spcBef>
              <a:spcPct val="0"/>
            </a:spcBef>
            <a:spcAft>
              <a:spcPct val="35000"/>
            </a:spcAft>
            <a:buNone/>
          </a:pPr>
          <a:r>
            <a:rPr lang="en-US" sz="1400" kern="1200" dirty="0"/>
            <a:t>Vulnerability Domain</a:t>
          </a:r>
        </a:p>
      </dsp:txBody>
      <dsp:txXfrm>
        <a:off x="222763" y="1694748"/>
        <a:ext cx="2703664"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D96C-316D-4D9A-934F-7CA9CFF25B33}">
      <dsp:nvSpPr>
        <dsp:cNvPr id="0" name=""/>
        <dsp:cNvSpPr/>
      </dsp:nvSpPr>
      <dsp:spPr>
        <a:xfrm>
          <a:off x="1128389" y="350456"/>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Lack</a:t>
          </a:r>
          <a:r>
            <a:rPr lang="fr-FR" sz="1300" kern="1200" baseline="0" dirty="0"/>
            <a:t> of trust</a:t>
          </a:r>
          <a:endParaRPr lang="en-US" sz="1300" kern="1200" dirty="0"/>
        </a:p>
      </dsp:txBody>
      <dsp:txXfrm>
        <a:off x="2660969" y="797132"/>
        <a:ext cx="1014364" cy="694039"/>
      </dsp:txXfrm>
    </dsp:sp>
    <dsp:sp modelId="{EC04D7C4-A889-4C93-BA31-423B905FAC71}">
      <dsp:nvSpPr>
        <dsp:cNvPr id="0" name=""/>
        <dsp:cNvSpPr/>
      </dsp:nvSpPr>
      <dsp:spPr>
        <a:xfrm>
          <a:off x="1126176" y="356807"/>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Structural </a:t>
          </a:r>
          <a:r>
            <a:rPr lang="fr-FR" sz="1300" kern="1200" dirty="0" err="1"/>
            <a:t>problems</a:t>
          </a:r>
          <a:endParaRPr lang="en-US" sz="1300" kern="1200" dirty="0"/>
        </a:p>
      </dsp:txBody>
      <dsp:txXfrm>
        <a:off x="3080163" y="1709293"/>
        <a:ext cx="889793" cy="750985"/>
      </dsp:txXfrm>
    </dsp:sp>
    <dsp:sp modelId="{7C274DE7-9B5D-41A4-A958-469F53CBDA39}">
      <dsp:nvSpPr>
        <dsp:cNvPr id="0" name=""/>
        <dsp:cNvSpPr/>
      </dsp:nvSpPr>
      <dsp:spPr>
        <a:xfrm>
          <a:off x="1126176" y="356807"/>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Extreme</a:t>
          </a:r>
          <a:r>
            <a:rPr lang="fr-FR" sz="1300" kern="1200" dirty="0"/>
            <a:t> isolation</a:t>
          </a:r>
          <a:endParaRPr lang="en-US" sz="1300" kern="1200" dirty="0"/>
        </a:p>
      </dsp:txBody>
      <dsp:txXfrm>
        <a:off x="2087153" y="2599087"/>
        <a:ext cx="1067752" cy="640651"/>
      </dsp:txXfrm>
    </dsp:sp>
    <dsp:sp modelId="{1E1DF86E-E96A-449F-BD3C-9CA453A79866}">
      <dsp:nvSpPr>
        <dsp:cNvPr id="0" name=""/>
        <dsp:cNvSpPr/>
      </dsp:nvSpPr>
      <dsp:spPr>
        <a:xfrm>
          <a:off x="1126176" y="356807"/>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Difficulties</a:t>
          </a:r>
          <a:r>
            <a:rPr lang="fr-FR" sz="1300" kern="1200" dirty="0"/>
            <a:t> </a:t>
          </a:r>
          <a:r>
            <a:rPr lang="fr-FR" sz="1300" kern="1200" dirty="0" err="1"/>
            <a:t>asking</a:t>
          </a:r>
          <a:r>
            <a:rPr lang="fr-FR" sz="1300" kern="1200" dirty="0"/>
            <a:t> for help</a:t>
          </a:r>
          <a:endParaRPr lang="en-US" sz="1300" kern="1200" dirty="0"/>
        </a:p>
      </dsp:txBody>
      <dsp:txXfrm>
        <a:off x="1268543" y="1709293"/>
        <a:ext cx="889793" cy="750985"/>
      </dsp:txXfrm>
    </dsp:sp>
    <dsp:sp modelId="{E65452BF-D262-4AC3-A35D-99A5BD601FEC}">
      <dsp:nvSpPr>
        <dsp:cNvPr id="0" name=""/>
        <dsp:cNvSpPr/>
      </dsp:nvSpPr>
      <dsp:spPr>
        <a:xfrm>
          <a:off x="825531" y="-14"/>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a:t>Don’t </a:t>
          </a:r>
          <a:r>
            <a:rPr lang="fr-FR" sz="1400" b="1" kern="1200" dirty="0" err="1"/>
            <a:t>need</a:t>
          </a:r>
          <a:endParaRPr lang="en-US" sz="1400" b="1" kern="1200" dirty="0"/>
        </a:p>
      </dsp:txBody>
      <dsp:txXfrm>
        <a:off x="1261530" y="455560"/>
        <a:ext cx="1014364" cy="6940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D96C-316D-4D9A-934F-7CA9CFF25B33}">
      <dsp:nvSpPr>
        <dsp:cNvPr id="0" name=""/>
        <dsp:cNvSpPr/>
      </dsp:nvSpPr>
      <dsp:spPr>
        <a:xfrm>
          <a:off x="1569012" y="2"/>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err="1"/>
            <a:t>Lack</a:t>
          </a:r>
          <a:r>
            <a:rPr lang="fr-FR" sz="1400" b="1" kern="1200" dirty="0"/>
            <a:t> of trust</a:t>
          </a:r>
          <a:endParaRPr lang="en-US" sz="1400" b="1" kern="1200" dirty="0"/>
        </a:p>
      </dsp:txBody>
      <dsp:txXfrm>
        <a:off x="3101592" y="446679"/>
        <a:ext cx="1014364" cy="694039"/>
      </dsp:txXfrm>
    </dsp:sp>
    <dsp:sp modelId="{EC04D7C4-A889-4C93-BA31-423B905FAC71}">
      <dsp:nvSpPr>
        <dsp:cNvPr id="0" name=""/>
        <dsp:cNvSpPr/>
      </dsp:nvSpPr>
      <dsp:spPr>
        <a:xfrm>
          <a:off x="1126176" y="356807"/>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Structural </a:t>
          </a:r>
          <a:r>
            <a:rPr lang="fr-FR" sz="1300" kern="1200" dirty="0" err="1"/>
            <a:t>problems</a:t>
          </a:r>
          <a:endParaRPr lang="en-US" sz="1300" kern="1200" dirty="0"/>
        </a:p>
      </dsp:txBody>
      <dsp:txXfrm>
        <a:off x="3080163" y="1709293"/>
        <a:ext cx="889793" cy="750985"/>
      </dsp:txXfrm>
    </dsp:sp>
    <dsp:sp modelId="{7C274DE7-9B5D-41A4-A958-469F53CBDA39}">
      <dsp:nvSpPr>
        <dsp:cNvPr id="0" name=""/>
        <dsp:cNvSpPr/>
      </dsp:nvSpPr>
      <dsp:spPr>
        <a:xfrm>
          <a:off x="1126176" y="356807"/>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Extreme</a:t>
          </a:r>
          <a:r>
            <a:rPr lang="fr-FR" sz="1300" kern="1200" dirty="0"/>
            <a:t> isolation</a:t>
          </a:r>
          <a:endParaRPr lang="en-US" sz="1300" kern="1200" dirty="0"/>
        </a:p>
      </dsp:txBody>
      <dsp:txXfrm>
        <a:off x="2087153" y="2599087"/>
        <a:ext cx="1067752" cy="640651"/>
      </dsp:txXfrm>
    </dsp:sp>
    <dsp:sp modelId="{1E1DF86E-E96A-449F-BD3C-9CA453A79866}">
      <dsp:nvSpPr>
        <dsp:cNvPr id="0" name=""/>
        <dsp:cNvSpPr/>
      </dsp:nvSpPr>
      <dsp:spPr>
        <a:xfrm>
          <a:off x="1126176" y="356807"/>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Difficulties</a:t>
          </a:r>
          <a:r>
            <a:rPr lang="fr-FR" sz="1300" kern="1200" dirty="0"/>
            <a:t> </a:t>
          </a:r>
          <a:r>
            <a:rPr lang="fr-FR" sz="1300" kern="1200" dirty="0" err="1"/>
            <a:t>asking</a:t>
          </a:r>
          <a:r>
            <a:rPr lang="fr-FR" sz="1300" kern="1200" dirty="0"/>
            <a:t> for help</a:t>
          </a:r>
          <a:endParaRPr lang="en-US" sz="1300" kern="1200" dirty="0"/>
        </a:p>
      </dsp:txBody>
      <dsp:txXfrm>
        <a:off x="1268543" y="1709293"/>
        <a:ext cx="889793" cy="750985"/>
      </dsp:txXfrm>
    </dsp:sp>
    <dsp:sp modelId="{E65452BF-D262-4AC3-A35D-99A5BD601FEC}">
      <dsp:nvSpPr>
        <dsp:cNvPr id="0" name=""/>
        <dsp:cNvSpPr/>
      </dsp:nvSpPr>
      <dsp:spPr>
        <a:xfrm>
          <a:off x="1126176" y="356807"/>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Don’t </a:t>
          </a:r>
          <a:r>
            <a:rPr lang="fr-FR" sz="1300" kern="1200" dirty="0" err="1"/>
            <a:t>need</a:t>
          </a:r>
          <a:endParaRPr lang="en-US" sz="1300" kern="1200" dirty="0"/>
        </a:p>
      </dsp:txBody>
      <dsp:txXfrm>
        <a:off x="1562175" y="812381"/>
        <a:ext cx="1014364" cy="6940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1E59A-5362-4519-97F8-C68F679CE6C1}">
      <dsp:nvSpPr>
        <dsp:cNvPr id="0" name=""/>
        <dsp:cNvSpPr/>
      </dsp:nvSpPr>
      <dsp:spPr>
        <a:xfrm>
          <a:off x="1080493" y="350456"/>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Lack</a:t>
          </a:r>
          <a:r>
            <a:rPr lang="fr-FR" sz="1300" kern="1200" dirty="0"/>
            <a:t> of trust</a:t>
          </a:r>
          <a:endParaRPr lang="en-US" sz="1300" kern="1200" dirty="0"/>
        </a:p>
      </dsp:txBody>
      <dsp:txXfrm>
        <a:off x="2613074" y="797132"/>
        <a:ext cx="1014364" cy="694039"/>
      </dsp:txXfrm>
    </dsp:sp>
    <dsp:sp modelId="{238E1CEA-19A5-4ACE-B5D9-0069E59F2AB2}">
      <dsp:nvSpPr>
        <dsp:cNvPr id="0" name=""/>
        <dsp:cNvSpPr/>
      </dsp:nvSpPr>
      <dsp:spPr>
        <a:xfrm>
          <a:off x="1126176" y="356807"/>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Structural </a:t>
          </a:r>
          <a:r>
            <a:rPr lang="fr-FR" sz="1300" kern="1200" dirty="0" err="1"/>
            <a:t>problems</a:t>
          </a:r>
          <a:endParaRPr lang="en-US" sz="1300" kern="1200" dirty="0"/>
        </a:p>
      </dsp:txBody>
      <dsp:txXfrm>
        <a:off x="3080163" y="1709293"/>
        <a:ext cx="889793" cy="750985"/>
      </dsp:txXfrm>
    </dsp:sp>
    <dsp:sp modelId="{6661597B-E900-4566-BC54-057E0F3AB6D1}">
      <dsp:nvSpPr>
        <dsp:cNvPr id="0" name=""/>
        <dsp:cNvSpPr/>
      </dsp:nvSpPr>
      <dsp:spPr>
        <a:xfrm>
          <a:off x="1088596" y="748010"/>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b="1" kern="1200" dirty="0" err="1"/>
            <a:t>Extreme</a:t>
          </a:r>
          <a:r>
            <a:rPr lang="fr-FR" sz="1400" b="1" kern="1200" dirty="0"/>
            <a:t> isolation</a:t>
          </a:r>
          <a:endParaRPr lang="en-US" sz="1400" b="1" kern="1200" dirty="0"/>
        </a:p>
      </dsp:txBody>
      <dsp:txXfrm>
        <a:off x="2049573" y="2990290"/>
        <a:ext cx="1067752" cy="640651"/>
      </dsp:txXfrm>
    </dsp:sp>
    <dsp:sp modelId="{AE2F5905-D199-4524-848E-5855E4D3AABE}">
      <dsp:nvSpPr>
        <dsp:cNvPr id="0" name=""/>
        <dsp:cNvSpPr/>
      </dsp:nvSpPr>
      <dsp:spPr>
        <a:xfrm>
          <a:off x="1126176" y="356807"/>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Difficulties</a:t>
          </a:r>
          <a:r>
            <a:rPr lang="fr-FR" sz="1300" kern="1200" dirty="0"/>
            <a:t> </a:t>
          </a:r>
          <a:r>
            <a:rPr lang="fr-FR" sz="1300" kern="1200" dirty="0" err="1"/>
            <a:t>asking</a:t>
          </a:r>
          <a:r>
            <a:rPr lang="fr-FR" sz="1300" kern="1200" dirty="0"/>
            <a:t> for help</a:t>
          </a:r>
          <a:endParaRPr lang="en-US" sz="1300" kern="1200" dirty="0"/>
        </a:p>
      </dsp:txBody>
      <dsp:txXfrm>
        <a:off x="1268543" y="1709293"/>
        <a:ext cx="889793" cy="750985"/>
      </dsp:txXfrm>
    </dsp:sp>
    <dsp:sp modelId="{F5BB5C77-CC3A-4F70-82B9-56AA76EB0EEC}">
      <dsp:nvSpPr>
        <dsp:cNvPr id="0" name=""/>
        <dsp:cNvSpPr/>
      </dsp:nvSpPr>
      <dsp:spPr>
        <a:xfrm>
          <a:off x="1126176" y="356807"/>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Don’t </a:t>
          </a:r>
          <a:r>
            <a:rPr lang="fr-FR" sz="1300" kern="1200" dirty="0" err="1"/>
            <a:t>need</a:t>
          </a:r>
          <a:endParaRPr lang="fr-FR" sz="1300" kern="1200" dirty="0"/>
        </a:p>
      </dsp:txBody>
      <dsp:txXfrm>
        <a:off x="1562175" y="812381"/>
        <a:ext cx="1014364" cy="69403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D96C-316D-4D9A-934F-7CA9CFF25B33}">
      <dsp:nvSpPr>
        <dsp:cNvPr id="0" name=""/>
        <dsp:cNvSpPr/>
      </dsp:nvSpPr>
      <dsp:spPr>
        <a:xfrm>
          <a:off x="1140915" y="362983"/>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Lack</a:t>
          </a:r>
          <a:r>
            <a:rPr lang="fr-FR" sz="1300" kern="1200" dirty="0"/>
            <a:t> of confidence</a:t>
          </a:r>
          <a:endParaRPr lang="en-US" sz="1300" kern="1200" dirty="0"/>
        </a:p>
      </dsp:txBody>
      <dsp:txXfrm>
        <a:off x="2673496" y="809659"/>
        <a:ext cx="1014364" cy="694039"/>
      </dsp:txXfrm>
    </dsp:sp>
    <dsp:sp modelId="{EC04D7C4-A889-4C93-BA31-423B905FAC71}">
      <dsp:nvSpPr>
        <dsp:cNvPr id="0" name=""/>
        <dsp:cNvSpPr/>
      </dsp:nvSpPr>
      <dsp:spPr>
        <a:xfrm>
          <a:off x="1476899" y="419441"/>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b="1" kern="1200" dirty="0"/>
            <a:t>Structural </a:t>
          </a:r>
          <a:r>
            <a:rPr lang="fr-FR" sz="1300" b="1" kern="1200" dirty="0" err="1"/>
            <a:t>problems</a:t>
          </a:r>
          <a:endParaRPr lang="en-US" sz="1300" b="1" kern="1200" dirty="0"/>
        </a:p>
      </dsp:txBody>
      <dsp:txXfrm>
        <a:off x="3430886" y="1771928"/>
        <a:ext cx="889793" cy="750985"/>
      </dsp:txXfrm>
    </dsp:sp>
    <dsp:sp modelId="{7C274DE7-9B5D-41A4-A958-469F53CBDA39}">
      <dsp:nvSpPr>
        <dsp:cNvPr id="0" name=""/>
        <dsp:cNvSpPr/>
      </dsp:nvSpPr>
      <dsp:spPr>
        <a:xfrm>
          <a:off x="1126176" y="356807"/>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Extreme</a:t>
          </a:r>
          <a:r>
            <a:rPr lang="fr-FR" sz="1300" kern="1200" dirty="0"/>
            <a:t> isolation</a:t>
          </a:r>
          <a:endParaRPr lang="en-US" sz="1300" kern="1200" dirty="0"/>
        </a:p>
      </dsp:txBody>
      <dsp:txXfrm>
        <a:off x="2087153" y="2599087"/>
        <a:ext cx="1067752" cy="640651"/>
      </dsp:txXfrm>
    </dsp:sp>
    <dsp:sp modelId="{1E1DF86E-E96A-449F-BD3C-9CA453A79866}">
      <dsp:nvSpPr>
        <dsp:cNvPr id="0" name=""/>
        <dsp:cNvSpPr/>
      </dsp:nvSpPr>
      <dsp:spPr>
        <a:xfrm>
          <a:off x="1126176" y="356807"/>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Difficulties</a:t>
          </a:r>
          <a:r>
            <a:rPr lang="fr-FR" sz="1300" kern="1200" dirty="0"/>
            <a:t> </a:t>
          </a:r>
          <a:r>
            <a:rPr lang="fr-FR" sz="1300" kern="1200" dirty="0" err="1"/>
            <a:t>asking</a:t>
          </a:r>
          <a:r>
            <a:rPr lang="fr-FR" sz="1300" kern="1200" dirty="0"/>
            <a:t> for help</a:t>
          </a:r>
          <a:endParaRPr lang="en-US" sz="1300" kern="1200" dirty="0"/>
        </a:p>
      </dsp:txBody>
      <dsp:txXfrm>
        <a:off x="1268543" y="1709293"/>
        <a:ext cx="889793" cy="750985"/>
      </dsp:txXfrm>
    </dsp:sp>
    <dsp:sp modelId="{E65452BF-D262-4AC3-A35D-99A5BD601FEC}">
      <dsp:nvSpPr>
        <dsp:cNvPr id="0" name=""/>
        <dsp:cNvSpPr/>
      </dsp:nvSpPr>
      <dsp:spPr>
        <a:xfrm>
          <a:off x="1126176" y="356807"/>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Don’t </a:t>
          </a:r>
          <a:r>
            <a:rPr lang="fr-FR" sz="1300" kern="1200" dirty="0" err="1"/>
            <a:t>need</a:t>
          </a:r>
          <a:endParaRPr lang="en-US" sz="1300" kern="1200" dirty="0"/>
        </a:p>
      </dsp:txBody>
      <dsp:txXfrm>
        <a:off x="1562175" y="812381"/>
        <a:ext cx="1014364" cy="6940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D96C-316D-4D9A-934F-7CA9CFF25B33}">
      <dsp:nvSpPr>
        <dsp:cNvPr id="0" name=""/>
        <dsp:cNvSpPr/>
      </dsp:nvSpPr>
      <dsp:spPr>
        <a:xfrm>
          <a:off x="1140915" y="362983"/>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err="1"/>
            <a:t>Loss</a:t>
          </a:r>
          <a:r>
            <a:rPr lang="fr-FR" sz="1500" kern="1200" dirty="0"/>
            <a:t> of trust</a:t>
          </a:r>
          <a:endParaRPr lang="en-US" sz="1500" kern="1200" dirty="0"/>
        </a:p>
      </dsp:txBody>
      <dsp:txXfrm>
        <a:off x="2673496" y="809659"/>
        <a:ext cx="1014364" cy="694039"/>
      </dsp:txXfrm>
    </dsp:sp>
    <dsp:sp modelId="{EC04D7C4-A889-4C93-BA31-423B905FAC71}">
      <dsp:nvSpPr>
        <dsp:cNvPr id="0" name=""/>
        <dsp:cNvSpPr/>
      </dsp:nvSpPr>
      <dsp:spPr>
        <a:xfrm>
          <a:off x="1126176" y="356807"/>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Structural </a:t>
          </a:r>
          <a:r>
            <a:rPr lang="fr-FR" sz="1500" kern="1200" dirty="0" err="1"/>
            <a:t>problems</a:t>
          </a:r>
          <a:endParaRPr lang="en-US" sz="1500" kern="1200" dirty="0"/>
        </a:p>
      </dsp:txBody>
      <dsp:txXfrm>
        <a:off x="3080163" y="1709293"/>
        <a:ext cx="889793" cy="750985"/>
      </dsp:txXfrm>
    </dsp:sp>
    <dsp:sp modelId="{7C274DE7-9B5D-41A4-A958-469F53CBDA39}">
      <dsp:nvSpPr>
        <dsp:cNvPr id="0" name=""/>
        <dsp:cNvSpPr/>
      </dsp:nvSpPr>
      <dsp:spPr>
        <a:xfrm>
          <a:off x="1126176" y="356807"/>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err="1"/>
            <a:t>Extreme</a:t>
          </a:r>
          <a:r>
            <a:rPr lang="fr-FR" sz="1500" kern="1200" dirty="0"/>
            <a:t> isolation</a:t>
          </a:r>
          <a:endParaRPr lang="en-US" sz="1500" kern="1200" dirty="0"/>
        </a:p>
      </dsp:txBody>
      <dsp:txXfrm>
        <a:off x="2087153" y="2599087"/>
        <a:ext cx="1067752" cy="640651"/>
      </dsp:txXfrm>
    </dsp:sp>
    <dsp:sp modelId="{1E1DF86E-E96A-449F-BD3C-9CA453A79866}">
      <dsp:nvSpPr>
        <dsp:cNvPr id="0" name=""/>
        <dsp:cNvSpPr/>
      </dsp:nvSpPr>
      <dsp:spPr>
        <a:xfrm>
          <a:off x="537443" y="482076"/>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b="1" kern="1200" dirty="0" err="1"/>
            <a:t>Difficulties</a:t>
          </a:r>
          <a:r>
            <a:rPr lang="fr-FR" sz="1300" b="1" kern="1200" dirty="0"/>
            <a:t> </a:t>
          </a:r>
          <a:r>
            <a:rPr lang="fr-FR" sz="1300" b="1" kern="1200" dirty="0" err="1"/>
            <a:t>asking</a:t>
          </a:r>
          <a:r>
            <a:rPr lang="fr-FR" sz="1300" b="1" kern="1200" dirty="0"/>
            <a:t> for help</a:t>
          </a:r>
          <a:endParaRPr lang="en-US" sz="1300" b="1" kern="1200" dirty="0"/>
        </a:p>
      </dsp:txBody>
      <dsp:txXfrm>
        <a:off x="679810" y="1834562"/>
        <a:ext cx="889793" cy="750985"/>
      </dsp:txXfrm>
    </dsp:sp>
    <dsp:sp modelId="{E65452BF-D262-4AC3-A35D-99A5BD601FEC}">
      <dsp:nvSpPr>
        <dsp:cNvPr id="0" name=""/>
        <dsp:cNvSpPr/>
      </dsp:nvSpPr>
      <dsp:spPr>
        <a:xfrm>
          <a:off x="1126176" y="356807"/>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FR" sz="1500" kern="1200" dirty="0"/>
            <a:t>Don’t </a:t>
          </a:r>
          <a:r>
            <a:rPr lang="fr-FR" sz="1500" kern="1200" dirty="0" err="1"/>
            <a:t>need</a:t>
          </a:r>
          <a:r>
            <a:rPr lang="fr-FR" sz="1500" kern="1200" dirty="0"/>
            <a:t> </a:t>
          </a:r>
          <a:r>
            <a:rPr lang="fr-FR" sz="1500" kern="1200" dirty="0" err="1"/>
            <a:t>it</a:t>
          </a:r>
          <a:endParaRPr lang="en-US" sz="1500" kern="1200" dirty="0"/>
        </a:p>
      </dsp:txBody>
      <dsp:txXfrm>
        <a:off x="1562175" y="812381"/>
        <a:ext cx="1014364" cy="69403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DE7F0-5D89-433A-9660-A7A66C274D33}">
      <dsp:nvSpPr>
        <dsp:cNvPr id="0" name=""/>
        <dsp:cNvSpPr/>
      </dsp:nvSpPr>
      <dsp:spPr>
        <a:xfrm>
          <a:off x="3089268" y="0"/>
          <a:ext cx="2250414" cy="22503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Institutional barriers to human agency</a:t>
          </a:r>
        </a:p>
      </dsp:txBody>
      <dsp:txXfrm>
        <a:off x="3418834" y="329561"/>
        <a:ext cx="1591282" cy="1591260"/>
      </dsp:txXfrm>
    </dsp:sp>
    <dsp:sp modelId="{A9ABF550-185E-4463-8085-142AD8377178}">
      <dsp:nvSpPr>
        <dsp:cNvPr id="0" name=""/>
        <dsp:cNvSpPr/>
      </dsp:nvSpPr>
      <dsp:spPr>
        <a:xfrm>
          <a:off x="4235582" y="1500880"/>
          <a:ext cx="2250414" cy="225038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err="1"/>
            <a:t>Barriers</a:t>
          </a:r>
          <a:r>
            <a:rPr lang="fr-FR" sz="2000" kern="1200" dirty="0"/>
            <a:t> to </a:t>
          </a:r>
          <a:r>
            <a:rPr lang="fr-FR" sz="2000" kern="1200" dirty="0" err="1"/>
            <a:t>accessing</a:t>
          </a:r>
          <a:r>
            <a:rPr lang="fr-FR" sz="2000" kern="1200" dirty="0"/>
            <a:t> </a:t>
          </a:r>
          <a:r>
            <a:rPr lang="fr-FR" sz="2000" kern="1200" dirty="0" err="1"/>
            <a:t>aid</a:t>
          </a:r>
          <a:r>
            <a:rPr lang="fr-FR" sz="2000" kern="1200" dirty="0"/>
            <a:t> and assistance</a:t>
          </a:r>
          <a:endParaRPr lang="en-US" sz="2000" kern="1200" dirty="0"/>
        </a:p>
      </dsp:txBody>
      <dsp:txXfrm>
        <a:off x="4565148" y="1830441"/>
        <a:ext cx="1591282" cy="1591260"/>
      </dsp:txXfrm>
    </dsp:sp>
    <dsp:sp modelId="{13FC7E21-65A8-4A58-9FF1-2F4C6A7F693C}">
      <dsp:nvSpPr>
        <dsp:cNvPr id="0" name=""/>
        <dsp:cNvSpPr/>
      </dsp:nvSpPr>
      <dsp:spPr>
        <a:xfrm>
          <a:off x="5141757" y="0"/>
          <a:ext cx="2250414" cy="225038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Lack of trust</a:t>
          </a:r>
        </a:p>
      </dsp:txBody>
      <dsp:txXfrm>
        <a:off x="5471323" y="329561"/>
        <a:ext cx="1591282" cy="1591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5A56D-999E-A644-AE36-24EB37D9B620}">
      <dsp:nvSpPr>
        <dsp:cNvPr id="0" name=""/>
        <dsp:cNvSpPr/>
      </dsp:nvSpPr>
      <dsp:spPr>
        <a:xfrm>
          <a:off x="118490" y="1153414"/>
          <a:ext cx="1740492" cy="57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kern="1200" dirty="0"/>
            <a:t>Interview Transcripts </a:t>
          </a:r>
        </a:p>
      </dsp:txBody>
      <dsp:txXfrm>
        <a:off x="118490" y="1153414"/>
        <a:ext cx="1740492" cy="573571"/>
      </dsp:txXfrm>
    </dsp:sp>
    <dsp:sp modelId="{F6F6EF76-36F5-5A44-8079-2A103F84BA48}">
      <dsp:nvSpPr>
        <dsp:cNvPr id="0" name=""/>
        <dsp:cNvSpPr/>
      </dsp:nvSpPr>
      <dsp:spPr>
        <a:xfrm>
          <a:off x="118490" y="2362879"/>
          <a:ext cx="1740492" cy="10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Coded and analysed (data reduction (TCA)</a:t>
          </a:r>
        </a:p>
      </dsp:txBody>
      <dsp:txXfrm>
        <a:off x="118490" y="2362879"/>
        <a:ext cx="1740492" cy="1074592"/>
      </dsp:txXfrm>
    </dsp:sp>
    <dsp:sp modelId="{696AD422-6495-1140-9408-A20E5550A241}">
      <dsp:nvSpPr>
        <dsp:cNvPr id="0" name=""/>
        <dsp:cNvSpPr/>
      </dsp:nvSpPr>
      <dsp:spPr>
        <a:xfrm>
          <a:off x="116512" y="978970"/>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BB8D3D-99A7-F24C-856C-301D45E1C191}">
      <dsp:nvSpPr>
        <dsp:cNvPr id="0" name=""/>
        <dsp:cNvSpPr/>
      </dsp:nvSpPr>
      <dsp:spPr>
        <a:xfrm>
          <a:off x="213426" y="785142"/>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DEAF60-003A-1E44-B173-F7F6874B9EEE}">
      <dsp:nvSpPr>
        <dsp:cNvPr id="0" name=""/>
        <dsp:cNvSpPr/>
      </dsp:nvSpPr>
      <dsp:spPr>
        <a:xfrm>
          <a:off x="446019" y="823908"/>
          <a:ext cx="217561" cy="21756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F3051-F121-3943-806B-F0BC3C955B9E}">
      <dsp:nvSpPr>
        <dsp:cNvPr id="0" name=""/>
        <dsp:cNvSpPr/>
      </dsp:nvSpPr>
      <dsp:spPr>
        <a:xfrm>
          <a:off x="639846" y="610697"/>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697E4C-8D0B-5E45-A7DA-35D41B1D9A50}">
      <dsp:nvSpPr>
        <dsp:cNvPr id="0" name=""/>
        <dsp:cNvSpPr/>
      </dsp:nvSpPr>
      <dsp:spPr>
        <a:xfrm>
          <a:off x="891822" y="533166"/>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5B0C9-1918-6049-BA32-BE263290CF88}">
      <dsp:nvSpPr>
        <dsp:cNvPr id="0" name=""/>
        <dsp:cNvSpPr/>
      </dsp:nvSpPr>
      <dsp:spPr>
        <a:xfrm>
          <a:off x="1201946" y="668846"/>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DF698B-CB95-2644-B2DD-246D7954CE94}">
      <dsp:nvSpPr>
        <dsp:cNvPr id="0" name=""/>
        <dsp:cNvSpPr/>
      </dsp:nvSpPr>
      <dsp:spPr>
        <a:xfrm>
          <a:off x="1395774" y="765759"/>
          <a:ext cx="217561" cy="21756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D4CFF0-149C-6B4F-A11D-F5F6574F8991}">
      <dsp:nvSpPr>
        <dsp:cNvPr id="0" name=""/>
        <dsp:cNvSpPr/>
      </dsp:nvSpPr>
      <dsp:spPr>
        <a:xfrm>
          <a:off x="1667132" y="978970"/>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E8C8E8-5E87-B14B-8468-D64CAC8AAEA7}">
      <dsp:nvSpPr>
        <dsp:cNvPr id="0" name=""/>
        <dsp:cNvSpPr/>
      </dsp:nvSpPr>
      <dsp:spPr>
        <a:xfrm>
          <a:off x="1783429" y="1192180"/>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9020C3-1B81-6347-B92F-79F0678DBAC2}">
      <dsp:nvSpPr>
        <dsp:cNvPr id="0" name=""/>
        <dsp:cNvSpPr/>
      </dsp:nvSpPr>
      <dsp:spPr>
        <a:xfrm>
          <a:off x="775526" y="785142"/>
          <a:ext cx="356009" cy="35600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02EE9C-CD6F-8242-85E2-EAA28CD9333F}">
      <dsp:nvSpPr>
        <dsp:cNvPr id="0" name=""/>
        <dsp:cNvSpPr/>
      </dsp:nvSpPr>
      <dsp:spPr>
        <a:xfrm>
          <a:off x="19598" y="1521687"/>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12DE9-E5AC-7944-A3D0-6FC51C66E7AF}">
      <dsp:nvSpPr>
        <dsp:cNvPr id="0" name=""/>
        <dsp:cNvSpPr/>
      </dsp:nvSpPr>
      <dsp:spPr>
        <a:xfrm>
          <a:off x="135895" y="1696132"/>
          <a:ext cx="217561" cy="21756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D8C251-C7C7-D94A-B45E-5FAAA0572C85}">
      <dsp:nvSpPr>
        <dsp:cNvPr id="0" name=""/>
        <dsp:cNvSpPr/>
      </dsp:nvSpPr>
      <dsp:spPr>
        <a:xfrm>
          <a:off x="426636" y="1851194"/>
          <a:ext cx="316453" cy="31645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8B6BC4-18CE-114D-8614-BDB321154ED8}">
      <dsp:nvSpPr>
        <dsp:cNvPr id="0" name=""/>
        <dsp:cNvSpPr/>
      </dsp:nvSpPr>
      <dsp:spPr>
        <a:xfrm>
          <a:off x="833674" y="2103169"/>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539E50-348F-194B-A7A1-016CACD35993}">
      <dsp:nvSpPr>
        <dsp:cNvPr id="0" name=""/>
        <dsp:cNvSpPr/>
      </dsp:nvSpPr>
      <dsp:spPr>
        <a:xfrm>
          <a:off x="911205" y="1851194"/>
          <a:ext cx="217561" cy="21756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BF69BC-7AC0-3844-9AC8-291D88833016}">
      <dsp:nvSpPr>
        <dsp:cNvPr id="0" name=""/>
        <dsp:cNvSpPr/>
      </dsp:nvSpPr>
      <dsp:spPr>
        <a:xfrm>
          <a:off x="1105032" y="2122552"/>
          <a:ext cx="138448" cy="138448"/>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156F88-DFE3-3547-8A21-630C77324D49}">
      <dsp:nvSpPr>
        <dsp:cNvPr id="0" name=""/>
        <dsp:cNvSpPr/>
      </dsp:nvSpPr>
      <dsp:spPr>
        <a:xfrm>
          <a:off x="1279477" y="1812428"/>
          <a:ext cx="316453" cy="316453"/>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F62E63-0F34-C645-8CA2-E10274EA0C35}">
      <dsp:nvSpPr>
        <dsp:cNvPr id="0" name=""/>
        <dsp:cNvSpPr/>
      </dsp:nvSpPr>
      <dsp:spPr>
        <a:xfrm>
          <a:off x="1705898" y="1734897"/>
          <a:ext cx="217561" cy="217561"/>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50FB27-0A18-7444-ACDC-D1E70C1CFD54}">
      <dsp:nvSpPr>
        <dsp:cNvPr id="0" name=""/>
        <dsp:cNvSpPr/>
      </dsp:nvSpPr>
      <dsp:spPr>
        <a:xfrm>
          <a:off x="1923459" y="823585"/>
          <a:ext cx="638947" cy="1219819"/>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AF9C9C-B3D8-CE4A-A59D-45D5C4AC800B}">
      <dsp:nvSpPr>
        <dsp:cNvPr id="0" name=""/>
        <dsp:cNvSpPr/>
      </dsp:nvSpPr>
      <dsp:spPr>
        <a:xfrm>
          <a:off x="2562406" y="824178"/>
          <a:ext cx="1742583" cy="121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Main Themes</a:t>
          </a:r>
        </a:p>
      </dsp:txBody>
      <dsp:txXfrm>
        <a:off x="2562406" y="824178"/>
        <a:ext cx="1742583" cy="1219808"/>
      </dsp:txXfrm>
    </dsp:sp>
    <dsp:sp modelId="{9227EF40-53F6-4E4B-A4A0-EC2538C25D68}">
      <dsp:nvSpPr>
        <dsp:cNvPr id="0" name=""/>
        <dsp:cNvSpPr/>
      </dsp:nvSpPr>
      <dsp:spPr>
        <a:xfrm>
          <a:off x="2562406" y="2362879"/>
          <a:ext cx="1742583" cy="10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Further analysis</a:t>
          </a:r>
        </a:p>
      </dsp:txBody>
      <dsp:txXfrm>
        <a:off x="2562406" y="2362879"/>
        <a:ext cx="1742583" cy="1074592"/>
      </dsp:txXfrm>
    </dsp:sp>
    <dsp:sp modelId="{776650BF-7B94-E74D-AA21-00DB4184BC27}">
      <dsp:nvSpPr>
        <dsp:cNvPr id="0" name=""/>
        <dsp:cNvSpPr/>
      </dsp:nvSpPr>
      <dsp:spPr>
        <a:xfrm>
          <a:off x="4304990" y="823585"/>
          <a:ext cx="638947" cy="1219819"/>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AE5661-5E3E-DD4D-BF43-5750D4410B47}">
      <dsp:nvSpPr>
        <dsp:cNvPr id="0" name=""/>
        <dsp:cNvSpPr/>
      </dsp:nvSpPr>
      <dsp:spPr>
        <a:xfrm>
          <a:off x="4943937" y="824178"/>
          <a:ext cx="1742583" cy="121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Local Vulnerability Factors</a:t>
          </a:r>
        </a:p>
      </dsp:txBody>
      <dsp:txXfrm>
        <a:off x="4943937" y="824178"/>
        <a:ext cx="1742583" cy="1219808"/>
      </dsp:txXfrm>
    </dsp:sp>
    <dsp:sp modelId="{880356D5-98B6-724D-ADB5-9D40F66AF0E5}">
      <dsp:nvSpPr>
        <dsp:cNvPr id="0" name=""/>
        <dsp:cNvSpPr/>
      </dsp:nvSpPr>
      <dsp:spPr>
        <a:xfrm>
          <a:off x="4943937" y="2362879"/>
          <a:ext cx="1742583" cy="10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Synthesis of findings</a:t>
          </a:r>
        </a:p>
      </dsp:txBody>
      <dsp:txXfrm>
        <a:off x="4943937" y="2362879"/>
        <a:ext cx="1742583" cy="1074592"/>
      </dsp:txXfrm>
    </dsp:sp>
    <dsp:sp modelId="{0ADA5176-7DE0-F745-8BF8-E7D45C6CF916}">
      <dsp:nvSpPr>
        <dsp:cNvPr id="0" name=""/>
        <dsp:cNvSpPr/>
      </dsp:nvSpPr>
      <dsp:spPr>
        <a:xfrm>
          <a:off x="6686520" y="823585"/>
          <a:ext cx="638947" cy="1219819"/>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E3BF4C-E8E4-B94D-ABB8-F963FA9ADDDB}">
      <dsp:nvSpPr>
        <dsp:cNvPr id="0" name=""/>
        <dsp:cNvSpPr/>
      </dsp:nvSpPr>
      <dsp:spPr>
        <a:xfrm>
          <a:off x="7325467" y="824178"/>
          <a:ext cx="1742583" cy="121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GB" sz="1300" b="1" kern="1200" dirty="0"/>
            <a:t>Complex Case Definitions of Vulnerability</a:t>
          </a:r>
        </a:p>
      </dsp:txBody>
      <dsp:txXfrm>
        <a:off x="7325467" y="824178"/>
        <a:ext cx="1742583" cy="1219808"/>
      </dsp:txXfrm>
    </dsp:sp>
    <dsp:sp modelId="{56161268-2C19-2747-9A10-D74527700AE8}">
      <dsp:nvSpPr>
        <dsp:cNvPr id="0" name=""/>
        <dsp:cNvSpPr/>
      </dsp:nvSpPr>
      <dsp:spPr>
        <a:xfrm>
          <a:off x="7325467" y="2362879"/>
          <a:ext cx="1742583" cy="10745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GB" sz="1900" kern="1200" dirty="0"/>
            <a:t>'mapped' onto existing epi. data</a:t>
          </a:r>
        </a:p>
      </dsp:txBody>
      <dsp:txXfrm>
        <a:off x="7325467" y="2362879"/>
        <a:ext cx="1742583" cy="1074592"/>
      </dsp:txXfrm>
    </dsp:sp>
    <dsp:sp modelId="{87C2F2A2-E603-474B-AC4E-EE9F73DF887D}">
      <dsp:nvSpPr>
        <dsp:cNvPr id="0" name=""/>
        <dsp:cNvSpPr/>
      </dsp:nvSpPr>
      <dsp:spPr>
        <a:xfrm>
          <a:off x="9068050" y="823585"/>
          <a:ext cx="638947" cy="1219819"/>
        </a:xfrm>
        <a:prstGeom prst="chevron">
          <a:avLst>
            <a:gd name="adj" fmla="val 6231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1C4C71-371E-6A49-973B-5B5A81268CA7}">
      <dsp:nvSpPr>
        <dsp:cNvPr id="0" name=""/>
        <dsp:cNvSpPr/>
      </dsp:nvSpPr>
      <dsp:spPr>
        <a:xfrm>
          <a:off x="9776701" y="722777"/>
          <a:ext cx="1481195" cy="148119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t>Nuanced and informative findings to inform action locally</a:t>
          </a:r>
        </a:p>
      </dsp:txBody>
      <dsp:txXfrm>
        <a:off x="9993617" y="939693"/>
        <a:ext cx="1047363" cy="10473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EA23D-F4E6-4964-8D25-110F52828DD7}">
      <dsp:nvSpPr>
        <dsp:cNvPr id="0" name=""/>
        <dsp:cNvSpPr/>
      </dsp:nvSpPr>
      <dsp:spPr>
        <a:xfrm>
          <a:off x="785293" y="182324"/>
          <a:ext cx="950229" cy="47511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err="1"/>
            <a:t>Poverty</a:t>
          </a:r>
          <a:endParaRPr lang="en-GB" sz="1200" kern="1200" dirty="0"/>
        </a:p>
      </dsp:txBody>
      <dsp:txXfrm>
        <a:off x="799209" y="196240"/>
        <a:ext cx="922397" cy="447282"/>
      </dsp:txXfrm>
    </dsp:sp>
    <dsp:sp modelId="{3984F664-1E6C-42C1-8B1E-3F5B73E24A4E}">
      <dsp:nvSpPr>
        <dsp:cNvPr id="0" name=""/>
        <dsp:cNvSpPr/>
      </dsp:nvSpPr>
      <dsp:spPr>
        <a:xfrm rot="3600000">
          <a:off x="1405130" y="1016191"/>
          <a:ext cx="495122" cy="1662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1455017" y="1049449"/>
        <a:ext cx="395348" cy="99774"/>
      </dsp:txXfrm>
    </dsp:sp>
    <dsp:sp modelId="{6836F3EF-7C0F-4D90-AF97-EB799371F13B}">
      <dsp:nvSpPr>
        <dsp:cNvPr id="0" name=""/>
        <dsp:cNvSpPr/>
      </dsp:nvSpPr>
      <dsp:spPr>
        <a:xfrm>
          <a:off x="1569860" y="1541233"/>
          <a:ext cx="950229" cy="47511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err="1"/>
            <a:t>Insecure</a:t>
          </a:r>
          <a:r>
            <a:rPr lang="tr-TR" sz="1200" kern="1200" dirty="0"/>
            <a:t> </a:t>
          </a:r>
          <a:r>
            <a:rPr lang="tr-TR" sz="1200" kern="1200" dirty="0" err="1"/>
            <a:t>Housing</a:t>
          </a:r>
          <a:endParaRPr lang="en-GB" sz="1200" kern="1200" dirty="0"/>
        </a:p>
      </dsp:txBody>
      <dsp:txXfrm>
        <a:off x="1583776" y="1555149"/>
        <a:ext cx="922397" cy="447282"/>
      </dsp:txXfrm>
    </dsp:sp>
    <dsp:sp modelId="{6BA1BD7B-6D4B-40A9-92E8-885688809F94}">
      <dsp:nvSpPr>
        <dsp:cNvPr id="0" name=""/>
        <dsp:cNvSpPr/>
      </dsp:nvSpPr>
      <dsp:spPr>
        <a:xfrm rot="10800000">
          <a:off x="1012847" y="1695646"/>
          <a:ext cx="495122" cy="1662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rot="10800000">
        <a:off x="1062734" y="1728904"/>
        <a:ext cx="395348" cy="99774"/>
      </dsp:txXfrm>
    </dsp:sp>
    <dsp:sp modelId="{8FCFA44F-3DD3-4BDA-81F1-0E61350F9EB7}">
      <dsp:nvSpPr>
        <dsp:cNvPr id="0" name=""/>
        <dsp:cNvSpPr/>
      </dsp:nvSpPr>
      <dsp:spPr>
        <a:xfrm>
          <a:off x="726" y="1541233"/>
          <a:ext cx="950229" cy="47511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tr-TR" sz="1200" kern="1200" dirty="0" err="1"/>
            <a:t>Immigration</a:t>
          </a:r>
          <a:endParaRPr lang="en-GB" sz="1200" kern="1200" dirty="0"/>
        </a:p>
      </dsp:txBody>
      <dsp:txXfrm>
        <a:off x="14642" y="1555149"/>
        <a:ext cx="922397" cy="447282"/>
      </dsp:txXfrm>
    </dsp:sp>
    <dsp:sp modelId="{59D4830D-99C2-49B9-9574-FF046AA3D040}">
      <dsp:nvSpPr>
        <dsp:cNvPr id="0" name=""/>
        <dsp:cNvSpPr/>
      </dsp:nvSpPr>
      <dsp:spPr>
        <a:xfrm rot="18000000">
          <a:off x="620563" y="1016191"/>
          <a:ext cx="495122" cy="16629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670450" y="1049449"/>
        <a:ext cx="395348" cy="997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DE7F0-5D89-433A-9660-A7A66C274D33}">
      <dsp:nvSpPr>
        <dsp:cNvPr id="0" name=""/>
        <dsp:cNvSpPr/>
      </dsp:nvSpPr>
      <dsp:spPr>
        <a:xfrm>
          <a:off x="3089268" y="0"/>
          <a:ext cx="2250414" cy="2250382"/>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Institutional barriers to human agency</a:t>
          </a:r>
        </a:p>
      </dsp:txBody>
      <dsp:txXfrm>
        <a:off x="3418834" y="329561"/>
        <a:ext cx="1591282" cy="1591260"/>
      </dsp:txXfrm>
    </dsp:sp>
    <dsp:sp modelId="{A9ABF550-185E-4463-8085-142AD8377178}">
      <dsp:nvSpPr>
        <dsp:cNvPr id="0" name=""/>
        <dsp:cNvSpPr/>
      </dsp:nvSpPr>
      <dsp:spPr>
        <a:xfrm>
          <a:off x="4235582" y="1500880"/>
          <a:ext cx="2250414" cy="2250382"/>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err="1"/>
            <a:t>Barriers</a:t>
          </a:r>
          <a:r>
            <a:rPr lang="fr-FR" sz="1800" kern="1200" dirty="0"/>
            <a:t> to </a:t>
          </a:r>
          <a:r>
            <a:rPr lang="fr-FR" sz="1800" kern="1200" dirty="0" err="1"/>
            <a:t>accessing</a:t>
          </a:r>
          <a:r>
            <a:rPr lang="fr-FR" sz="1800" kern="1200" dirty="0"/>
            <a:t> </a:t>
          </a:r>
          <a:r>
            <a:rPr lang="fr-FR" sz="1800" kern="1200" dirty="0" err="1"/>
            <a:t>aid</a:t>
          </a:r>
          <a:r>
            <a:rPr lang="fr-FR" sz="1800" kern="1200" dirty="0"/>
            <a:t> &amp; assistance  </a:t>
          </a:r>
          <a:endParaRPr lang="en-US" sz="1800" kern="1200" dirty="0"/>
        </a:p>
      </dsp:txBody>
      <dsp:txXfrm>
        <a:off x="4565148" y="1830441"/>
        <a:ext cx="1591282" cy="1591260"/>
      </dsp:txXfrm>
    </dsp:sp>
    <dsp:sp modelId="{13FC7E21-65A8-4A58-9FF1-2F4C6A7F693C}">
      <dsp:nvSpPr>
        <dsp:cNvPr id="0" name=""/>
        <dsp:cNvSpPr/>
      </dsp:nvSpPr>
      <dsp:spPr>
        <a:xfrm>
          <a:off x="5141757" y="0"/>
          <a:ext cx="2250414" cy="225038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Trebuchet MS"/>
            </a:rPr>
            <a:t> Loss of confidence in government, certain professions</a:t>
          </a:r>
          <a:r>
            <a:rPr lang="en-US" sz="1800" kern="1200" dirty="0"/>
            <a:t>, </a:t>
          </a:r>
          <a:r>
            <a:rPr lang="en-US" sz="1800" kern="1200" dirty="0" err="1"/>
            <a:t>etc</a:t>
          </a:r>
          <a:endParaRPr lang="en-US" sz="1800" kern="1200" dirty="0"/>
        </a:p>
      </dsp:txBody>
      <dsp:txXfrm>
        <a:off x="5471323" y="329561"/>
        <a:ext cx="1591282" cy="1591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BAD64-9E6F-4BC9-9212-428DAF2AEF39}">
      <dsp:nvSpPr>
        <dsp:cNvPr id="0" name=""/>
        <dsp:cNvSpPr/>
      </dsp:nvSpPr>
      <dsp:spPr>
        <a:xfrm>
          <a:off x="2224044" y="280970"/>
          <a:ext cx="3680321" cy="3712414"/>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err="1"/>
            <a:t>Sense</a:t>
          </a:r>
          <a:r>
            <a:rPr lang="fr-FR" sz="1800" kern="1200" dirty="0"/>
            <a:t> of abandon-ment</a:t>
          </a:r>
          <a:endParaRPr lang="en-US" sz="1800" kern="1200" dirty="0"/>
        </a:p>
      </dsp:txBody>
      <dsp:txXfrm>
        <a:off x="4163661" y="1067649"/>
        <a:ext cx="1314400" cy="1104885"/>
      </dsp:txXfrm>
    </dsp:sp>
    <dsp:sp modelId="{44F1F110-B0D8-497F-9C9E-C34215469FA3}">
      <dsp:nvSpPr>
        <dsp:cNvPr id="0" name=""/>
        <dsp:cNvSpPr/>
      </dsp:nvSpPr>
      <dsp:spPr>
        <a:xfrm>
          <a:off x="2141556" y="422490"/>
          <a:ext cx="3693173" cy="3693173"/>
        </a:xfrm>
        <a:prstGeom prst="pie">
          <a:avLst>
            <a:gd name="adj1" fmla="val 1800000"/>
            <a:gd name="adj2" fmla="val 90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Incertitude</a:t>
          </a:r>
          <a:endParaRPr lang="en-US" sz="1800" kern="1200" dirty="0"/>
        </a:p>
      </dsp:txBody>
      <dsp:txXfrm>
        <a:off x="3020883" y="2818656"/>
        <a:ext cx="1978485" cy="967259"/>
      </dsp:txXfrm>
    </dsp:sp>
    <dsp:sp modelId="{64CC5113-4B21-4A42-8BDA-B9420EFB0B55}">
      <dsp:nvSpPr>
        <dsp:cNvPr id="0" name=""/>
        <dsp:cNvSpPr/>
      </dsp:nvSpPr>
      <dsp:spPr>
        <a:xfrm>
          <a:off x="2065494" y="290591"/>
          <a:ext cx="3693173" cy="3693173"/>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err="1"/>
            <a:t>Loss</a:t>
          </a:r>
          <a:r>
            <a:rPr lang="fr-FR" sz="1800" kern="1200" dirty="0"/>
            <a:t> of </a:t>
          </a:r>
          <a:r>
            <a:rPr lang="fr-FR" sz="1800" kern="1200" dirty="0" err="1"/>
            <a:t>capacity</a:t>
          </a:r>
          <a:r>
            <a:rPr lang="fr-FR" sz="1800" kern="1200" dirty="0"/>
            <a:t> to </a:t>
          </a:r>
          <a:r>
            <a:rPr lang="fr-FR" sz="1800" kern="1200" dirty="0" err="1"/>
            <a:t>make</a:t>
          </a:r>
          <a:r>
            <a:rPr lang="fr-FR" sz="1800" kern="1200" dirty="0"/>
            <a:t> </a:t>
          </a:r>
          <a:r>
            <a:rPr lang="fr-FR" sz="1800" kern="1200" dirty="0" err="1"/>
            <a:t>decisions</a:t>
          </a:r>
          <a:r>
            <a:rPr lang="fr-FR" sz="1800" kern="1200" dirty="0"/>
            <a:t>;  initiative, </a:t>
          </a:r>
          <a:r>
            <a:rPr lang="fr-FR" sz="1800" kern="1200" dirty="0" err="1"/>
            <a:t>meaning</a:t>
          </a:r>
          <a:endParaRPr lang="en-US" sz="1800" kern="1200" dirty="0"/>
        </a:p>
      </dsp:txBody>
      <dsp:txXfrm>
        <a:off x="2493287" y="1073192"/>
        <a:ext cx="1318990" cy="1099158"/>
      </dsp:txXfrm>
    </dsp:sp>
    <dsp:sp modelId="{36CB237A-100E-4DED-8405-ACE2CBF1BE88}">
      <dsp:nvSpPr>
        <dsp:cNvPr id="0" name=""/>
        <dsp:cNvSpPr/>
      </dsp:nvSpPr>
      <dsp:spPr>
        <a:xfrm>
          <a:off x="1989360" y="61872"/>
          <a:ext cx="4150423" cy="4150423"/>
        </a:xfrm>
        <a:prstGeom prst="circularArrow">
          <a:avLst>
            <a:gd name="adj1" fmla="val 5085"/>
            <a:gd name="adj2" fmla="val 327528"/>
            <a:gd name="adj3" fmla="val 1472472"/>
            <a:gd name="adj4" fmla="val 16199432"/>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DDF4E6-E50C-4AEE-B08A-0759B8338A6B}">
      <dsp:nvSpPr>
        <dsp:cNvPr id="0" name=""/>
        <dsp:cNvSpPr/>
      </dsp:nvSpPr>
      <dsp:spPr>
        <a:xfrm>
          <a:off x="1912931" y="193632"/>
          <a:ext cx="4150423" cy="4150423"/>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B248E2-7109-4C97-BBA0-894ED04047ED}">
      <dsp:nvSpPr>
        <dsp:cNvPr id="0" name=""/>
        <dsp:cNvSpPr/>
      </dsp:nvSpPr>
      <dsp:spPr>
        <a:xfrm>
          <a:off x="1836564" y="61966"/>
          <a:ext cx="4150423" cy="4150423"/>
        </a:xfrm>
        <a:prstGeom prst="circularArrow">
          <a:avLst>
            <a:gd name="adj1" fmla="val 5085"/>
            <a:gd name="adj2" fmla="val 327528"/>
            <a:gd name="adj3" fmla="val 15873039"/>
            <a:gd name="adj4" fmla="val 90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363A9A-C1C6-4620-9A66-FFF2B07996F6}">
      <dsp:nvSpPr>
        <dsp:cNvPr id="0" name=""/>
        <dsp:cNvSpPr/>
      </dsp:nvSpPr>
      <dsp:spPr>
        <a:xfrm>
          <a:off x="0" y="397144"/>
          <a:ext cx="5346700" cy="1808099"/>
        </a:xfrm>
        <a:prstGeom prst="rect">
          <a:avLst/>
        </a:prstGeom>
        <a:solidFill>
          <a:schemeClr val="accent2">
            <a:lumMod val="20000"/>
            <a:lumOff val="80000"/>
            <a:alpha val="9000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4963" tIns="291592" rIns="414963"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fr-FR" sz="1400" b="1" kern="1200" dirty="0"/>
            <a:t>Opposition: « us » vs </a:t>
          </a:r>
          <a:r>
            <a:rPr lang="fr-FR" sz="1400" b="1" kern="1200" dirty="0" err="1"/>
            <a:t>political</a:t>
          </a:r>
          <a:r>
            <a:rPr lang="fr-FR" sz="1400" b="1" kern="1200" dirty="0"/>
            <a:t> class</a:t>
          </a:r>
          <a:endParaRPr lang="en-US" sz="1400" b="0" kern="1200" dirty="0"/>
        </a:p>
        <a:p>
          <a:pPr marL="114300" lvl="1" indent="-114300" algn="l" defTabSz="622300">
            <a:lnSpc>
              <a:spcPct val="90000"/>
            </a:lnSpc>
            <a:spcBef>
              <a:spcPct val="0"/>
            </a:spcBef>
            <a:spcAft>
              <a:spcPct val="15000"/>
            </a:spcAft>
            <a:buChar char="•"/>
          </a:pPr>
          <a:r>
            <a:rPr lang="fr-FR" sz="1400" b="1" kern="1200" dirty="0" err="1"/>
            <a:t>Incoherent</a:t>
          </a:r>
          <a:r>
            <a:rPr lang="fr-FR" sz="1400" b="1" kern="1200" dirty="0"/>
            <a:t> control </a:t>
          </a:r>
          <a:r>
            <a:rPr lang="fr-FR" sz="1400" b="1" kern="1200" dirty="0" err="1"/>
            <a:t>strategies</a:t>
          </a:r>
          <a:endParaRPr lang="en-US" sz="1400" b="0" kern="1200" dirty="0"/>
        </a:p>
        <a:p>
          <a:pPr marL="114300" lvl="1" indent="-114300" algn="l" defTabSz="622300">
            <a:lnSpc>
              <a:spcPct val="90000"/>
            </a:lnSpc>
            <a:spcBef>
              <a:spcPct val="0"/>
            </a:spcBef>
            <a:spcAft>
              <a:spcPct val="15000"/>
            </a:spcAft>
            <a:buChar char="•"/>
          </a:pPr>
          <a:r>
            <a:rPr lang="fr-FR" sz="1400" b="1" kern="1200" dirty="0" err="1">
              <a:sym typeface="Wingdings" panose="05000000000000000000" pitchFamily="2" charset="2"/>
            </a:rPr>
            <a:t>Reproach</a:t>
          </a:r>
          <a:r>
            <a:rPr lang="fr-FR" sz="1400" b="1" kern="1200" dirty="0">
              <a:sym typeface="Wingdings" panose="05000000000000000000" pitchFamily="2" charset="2"/>
            </a:rPr>
            <a:t> privatisation of </a:t>
          </a:r>
          <a:r>
            <a:rPr lang="fr-FR" sz="1400" b="1" kern="1200" dirty="0" err="1">
              <a:sym typeface="Wingdings" panose="05000000000000000000" pitchFamily="2" charset="2"/>
            </a:rPr>
            <a:t>activities</a:t>
          </a:r>
          <a:r>
            <a:rPr lang="fr-FR" sz="1400" b="1" kern="1200" dirty="0">
              <a:sym typeface="Wingdings" panose="05000000000000000000" pitchFamily="2" charset="2"/>
            </a:rPr>
            <a:t> </a:t>
          </a:r>
          <a:r>
            <a:rPr lang="fr-FR" sz="1400" b="1" kern="1200" dirty="0" err="1">
              <a:sym typeface="Wingdings" panose="05000000000000000000" pitchFamily="2" charset="2"/>
            </a:rPr>
            <a:t>normally</a:t>
          </a:r>
          <a:r>
            <a:rPr lang="fr-FR" sz="1400" b="1" kern="1200" dirty="0">
              <a:sym typeface="Wingdings" panose="05000000000000000000" pitchFamily="2" charset="2"/>
            </a:rPr>
            <a:t> </a:t>
          </a:r>
          <a:r>
            <a:rPr lang="fr-FR" sz="1400" b="1" kern="1200" dirty="0" err="1">
              <a:sym typeface="Wingdings" panose="05000000000000000000" pitchFamily="2" charset="2"/>
            </a:rPr>
            <a:t>undertaken</a:t>
          </a:r>
          <a:r>
            <a:rPr lang="fr-FR" sz="1400" b="1" kern="1200" dirty="0">
              <a:sym typeface="Wingdings" panose="05000000000000000000" pitchFamily="2" charset="2"/>
            </a:rPr>
            <a:t> by </a:t>
          </a:r>
          <a:r>
            <a:rPr lang="fr-FR" sz="1400" b="1" kern="1200" dirty="0" err="1">
              <a:sym typeface="Wingdings" panose="05000000000000000000" pitchFamily="2" charset="2"/>
            </a:rPr>
            <a:t>government</a:t>
          </a:r>
          <a:r>
            <a:rPr lang="fr-FR" sz="1400" b="1" kern="1200" dirty="0">
              <a:sym typeface="Wingdings" panose="05000000000000000000" pitchFamily="2" charset="2"/>
            </a:rPr>
            <a:t> </a:t>
          </a:r>
          <a:r>
            <a:rPr lang="fr-FR" sz="1400" kern="1200" dirty="0">
              <a:sym typeface="Wingdings" panose="05000000000000000000" pitchFamily="2" charset="2"/>
            </a:rPr>
            <a:t>(diagnostics, rdv vaccination, transport of vaccines, </a:t>
          </a:r>
          <a:r>
            <a:rPr lang="fr-FR" sz="1400" kern="1200" dirty="0" err="1">
              <a:sym typeface="Wingdings" panose="05000000000000000000" pitchFamily="2" charset="2"/>
            </a:rPr>
            <a:t>mandated</a:t>
          </a:r>
          <a:r>
            <a:rPr lang="fr-FR" sz="1400" kern="1200" dirty="0">
              <a:sym typeface="Wingdings" panose="05000000000000000000" pitchFamily="2" charset="2"/>
            </a:rPr>
            <a:t> pharmacies)</a:t>
          </a:r>
          <a:endParaRPr lang="en-US" sz="1400" b="0" kern="1200" dirty="0"/>
        </a:p>
        <a:p>
          <a:pPr marL="114300" lvl="1" indent="-114300" algn="l" defTabSz="622300">
            <a:lnSpc>
              <a:spcPct val="90000"/>
            </a:lnSpc>
            <a:spcBef>
              <a:spcPct val="0"/>
            </a:spcBef>
            <a:spcAft>
              <a:spcPct val="15000"/>
            </a:spcAft>
            <a:buFont typeface="Arial" panose="020B0604020202020204" pitchFamily="34" charset="0"/>
            <a:buNone/>
          </a:pPr>
          <a:r>
            <a:rPr lang="fr-FR" sz="1400" b="1" kern="1200" dirty="0">
              <a:sym typeface="Wingdings" panose="05000000000000000000" pitchFamily="2" charset="2"/>
            </a:rPr>
            <a:t> </a:t>
          </a:r>
          <a:r>
            <a:rPr lang="fr-FR" sz="1400" b="1" kern="1200" dirty="0" err="1">
              <a:sym typeface="Wingdings" panose="05000000000000000000" pitchFamily="2" charset="2"/>
            </a:rPr>
            <a:t>Loss</a:t>
          </a:r>
          <a:r>
            <a:rPr lang="fr-FR" sz="1400" b="1" kern="1200" dirty="0">
              <a:sym typeface="Wingdings" panose="05000000000000000000" pitchFamily="2" charset="2"/>
            </a:rPr>
            <a:t> of </a:t>
          </a:r>
          <a:r>
            <a:rPr lang="fr-FR" sz="1400" b="1" kern="1200" dirty="0" err="1">
              <a:sym typeface="Wingdings" panose="05000000000000000000" pitchFamily="2" charset="2"/>
            </a:rPr>
            <a:t>liberties</a:t>
          </a:r>
          <a:endParaRPr lang="en-US" sz="1400" b="1" kern="1200" dirty="0"/>
        </a:p>
      </dsp:txBody>
      <dsp:txXfrm>
        <a:off x="0" y="397144"/>
        <a:ext cx="5346700" cy="1808099"/>
      </dsp:txXfrm>
    </dsp:sp>
    <dsp:sp modelId="{524FF7BE-1AF6-4B9A-B754-41678906463B}">
      <dsp:nvSpPr>
        <dsp:cNvPr id="0" name=""/>
        <dsp:cNvSpPr/>
      </dsp:nvSpPr>
      <dsp:spPr>
        <a:xfrm>
          <a:off x="279862" y="174563"/>
          <a:ext cx="3742690"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465" tIns="0" rIns="141465" bIns="0" numCol="1" spcCol="1270" anchor="ctr" anchorCtr="0">
          <a:noAutofit/>
        </a:bodyPr>
        <a:lstStyle/>
        <a:p>
          <a:pPr marL="0" lvl="0" indent="0" algn="l" defTabSz="622300">
            <a:lnSpc>
              <a:spcPct val="90000"/>
            </a:lnSpc>
            <a:spcBef>
              <a:spcPct val="0"/>
            </a:spcBef>
            <a:spcAft>
              <a:spcPct val="35000"/>
            </a:spcAft>
            <a:buNone/>
          </a:pPr>
          <a:r>
            <a:rPr lang="fr-FR" sz="1400" kern="1200" dirty="0" err="1"/>
            <a:t>Government</a:t>
          </a:r>
          <a:endParaRPr lang="en-US" sz="1400" kern="1200" dirty="0"/>
        </a:p>
      </dsp:txBody>
      <dsp:txXfrm>
        <a:off x="300037" y="194738"/>
        <a:ext cx="3702340" cy="372930"/>
      </dsp:txXfrm>
    </dsp:sp>
    <dsp:sp modelId="{38C98E22-65F0-4707-A042-110EC605EE27}">
      <dsp:nvSpPr>
        <dsp:cNvPr id="0" name=""/>
        <dsp:cNvSpPr/>
      </dsp:nvSpPr>
      <dsp:spPr>
        <a:xfrm>
          <a:off x="0" y="2487484"/>
          <a:ext cx="5346700" cy="793800"/>
        </a:xfrm>
        <a:prstGeom prst="rect">
          <a:avLst/>
        </a:prstGeom>
        <a:solidFill>
          <a:schemeClr val="accent3">
            <a:lumMod val="20000"/>
            <a:lumOff val="80000"/>
            <a:alpha val="9000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4963" tIns="291592" rIns="414963" bIns="99568" numCol="1" spcCol="1270" anchor="t" anchorCtr="0">
          <a:noAutofit/>
        </a:bodyPr>
        <a:lstStyle/>
        <a:p>
          <a:pPr marL="114300" lvl="1" indent="-114300" algn="l" defTabSz="622300">
            <a:lnSpc>
              <a:spcPct val="90000"/>
            </a:lnSpc>
            <a:spcBef>
              <a:spcPct val="0"/>
            </a:spcBef>
            <a:spcAft>
              <a:spcPct val="15000"/>
            </a:spcAft>
            <a:buChar char="•"/>
          </a:pPr>
          <a:r>
            <a:rPr lang="fr-FR" sz="1400" kern="1200" dirty="0" err="1"/>
            <a:t>Women’s</a:t>
          </a:r>
          <a:r>
            <a:rPr lang="fr-FR" sz="1400" kern="1200" dirty="0"/>
            <a:t> </a:t>
          </a:r>
          <a:r>
            <a:rPr lang="fr-FR" sz="1400" kern="1200" dirty="0" err="1"/>
            <a:t>chronic</a:t>
          </a:r>
          <a:r>
            <a:rPr lang="fr-FR" sz="1400" kern="1200" dirty="0"/>
            <a:t> pain</a:t>
          </a:r>
          <a:endParaRPr lang="en-US" sz="1400" b="1" kern="1200" dirty="0"/>
        </a:p>
        <a:p>
          <a:pPr marL="114300" lvl="1" indent="-114300" algn="l" defTabSz="622300">
            <a:lnSpc>
              <a:spcPct val="90000"/>
            </a:lnSpc>
            <a:spcBef>
              <a:spcPct val="0"/>
            </a:spcBef>
            <a:spcAft>
              <a:spcPct val="15000"/>
            </a:spcAft>
            <a:buChar char="•"/>
          </a:pPr>
          <a:r>
            <a:rPr lang="fr-FR" sz="1400" kern="1200" dirty="0" err="1"/>
            <a:t>Medicos</a:t>
          </a:r>
          <a:r>
            <a:rPr lang="fr-FR" sz="1400" kern="1200" dirty="0"/>
            <a:t> in the media</a:t>
          </a:r>
          <a:endParaRPr lang="en-US" sz="1400" b="1" kern="1200" dirty="0"/>
        </a:p>
      </dsp:txBody>
      <dsp:txXfrm>
        <a:off x="0" y="2487484"/>
        <a:ext cx="5346700" cy="793800"/>
      </dsp:txXfrm>
    </dsp:sp>
    <dsp:sp modelId="{03949AE5-EA6E-48AA-8540-765028B46D5D}">
      <dsp:nvSpPr>
        <dsp:cNvPr id="0" name=""/>
        <dsp:cNvSpPr/>
      </dsp:nvSpPr>
      <dsp:spPr>
        <a:xfrm>
          <a:off x="267335" y="2280844"/>
          <a:ext cx="3742690" cy="4132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465" tIns="0" rIns="141465" bIns="0" numCol="1" spcCol="1270" anchor="ctr" anchorCtr="0">
          <a:noAutofit/>
        </a:bodyPr>
        <a:lstStyle/>
        <a:p>
          <a:pPr marL="0" lvl="0" indent="0" algn="l" defTabSz="622300">
            <a:lnSpc>
              <a:spcPct val="90000"/>
            </a:lnSpc>
            <a:spcBef>
              <a:spcPct val="0"/>
            </a:spcBef>
            <a:spcAft>
              <a:spcPct val="35000"/>
            </a:spcAft>
            <a:buNone/>
          </a:pPr>
          <a:r>
            <a:rPr lang="fr-FR" sz="1400" kern="1200" dirty="0" err="1"/>
            <a:t>Medical</a:t>
          </a:r>
          <a:r>
            <a:rPr lang="fr-FR" sz="1400" kern="1200" dirty="0"/>
            <a:t> professions</a:t>
          </a:r>
          <a:endParaRPr lang="en-US" sz="1400" kern="1200" dirty="0"/>
        </a:p>
      </dsp:txBody>
      <dsp:txXfrm>
        <a:off x="287510" y="2301019"/>
        <a:ext cx="3702340" cy="372930"/>
      </dsp:txXfrm>
    </dsp:sp>
    <dsp:sp modelId="{0EDCE7F9-30C4-4386-9FEF-1D7A7E33E52C}">
      <dsp:nvSpPr>
        <dsp:cNvPr id="0" name=""/>
        <dsp:cNvSpPr/>
      </dsp:nvSpPr>
      <dsp:spPr>
        <a:xfrm>
          <a:off x="0" y="3563524"/>
          <a:ext cx="5346700" cy="1014300"/>
        </a:xfrm>
        <a:prstGeom prst="rect">
          <a:avLst/>
        </a:prstGeom>
        <a:solidFill>
          <a:schemeClr val="accent4">
            <a:lumMod val="20000"/>
            <a:lumOff val="80000"/>
            <a:alpha val="9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4963" tIns="291592" rIns="414963" bIns="99568" numCol="1" spcCol="1270" anchor="t" anchorCtr="0">
          <a:noAutofit/>
        </a:bodyPr>
        <a:lstStyle/>
        <a:p>
          <a:pPr marL="114300" lvl="1" indent="-114300" algn="l" defTabSz="622300">
            <a:lnSpc>
              <a:spcPct val="90000"/>
            </a:lnSpc>
            <a:spcBef>
              <a:spcPct val="0"/>
            </a:spcBef>
            <a:spcAft>
              <a:spcPct val="15000"/>
            </a:spcAft>
            <a:buChar char="•"/>
          </a:pPr>
          <a:r>
            <a:rPr lang="fr-FR" sz="1400" b="1" kern="1200" dirty="0" err="1"/>
            <a:t>Infodemic</a:t>
          </a:r>
          <a:r>
            <a:rPr lang="fr-FR" sz="1400" kern="1200" dirty="0"/>
            <a:t> (</a:t>
          </a:r>
          <a:r>
            <a:rPr lang="fr-FR" sz="1400" kern="1200" dirty="0" err="1"/>
            <a:t>abundance</a:t>
          </a:r>
          <a:r>
            <a:rPr lang="fr-FR" sz="1400" kern="1200" dirty="0"/>
            <a:t> of </a:t>
          </a:r>
          <a:r>
            <a:rPr lang="fr-FR" sz="1400" kern="1200" dirty="0" err="1"/>
            <a:t>contradictory</a:t>
          </a:r>
          <a:r>
            <a:rPr lang="fr-FR" sz="1400" kern="1200" dirty="0"/>
            <a:t> information)</a:t>
          </a:r>
          <a:endParaRPr lang="en-US" sz="1400" kern="1200" dirty="0"/>
        </a:p>
        <a:p>
          <a:pPr marL="114300" lvl="1" indent="-114300" algn="l" defTabSz="622300">
            <a:lnSpc>
              <a:spcPct val="90000"/>
            </a:lnSpc>
            <a:spcBef>
              <a:spcPct val="0"/>
            </a:spcBef>
            <a:spcAft>
              <a:spcPct val="15000"/>
            </a:spcAft>
            <a:buChar char="•"/>
          </a:pPr>
          <a:r>
            <a:rPr lang="fr-FR" sz="1400" kern="1200" dirty="0" err="1"/>
            <a:t>Political</a:t>
          </a:r>
          <a:r>
            <a:rPr lang="fr-FR" sz="1400" kern="1200" dirty="0"/>
            <a:t> class + media</a:t>
          </a:r>
          <a:endParaRPr lang="en-US" sz="1400" kern="1200" dirty="0"/>
        </a:p>
        <a:p>
          <a:pPr marL="114300" lvl="1" indent="-114300" algn="l" defTabSz="622300">
            <a:lnSpc>
              <a:spcPct val="90000"/>
            </a:lnSpc>
            <a:spcBef>
              <a:spcPct val="0"/>
            </a:spcBef>
            <a:spcAft>
              <a:spcPct val="15000"/>
            </a:spcAft>
            <a:buChar char="•"/>
          </a:pPr>
          <a:r>
            <a:rPr lang="fr-FR" sz="1400" kern="1200" dirty="0"/>
            <a:t>Triage and « Tuning out »</a:t>
          </a:r>
          <a:endParaRPr lang="en-US" sz="1400" kern="1200" dirty="0"/>
        </a:p>
      </dsp:txBody>
      <dsp:txXfrm>
        <a:off x="0" y="3563524"/>
        <a:ext cx="5346700" cy="1014300"/>
      </dsp:txXfrm>
    </dsp:sp>
    <dsp:sp modelId="{845F22F0-C953-4344-8642-628D3949A224}">
      <dsp:nvSpPr>
        <dsp:cNvPr id="0" name=""/>
        <dsp:cNvSpPr/>
      </dsp:nvSpPr>
      <dsp:spPr>
        <a:xfrm>
          <a:off x="267335" y="3356884"/>
          <a:ext cx="3742690" cy="4132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1465" tIns="0" rIns="141465" bIns="0" numCol="1" spcCol="1270" anchor="ctr" anchorCtr="0">
          <a:noAutofit/>
        </a:bodyPr>
        <a:lstStyle/>
        <a:p>
          <a:pPr marL="0" lvl="0" indent="0" algn="l" defTabSz="622300">
            <a:lnSpc>
              <a:spcPct val="90000"/>
            </a:lnSpc>
            <a:spcBef>
              <a:spcPct val="0"/>
            </a:spcBef>
            <a:spcAft>
              <a:spcPct val="35000"/>
            </a:spcAft>
            <a:buNone/>
          </a:pPr>
          <a:r>
            <a:rPr lang="fr-FR" sz="1400" kern="1200" dirty="0"/>
            <a:t>Media</a:t>
          </a:r>
          <a:endParaRPr lang="en-US" sz="1400" kern="1200" dirty="0"/>
        </a:p>
      </dsp:txBody>
      <dsp:txXfrm>
        <a:off x="287510" y="3377059"/>
        <a:ext cx="3702340" cy="372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8984D4-637F-418A-BBBD-6D4792D2890E}">
      <dsp:nvSpPr>
        <dsp:cNvPr id="0" name=""/>
        <dsp:cNvSpPr/>
      </dsp:nvSpPr>
      <dsp:spPr>
        <a:xfrm>
          <a:off x="0" y="0"/>
          <a:ext cx="10744200" cy="936056"/>
        </a:xfrm>
        <a:prstGeom prst="roundRect">
          <a:avLst>
            <a:gd name="adj" fmla="val 10000"/>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err="1">
              <a:solidFill>
                <a:schemeClr val="tx1"/>
              </a:solidFill>
            </a:rPr>
            <a:t>Government</a:t>
          </a:r>
          <a:endParaRPr lang="en-US" sz="1100" b="1" kern="1200" dirty="0">
            <a:solidFill>
              <a:schemeClr val="tx1"/>
            </a:solidFill>
          </a:endParaRPr>
        </a:p>
        <a:p>
          <a:pPr marL="57150" lvl="1" indent="-57150" algn="l" defTabSz="488950">
            <a:lnSpc>
              <a:spcPct val="90000"/>
            </a:lnSpc>
            <a:spcBef>
              <a:spcPct val="0"/>
            </a:spcBef>
            <a:spcAft>
              <a:spcPct val="15000"/>
            </a:spcAft>
            <a:buChar char="•"/>
          </a:pPr>
          <a:r>
            <a:rPr lang="fr-FR" sz="1100" b="1" kern="1200" dirty="0">
              <a:solidFill>
                <a:schemeClr val="tx1"/>
              </a:solidFill>
            </a:rPr>
            <a:t>Fonds de solidarité pour entreprises, indépendants, entrepreneurs</a:t>
          </a:r>
          <a:endParaRPr lang="en-US" sz="1100" b="1" kern="1200" dirty="0">
            <a:solidFill>
              <a:schemeClr val="tx1"/>
            </a:solidFill>
          </a:endParaRPr>
        </a:p>
        <a:p>
          <a:pPr marL="57150" lvl="1" indent="-57150" algn="l" defTabSz="488950">
            <a:lnSpc>
              <a:spcPct val="90000"/>
            </a:lnSpc>
            <a:spcBef>
              <a:spcPct val="0"/>
            </a:spcBef>
            <a:spcAft>
              <a:spcPct val="15000"/>
            </a:spcAft>
            <a:buChar char="•"/>
          </a:pPr>
          <a:r>
            <a:rPr lang="fr-FR" sz="1100" b="1" kern="1200" dirty="0">
              <a:solidFill>
                <a:schemeClr val="tx1"/>
              </a:solidFill>
            </a:rPr>
            <a:t>Autres mesures économiques (prise en charge des coûts fixes, </a:t>
          </a:r>
          <a:r>
            <a:rPr lang="fr-FR" sz="1100" b="1" kern="1200" dirty="0" err="1">
              <a:solidFill>
                <a:schemeClr val="tx1"/>
              </a:solidFill>
            </a:rPr>
            <a:t>etc</a:t>
          </a:r>
          <a:r>
            <a:rPr lang="fr-FR" sz="1100" b="1" kern="1200" dirty="0">
              <a:solidFill>
                <a:schemeClr val="tx1"/>
              </a:solidFill>
            </a:rPr>
            <a:t>)</a:t>
          </a:r>
          <a:endParaRPr lang="en-US" sz="1100" b="1" kern="1200" dirty="0">
            <a:solidFill>
              <a:schemeClr val="tx1"/>
            </a:solidFill>
          </a:endParaRPr>
        </a:p>
        <a:p>
          <a:pPr marL="57150" lvl="1" indent="-57150" algn="l" defTabSz="488950">
            <a:lnSpc>
              <a:spcPct val="90000"/>
            </a:lnSpc>
            <a:spcBef>
              <a:spcPct val="0"/>
            </a:spcBef>
            <a:spcAft>
              <a:spcPct val="15000"/>
            </a:spcAft>
            <a:buChar char="•"/>
          </a:pPr>
          <a:r>
            <a:rPr lang="fr-FR" sz="1100" b="1" kern="1200" dirty="0">
              <a:solidFill>
                <a:schemeClr val="tx1"/>
              </a:solidFill>
            </a:rPr>
            <a:t>Disposition de chômage partiel</a:t>
          </a:r>
          <a:endParaRPr lang="en-US" sz="1100" b="1" kern="1200" dirty="0">
            <a:solidFill>
              <a:schemeClr val="tx1"/>
            </a:solidFill>
          </a:endParaRPr>
        </a:p>
        <a:p>
          <a:pPr marL="57150" lvl="1" indent="-57150" algn="l" defTabSz="488950">
            <a:lnSpc>
              <a:spcPct val="90000"/>
            </a:lnSpc>
            <a:spcBef>
              <a:spcPct val="0"/>
            </a:spcBef>
            <a:spcAft>
              <a:spcPct val="15000"/>
            </a:spcAft>
            <a:buChar char="•"/>
          </a:pPr>
          <a:r>
            <a:rPr lang="fr-FR" sz="1100" b="1" kern="1200" dirty="0">
              <a:solidFill>
                <a:schemeClr val="tx1"/>
              </a:solidFill>
            </a:rPr>
            <a:t>Reserve civique-Covid-19</a:t>
          </a:r>
          <a:endParaRPr lang="en-US" sz="1100" b="1" kern="1200" dirty="0">
            <a:solidFill>
              <a:schemeClr val="tx1"/>
            </a:solidFill>
          </a:endParaRPr>
        </a:p>
      </dsp:txBody>
      <dsp:txXfrm>
        <a:off x="2242445" y="0"/>
        <a:ext cx="8501754" cy="936056"/>
      </dsp:txXfrm>
    </dsp:sp>
    <dsp:sp modelId="{1097B731-F67D-48BC-BC8C-6A86052B0577}">
      <dsp:nvSpPr>
        <dsp:cNvPr id="0" name=""/>
        <dsp:cNvSpPr/>
      </dsp:nvSpPr>
      <dsp:spPr>
        <a:xfrm>
          <a:off x="93605" y="93605"/>
          <a:ext cx="2148840" cy="748844"/>
        </a:xfrm>
        <a:prstGeom prst="roundRect">
          <a:avLst>
            <a:gd name="adj" fmla="val 10000"/>
          </a:avLst>
        </a:prstGeom>
        <a:blipFill>
          <a:blip xmlns:r="http://schemas.openxmlformats.org/officeDocument/2006/relationships" r:embed="rId1"/>
          <a:srcRect/>
          <a:stretch>
            <a:fillRect t="-70000" b="-7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5B8469-628B-418F-889F-23DECCE21FA8}">
      <dsp:nvSpPr>
        <dsp:cNvPr id="0" name=""/>
        <dsp:cNvSpPr/>
      </dsp:nvSpPr>
      <dsp:spPr>
        <a:xfrm>
          <a:off x="0" y="1093257"/>
          <a:ext cx="10744200" cy="93605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a:t>Région Ile de France + Communauté d’agglomération Territoire Vendômois</a:t>
          </a:r>
          <a:endParaRPr lang="en-US" sz="1100" b="1" kern="1200" dirty="0"/>
        </a:p>
        <a:p>
          <a:pPr marL="57150" lvl="1" indent="-57150" algn="l" defTabSz="488950">
            <a:lnSpc>
              <a:spcPct val="90000"/>
            </a:lnSpc>
            <a:spcBef>
              <a:spcPct val="0"/>
            </a:spcBef>
            <a:spcAft>
              <a:spcPct val="15000"/>
            </a:spcAft>
            <a:buChar char="•"/>
          </a:pPr>
          <a:r>
            <a:rPr lang="fr-FR" sz="1100" b="1" kern="1200" dirty="0"/>
            <a:t>Soutiens aux professionnels de santé: fonds d’équipement d’urgence, rémunération des étudiants infirmiers, financement de plateforme </a:t>
          </a:r>
          <a:r>
            <a:rPr lang="fr-FR" sz="1100" b="1" kern="1200" dirty="0" err="1"/>
            <a:t>Covidom</a:t>
          </a:r>
          <a:r>
            <a:rPr lang="fr-FR" sz="1100" b="1" kern="1200" dirty="0"/>
            <a:t>, </a:t>
          </a:r>
          <a:r>
            <a:rPr lang="fr-FR" sz="1100" b="1" kern="1200" dirty="0" err="1"/>
            <a:t>etc</a:t>
          </a:r>
          <a:endParaRPr lang="en-US" sz="1100" b="1" kern="1200" dirty="0"/>
        </a:p>
        <a:p>
          <a:pPr marL="57150" lvl="1" indent="-57150" algn="l" defTabSz="488950">
            <a:lnSpc>
              <a:spcPct val="90000"/>
            </a:lnSpc>
            <a:spcBef>
              <a:spcPct val="0"/>
            </a:spcBef>
            <a:spcAft>
              <a:spcPct val="15000"/>
            </a:spcAft>
            <a:buChar char="•"/>
          </a:pPr>
          <a:r>
            <a:rPr lang="fr-FR" sz="1100" b="1" kern="1200" dirty="0"/>
            <a:t>Mise en place d’un fonds d’urgence pour les associations humanitaires</a:t>
          </a:r>
          <a:endParaRPr lang="en-US" sz="1100" b="1" kern="1200" dirty="0"/>
        </a:p>
        <a:p>
          <a:pPr marL="57150" lvl="1" indent="-57150" algn="l" defTabSz="488950">
            <a:lnSpc>
              <a:spcPct val="90000"/>
            </a:lnSpc>
            <a:spcBef>
              <a:spcPct val="0"/>
            </a:spcBef>
            <a:spcAft>
              <a:spcPct val="15000"/>
            </a:spcAft>
            <a:buChar char="•"/>
          </a:pPr>
          <a:r>
            <a:rPr lang="en-US" sz="1100" b="1" kern="1200" dirty="0"/>
            <a:t>Fond </a:t>
          </a:r>
          <a:r>
            <a:rPr lang="en-US" sz="1100" b="1" kern="1200" dirty="0" err="1"/>
            <a:t>régional</a:t>
          </a:r>
          <a:r>
            <a:rPr lang="en-US" sz="1100" b="1" kern="1200" dirty="0"/>
            <a:t> de </a:t>
          </a:r>
          <a:r>
            <a:rPr lang="en-US" sz="1100" b="1" kern="1200" dirty="0" err="1"/>
            <a:t>Prévention</a:t>
          </a:r>
          <a:r>
            <a:rPr lang="en-US" sz="1100" b="1" kern="1200" dirty="0"/>
            <a:t> des </a:t>
          </a:r>
          <a:r>
            <a:rPr lang="en-US" sz="1100" b="1" kern="1200" dirty="0" err="1"/>
            <a:t>Difficultés</a:t>
          </a:r>
          <a:r>
            <a:rPr lang="en-US" sz="1100" b="1" kern="1200" dirty="0"/>
            <a:t> </a:t>
          </a:r>
        </a:p>
        <a:p>
          <a:pPr marL="57150" lvl="1" indent="-57150" algn="l" defTabSz="400050">
            <a:lnSpc>
              <a:spcPct val="90000"/>
            </a:lnSpc>
            <a:spcBef>
              <a:spcPct val="0"/>
            </a:spcBef>
            <a:spcAft>
              <a:spcPct val="15000"/>
            </a:spcAft>
            <a:buChar char="•"/>
          </a:pPr>
          <a:endParaRPr lang="en-US" sz="900" kern="1200" dirty="0"/>
        </a:p>
      </dsp:txBody>
      <dsp:txXfrm>
        <a:off x="2242445" y="1093257"/>
        <a:ext cx="8501754" cy="936056"/>
      </dsp:txXfrm>
    </dsp:sp>
    <dsp:sp modelId="{3AE49FD4-DBE2-4922-BA19-CD38BA1B15DE}">
      <dsp:nvSpPr>
        <dsp:cNvPr id="0" name=""/>
        <dsp:cNvSpPr/>
      </dsp:nvSpPr>
      <dsp:spPr>
        <a:xfrm>
          <a:off x="56022" y="1186866"/>
          <a:ext cx="2148840" cy="748844"/>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E469D2-3466-4A51-B56A-42F16DFA9629}">
      <dsp:nvSpPr>
        <dsp:cNvPr id="0" name=""/>
        <dsp:cNvSpPr/>
      </dsp:nvSpPr>
      <dsp:spPr>
        <a:xfrm>
          <a:off x="0" y="2059323"/>
          <a:ext cx="10744200" cy="936056"/>
        </a:xfrm>
        <a:prstGeom prst="roundRect">
          <a:avLst>
            <a:gd name="adj" fmla="val 1000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err="1">
              <a:solidFill>
                <a:schemeClr val="tx1"/>
              </a:solidFill>
            </a:rPr>
            <a:t>Sectoral</a:t>
          </a:r>
          <a:r>
            <a:rPr lang="fr-FR" sz="1100" b="1" kern="1200" dirty="0">
              <a:solidFill>
                <a:schemeClr val="tx1"/>
              </a:solidFill>
            </a:rPr>
            <a:t> assistance</a:t>
          </a:r>
          <a:endParaRPr lang="en-US" sz="1100" b="1" kern="1200" dirty="0">
            <a:solidFill>
              <a:schemeClr val="tx1"/>
            </a:solidFill>
          </a:endParaRPr>
        </a:p>
        <a:p>
          <a:pPr marL="57150" lvl="1" indent="-57150" algn="l" defTabSz="488950">
            <a:lnSpc>
              <a:spcPct val="90000"/>
            </a:lnSpc>
            <a:spcBef>
              <a:spcPct val="0"/>
            </a:spcBef>
            <a:spcAft>
              <a:spcPct val="15000"/>
            </a:spcAft>
            <a:buChar char="•"/>
          </a:pPr>
          <a:r>
            <a:rPr lang="fr-FR" sz="1100" b="1" kern="1200" dirty="0">
              <a:solidFill>
                <a:schemeClr val="tx1"/>
              </a:solidFill>
            </a:rPr>
            <a:t>Agriculture : Région d’Ile de France: 3,5m€ consacré à la vente directe et à la relance économique pour les agriculteurs</a:t>
          </a:r>
          <a:endParaRPr lang="en-US" sz="1100" b="1" kern="1200" dirty="0">
            <a:solidFill>
              <a:schemeClr val="tx1"/>
            </a:solidFill>
          </a:endParaRPr>
        </a:p>
        <a:p>
          <a:pPr marL="57150" lvl="1" indent="-57150" algn="l" defTabSz="488950" rtl="0">
            <a:lnSpc>
              <a:spcPct val="90000"/>
            </a:lnSpc>
            <a:spcBef>
              <a:spcPct val="0"/>
            </a:spcBef>
            <a:spcAft>
              <a:spcPct val="15000"/>
            </a:spcAft>
            <a:buChar char="•"/>
          </a:pPr>
          <a:r>
            <a:rPr lang="fr-FR" sz="1100" b="1" kern="1200" dirty="0">
              <a:solidFill>
                <a:schemeClr val="tx1"/>
              </a:solidFill>
            </a:rPr>
            <a:t>Arts : CNAP – fonds exceptionnels de garantie de </a:t>
          </a:r>
          <a:r>
            <a:rPr lang="fr-FR" sz="1100" b="1" kern="1200" dirty="0">
              <a:solidFill>
                <a:schemeClr val="tx1"/>
              </a:solidFill>
              <a:latin typeface="Trebuchet MS"/>
            </a:rPr>
            <a:t>revenus</a:t>
          </a:r>
          <a:endParaRPr lang="en-US" sz="1100" b="1" kern="1200" dirty="0">
            <a:solidFill>
              <a:schemeClr val="tx1"/>
            </a:solidFill>
            <a:latin typeface="Trebuchet MS"/>
          </a:endParaRPr>
        </a:p>
        <a:p>
          <a:pPr marL="57150" lvl="1" indent="-57150" algn="l" defTabSz="488950" rtl="0">
            <a:lnSpc>
              <a:spcPct val="90000"/>
            </a:lnSpc>
            <a:spcBef>
              <a:spcPct val="0"/>
            </a:spcBef>
            <a:spcAft>
              <a:spcPct val="15000"/>
            </a:spcAft>
            <a:buChar char="•"/>
          </a:pPr>
          <a:r>
            <a:rPr lang="fr-FR" sz="1100" b="1" kern="1200" dirty="0">
              <a:solidFill>
                <a:schemeClr val="tx1"/>
              </a:solidFill>
            </a:rPr>
            <a:t>Initiatives citoyennes pour </a:t>
          </a:r>
          <a:r>
            <a:rPr lang="fr-FR" sz="1100" b="1" kern="1200" dirty="0">
              <a:solidFill>
                <a:schemeClr val="tx1"/>
              </a:solidFill>
              <a:latin typeface="Trebuchet MS"/>
            </a:rPr>
            <a:t>le secteur</a:t>
          </a:r>
          <a:r>
            <a:rPr lang="fr-FR" sz="1100" b="1" kern="1200" dirty="0">
              <a:solidFill>
                <a:schemeClr val="tx1"/>
              </a:solidFill>
            </a:rPr>
            <a:t> de </a:t>
          </a:r>
          <a:r>
            <a:rPr lang="fr-FR" sz="1100" b="1" kern="1200" dirty="0">
              <a:solidFill>
                <a:schemeClr val="tx1"/>
              </a:solidFill>
              <a:latin typeface="Trebuchet MS"/>
            </a:rPr>
            <a:t>la </a:t>
          </a:r>
          <a:r>
            <a:rPr lang="fr-FR" sz="1100" b="1" kern="1200" dirty="0">
              <a:solidFill>
                <a:schemeClr val="tx1"/>
              </a:solidFill>
            </a:rPr>
            <a:t>santé</a:t>
          </a:r>
          <a:endParaRPr lang="en-US" sz="1100" b="1" kern="1200" dirty="0">
            <a:solidFill>
              <a:schemeClr val="tx1"/>
            </a:solidFill>
          </a:endParaRPr>
        </a:p>
      </dsp:txBody>
      <dsp:txXfrm>
        <a:off x="2242445" y="2059323"/>
        <a:ext cx="8501754" cy="936056"/>
      </dsp:txXfrm>
    </dsp:sp>
    <dsp:sp modelId="{2FBA353E-C33C-45E8-A999-BAE33C4AE8F7}">
      <dsp:nvSpPr>
        <dsp:cNvPr id="0" name=""/>
        <dsp:cNvSpPr/>
      </dsp:nvSpPr>
      <dsp:spPr>
        <a:xfrm>
          <a:off x="93605" y="2152929"/>
          <a:ext cx="2148840" cy="74884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104000" b="-10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2FF31E-6491-4449-8B48-E2BCC9D48190}">
      <dsp:nvSpPr>
        <dsp:cNvPr id="0" name=""/>
        <dsp:cNvSpPr/>
      </dsp:nvSpPr>
      <dsp:spPr>
        <a:xfrm>
          <a:off x="0" y="3088985"/>
          <a:ext cx="10744200" cy="936056"/>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fr-FR" sz="1100" b="1" kern="1200" dirty="0" err="1"/>
            <a:t>Humanitarian</a:t>
          </a:r>
          <a:endParaRPr lang="en-US" sz="1100" b="1" kern="1200" dirty="0"/>
        </a:p>
        <a:p>
          <a:pPr marL="57150" lvl="1" indent="-57150" algn="l" defTabSz="488950">
            <a:lnSpc>
              <a:spcPct val="90000"/>
            </a:lnSpc>
            <a:spcBef>
              <a:spcPct val="0"/>
            </a:spcBef>
            <a:spcAft>
              <a:spcPct val="15000"/>
            </a:spcAft>
            <a:buChar char="•"/>
          </a:pPr>
          <a:r>
            <a:rPr lang="fr-FR" sz="1100" b="1" kern="1200" dirty="0"/>
            <a:t>Assistance médicale dans centres d’hébergement</a:t>
          </a:r>
          <a:endParaRPr lang="en-US" sz="1100" b="1" kern="1200" dirty="0"/>
        </a:p>
        <a:p>
          <a:pPr marL="57150" lvl="1" indent="-57150" algn="l" defTabSz="488950">
            <a:lnSpc>
              <a:spcPct val="90000"/>
            </a:lnSpc>
            <a:spcBef>
              <a:spcPct val="0"/>
            </a:spcBef>
            <a:spcAft>
              <a:spcPct val="15000"/>
            </a:spcAft>
            <a:buChar char="•"/>
          </a:pPr>
          <a:r>
            <a:rPr lang="fr-FR" sz="1100" b="1" kern="1200" dirty="0"/>
            <a:t>Mask distributions</a:t>
          </a:r>
          <a:endParaRPr lang="en-US" sz="1100" b="1" kern="1200" dirty="0"/>
        </a:p>
        <a:p>
          <a:pPr marL="57150" lvl="1" indent="-57150" algn="l" defTabSz="488950">
            <a:lnSpc>
              <a:spcPct val="90000"/>
            </a:lnSpc>
            <a:spcBef>
              <a:spcPct val="0"/>
            </a:spcBef>
            <a:spcAft>
              <a:spcPct val="15000"/>
            </a:spcAft>
            <a:buChar char="•"/>
          </a:pPr>
          <a:r>
            <a:rPr lang="fr-FR" sz="1100" b="1" kern="1200" dirty="0" err="1"/>
            <a:t>Reinforcement</a:t>
          </a:r>
          <a:r>
            <a:rPr lang="fr-FR" sz="1100" b="1" kern="1200" dirty="0"/>
            <a:t> of nursing home services</a:t>
          </a:r>
          <a:endParaRPr lang="en-US" sz="1100" b="1" kern="1200" dirty="0"/>
        </a:p>
        <a:p>
          <a:pPr marL="57150" lvl="1" indent="-57150" algn="l" defTabSz="488950">
            <a:lnSpc>
              <a:spcPct val="90000"/>
            </a:lnSpc>
            <a:spcBef>
              <a:spcPct val="0"/>
            </a:spcBef>
            <a:spcAft>
              <a:spcPct val="15000"/>
            </a:spcAft>
            <a:buChar char="•"/>
          </a:pPr>
          <a:r>
            <a:rPr lang="fr-FR" sz="1100" b="1" kern="1200" dirty="0" err="1"/>
            <a:t>Opening</a:t>
          </a:r>
          <a:r>
            <a:rPr lang="fr-FR" sz="1100" b="1" kern="1200" dirty="0"/>
            <a:t> of centers for people </a:t>
          </a:r>
          <a:r>
            <a:rPr lang="fr-FR" sz="1100" b="1" kern="1200" dirty="0" err="1"/>
            <a:t>with</a:t>
          </a:r>
          <a:r>
            <a:rPr lang="fr-FR" sz="1100" b="1" kern="1200" dirty="0"/>
            <a:t> Covid </a:t>
          </a:r>
          <a:endParaRPr lang="en-US" sz="1100" b="1" kern="1200" dirty="0"/>
        </a:p>
      </dsp:txBody>
      <dsp:txXfrm>
        <a:off x="2242445" y="3088985"/>
        <a:ext cx="8501754" cy="936056"/>
      </dsp:txXfrm>
    </dsp:sp>
    <dsp:sp modelId="{1E52E770-7328-4C73-9A7D-491645831DD3}">
      <dsp:nvSpPr>
        <dsp:cNvPr id="0" name=""/>
        <dsp:cNvSpPr/>
      </dsp:nvSpPr>
      <dsp:spPr>
        <a:xfrm>
          <a:off x="93605" y="3182590"/>
          <a:ext cx="2148840" cy="748844"/>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104000" b="-10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A0D96C-316D-4D9A-934F-7CA9CFF25B33}">
      <dsp:nvSpPr>
        <dsp:cNvPr id="0" name=""/>
        <dsp:cNvSpPr/>
      </dsp:nvSpPr>
      <dsp:spPr>
        <a:xfrm>
          <a:off x="1140915" y="362983"/>
          <a:ext cx="2989707" cy="2989707"/>
        </a:xfrm>
        <a:prstGeom prst="pie">
          <a:avLst>
            <a:gd name="adj1" fmla="val 16200000"/>
            <a:gd name="adj2" fmla="val 2052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Lack</a:t>
          </a:r>
          <a:r>
            <a:rPr lang="fr-FR" sz="1300" kern="1200" dirty="0"/>
            <a:t> of trust</a:t>
          </a:r>
          <a:endParaRPr lang="en-US" sz="1300" kern="1200" dirty="0"/>
        </a:p>
      </dsp:txBody>
      <dsp:txXfrm>
        <a:off x="2673496" y="809659"/>
        <a:ext cx="1014364" cy="694039"/>
      </dsp:txXfrm>
    </dsp:sp>
    <dsp:sp modelId="{EC04D7C4-A889-4C93-BA31-423B905FAC71}">
      <dsp:nvSpPr>
        <dsp:cNvPr id="0" name=""/>
        <dsp:cNvSpPr/>
      </dsp:nvSpPr>
      <dsp:spPr>
        <a:xfrm>
          <a:off x="1126176" y="356807"/>
          <a:ext cx="2989707" cy="2989707"/>
        </a:xfrm>
        <a:prstGeom prst="pie">
          <a:avLst>
            <a:gd name="adj1" fmla="val 20520000"/>
            <a:gd name="adj2" fmla="val 324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Structural </a:t>
          </a:r>
          <a:r>
            <a:rPr lang="fr-FR" sz="1300" kern="1200" dirty="0" err="1"/>
            <a:t>problems</a:t>
          </a:r>
          <a:endParaRPr lang="en-US" sz="1300" kern="1200" dirty="0"/>
        </a:p>
      </dsp:txBody>
      <dsp:txXfrm>
        <a:off x="3080163" y="1709293"/>
        <a:ext cx="889793" cy="750985"/>
      </dsp:txXfrm>
    </dsp:sp>
    <dsp:sp modelId="{7C274DE7-9B5D-41A4-A958-469F53CBDA39}">
      <dsp:nvSpPr>
        <dsp:cNvPr id="0" name=""/>
        <dsp:cNvSpPr/>
      </dsp:nvSpPr>
      <dsp:spPr>
        <a:xfrm>
          <a:off x="1126176" y="356807"/>
          <a:ext cx="2989707" cy="2989707"/>
        </a:xfrm>
        <a:prstGeom prst="pie">
          <a:avLst>
            <a:gd name="adj1" fmla="val 3240000"/>
            <a:gd name="adj2" fmla="val 756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Extreme</a:t>
          </a:r>
          <a:r>
            <a:rPr lang="fr-FR" sz="1300" kern="1200" dirty="0"/>
            <a:t> isolation</a:t>
          </a:r>
          <a:endParaRPr lang="en-US" sz="1300" kern="1200" dirty="0"/>
        </a:p>
      </dsp:txBody>
      <dsp:txXfrm>
        <a:off x="2087153" y="2599087"/>
        <a:ext cx="1067752" cy="640651"/>
      </dsp:txXfrm>
    </dsp:sp>
    <dsp:sp modelId="{1E1DF86E-E96A-449F-BD3C-9CA453A79866}">
      <dsp:nvSpPr>
        <dsp:cNvPr id="0" name=""/>
        <dsp:cNvSpPr/>
      </dsp:nvSpPr>
      <dsp:spPr>
        <a:xfrm>
          <a:off x="1126176" y="356807"/>
          <a:ext cx="2989707" cy="2989707"/>
        </a:xfrm>
        <a:prstGeom prst="pie">
          <a:avLst>
            <a:gd name="adj1" fmla="val 7560000"/>
            <a:gd name="adj2" fmla="val 1188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err="1"/>
            <a:t>Difficulties</a:t>
          </a:r>
          <a:r>
            <a:rPr lang="fr-FR" sz="1300" kern="1200" dirty="0"/>
            <a:t> </a:t>
          </a:r>
          <a:r>
            <a:rPr lang="fr-FR" sz="1300" kern="1200" dirty="0" err="1"/>
            <a:t>asking</a:t>
          </a:r>
          <a:r>
            <a:rPr lang="fr-FR" sz="1300" kern="1200" dirty="0"/>
            <a:t> for help</a:t>
          </a:r>
          <a:endParaRPr lang="en-US" sz="1300" kern="1200" dirty="0"/>
        </a:p>
      </dsp:txBody>
      <dsp:txXfrm>
        <a:off x="1268543" y="1709293"/>
        <a:ext cx="889793" cy="750985"/>
      </dsp:txXfrm>
    </dsp:sp>
    <dsp:sp modelId="{E65452BF-D262-4AC3-A35D-99A5BD601FEC}">
      <dsp:nvSpPr>
        <dsp:cNvPr id="0" name=""/>
        <dsp:cNvSpPr/>
      </dsp:nvSpPr>
      <dsp:spPr>
        <a:xfrm>
          <a:off x="1126176" y="356807"/>
          <a:ext cx="2989707" cy="2989707"/>
        </a:xfrm>
        <a:prstGeom prst="pie">
          <a:avLst>
            <a:gd name="adj1" fmla="val 11880000"/>
            <a:gd name="adj2" fmla="val 162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fr-FR" sz="1300" kern="1200" dirty="0"/>
            <a:t>Don’t </a:t>
          </a:r>
          <a:r>
            <a:rPr lang="fr-FR" sz="1300" kern="1200" dirty="0" err="1"/>
            <a:t>need</a:t>
          </a:r>
          <a:endParaRPr lang="en-US" sz="1300" kern="1200" dirty="0"/>
        </a:p>
      </dsp:txBody>
      <dsp:txXfrm>
        <a:off x="1562175" y="812381"/>
        <a:ext cx="1014364" cy="6940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6.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9.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459EA-9E68-4B15-ADD3-336A8DAC671A}" type="datetimeFigureOut">
              <a:rPr lang="nl-NL" smtClean="0"/>
              <a:t>19-11-2021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1BD9-1485-432A-A1B9-E1F7C6F58217}" type="slidenum">
              <a:rPr lang="nl-NL" smtClean="0"/>
              <a:t>‹N°›</a:t>
            </a:fld>
            <a:endParaRPr lang="nl-NL"/>
          </a:p>
        </p:txBody>
      </p:sp>
    </p:spTree>
    <p:extLst>
      <p:ext uri="{BB962C8B-B14F-4D97-AF65-F5344CB8AC3E}">
        <p14:creationId xmlns:p14="http://schemas.microsoft.com/office/powerpoint/2010/main" val="260811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8A1BD9-1485-432A-A1B9-E1F7C6F58217}" type="slidenum">
              <a:rPr lang="nl-NL" smtClean="0"/>
              <a:t>3</a:t>
            </a:fld>
            <a:endParaRPr lang="nl-NL"/>
          </a:p>
        </p:txBody>
      </p:sp>
    </p:spTree>
    <p:extLst>
      <p:ext uri="{BB962C8B-B14F-4D97-AF65-F5344CB8AC3E}">
        <p14:creationId xmlns:p14="http://schemas.microsoft.com/office/powerpoint/2010/main" val="548276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12</a:t>
            </a:fld>
            <a:endParaRPr lang="en-US" dirty="0"/>
          </a:p>
        </p:txBody>
      </p:sp>
    </p:spTree>
    <p:extLst>
      <p:ext uri="{BB962C8B-B14F-4D97-AF65-F5344CB8AC3E}">
        <p14:creationId xmlns:p14="http://schemas.microsoft.com/office/powerpoint/2010/main" val="139543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13</a:t>
            </a:fld>
            <a:endParaRPr lang="en-US" dirty="0"/>
          </a:p>
        </p:txBody>
      </p:sp>
    </p:spTree>
    <p:extLst>
      <p:ext uri="{BB962C8B-B14F-4D97-AF65-F5344CB8AC3E}">
        <p14:creationId xmlns:p14="http://schemas.microsoft.com/office/powerpoint/2010/main" val="144956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a:t>
            </a:r>
          </a:p>
        </p:txBody>
      </p:sp>
      <p:sp>
        <p:nvSpPr>
          <p:cNvPr id="4" name="Slide Number Placeholder 3"/>
          <p:cNvSpPr>
            <a:spLocks noGrp="1"/>
          </p:cNvSpPr>
          <p:nvPr>
            <p:ph type="sldNum" sz="quarter" idx="10"/>
          </p:nvPr>
        </p:nvSpPr>
        <p:spPr/>
        <p:txBody>
          <a:bodyPr/>
          <a:lstStyle/>
          <a:p>
            <a:fld id="{576E89B1-B476-4C59-A1AE-E6F2A1941AB8}" type="slidenum">
              <a:rPr lang="en-GB" smtClean="0"/>
              <a:pPr/>
              <a:t>14</a:t>
            </a:fld>
            <a:endParaRPr lang="en-GB" dirty="0"/>
          </a:p>
        </p:txBody>
      </p:sp>
    </p:spTree>
    <p:extLst>
      <p:ext uri="{BB962C8B-B14F-4D97-AF65-F5344CB8AC3E}">
        <p14:creationId xmlns:p14="http://schemas.microsoft.com/office/powerpoint/2010/main" val="160796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a:t>
            </a:r>
          </a:p>
        </p:txBody>
      </p:sp>
      <p:sp>
        <p:nvSpPr>
          <p:cNvPr id="4" name="Slide Number Placeholder 3"/>
          <p:cNvSpPr>
            <a:spLocks noGrp="1"/>
          </p:cNvSpPr>
          <p:nvPr>
            <p:ph type="sldNum" sz="quarter" idx="10"/>
          </p:nvPr>
        </p:nvSpPr>
        <p:spPr/>
        <p:txBody>
          <a:bodyPr/>
          <a:lstStyle/>
          <a:p>
            <a:fld id="{576E89B1-B476-4C59-A1AE-E6F2A1941AB8}" type="slidenum">
              <a:rPr lang="en-GB" smtClean="0"/>
              <a:pPr/>
              <a:t>15</a:t>
            </a:fld>
            <a:endParaRPr lang="en-GB" dirty="0"/>
          </a:p>
        </p:txBody>
      </p:sp>
    </p:spTree>
    <p:extLst>
      <p:ext uri="{BB962C8B-B14F-4D97-AF65-F5344CB8AC3E}">
        <p14:creationId xmlns:p14="http://schemas.microsoft.com/office/powerpoint/2010/main" val="3173712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gcd2f138aee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l-SI"/>
              <a:t>LJ:Its permanent population represents 14% of the country+large student population (usually), daily migration for work</a:t>
            </a:r>
            <a:endParaRPr/>
          </a:p>
          <a:p>
            <a:pPr marL="0" lvl="0" indent="0" algn="l" rtl="0">
              <a:spcBef>
                <a:spcPts val="0"/>
              </a:spcBef>
              <a:spcAft>
                <a:spcPts val="0"/>
              </a:spcAft>
              <a:buNone/>
            </a:pPr>
            <a:r>
              <a:rPr lang="sl-SI"/>
              <a:t>-centralisation of institutions, more financial support, more media coverage, gentrified, high rent, high living costs, largest centre for asylum seekers in the country</a:t>
            </a:r>
            <a:endParaRPr/>
          </a:p>
          <a:p>
            <a:pPr marL="0" lvl="0" indent="0" algn="l" rtl="0">
              <a:spcBef>
                <a:spcPts val="0"/>
              </a:spcBef>
              <a:spcAft>
                <a:spcPts val="0"/>
              </a:spcAft>
              <a:buNone/>
            </a:pPr>
            <a:endParaRPr/>
          </a:p>
          <a:p>
            <a:pPr marL="0" lvl="0" indent="0" algn="l" rtl="0">
              <a:spcBef>
                <a:spcPts val="0"/>
              </a:spcBef>
              <a:spcAft>
                <a:spcPts val="0"/>
              </a:spcAft>
              <a:buNone/>
            </a:pPr>
            <a:r>
              <a:rPr lang="sl-SI"/>
              <a:t> MS: underprivileged area, remote, less developed and less opportunities, poor transport links, lower average income, significant Roma population, Hungarian ethnic minority, distinctive dialect, left behind in development, more people work in agriculture</a:t>
            </a:r>
            <a:endParaRPr/>
          </a:p>
        </p:txBody>
      </p:sp>
      <p:sp>
        <p:nvSpPr>
          <p:cNvPr id="38" name="Google Shape;38;gcd2f138aee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7971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cd2f138aee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cd2f138aee_1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gcd2f138aee_1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sl-SI"/>
              <a:t>21</a:t>
            </a:fld>
            <a:endParaRPr/>
          </a:p>
        </p:txBody>
      </p:sp>
    </p:spTree>
    <p:extLst>
      <p:ext uri="{BB962C8B-B14F-4D97-AF65-F5344CB8AC3E}">
        <p14:creationId xmlns:p14="http://schemas.microsoft.com/office/powerpoint/2010/main" val="1034513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59</a:t>
            </a:fld>
            <a:endParaRPr lang="nl-NL"/>
          </a:p>
        </p:txBody>
      </p:sp>
    </p:spTree>
    <p:extLst>
      <p:ext uri="{BB962C8B-B14F-4D97-AF65-F5344CB8AC3E}">
        <p14:creationId xmlns:p14="http://schemas.microsoft.com/office/powerpoint/2010/main" val="2185469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60</a:t>
            </a:fld>
            <a:endParaRPr lang="nl-NL"/>
          </a:p>
        </p:txBody>
      </p:sp>
    </p:spTree>
    <p:extLst>
      <p:ext uri="{BB962C8B-B14F-4D97-AF65-F5344CB8AC3E}">
        <p14:creationId xmlns:p14="http://schemas.microsoft.com/office/powerpoint/2010/main" val="1285665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61</a:t>
            </a:fld>
            <a:endParaRPr lang="nl-NL"/>
          </a:p>
        </p:txBody>
      </p:sp>
    </p:spTree>
    <p:extLst>
      <p:ext uri="{BB962C8B-B14F-4D97-AF65-F5344CB8AC3E}">
        <p14:creationId xmlns:p14="http://schemas.microsoft.com/office/powerpoint/2010/main" val="1363944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62</a:t>
            </a:fld>
            <a:endParaRPr lang="nl-NL"/>
          </a:p>
        </p:txBody>
      </p:sp>
    </p:spTree>
    <p:extLst>
      <p:ext uri="{BB962C8B-B14F-4D97-AF65-F5344CB8AC3E}">
        <p14:creationId xmlns:p14="http://schemas.microsoft.com/office/powerpoint/2010/main" val="294588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4</a:t>
            </a:fld>
            <a:endParaRPr lang="en-US" dirty="0"/>
          </a:p>
        </p:txBody>
      </p:sp>
    </p:spTree>
    <p:extLst>
      <p:ext uri="{BB962C8B-B14F-4D97-AF65-F5344CB8AC3E}">
        <p14:creationId xmlns:p14="http://schemas.microsoft.com/office/powerpoint/2010/main" val="2603715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63</a:t>
            </a:fld>
            <a:endParaRPr lang="nl-NL"/>
          </a:p>
        </p:txBody>
      </p:sp>
    </p:spTree>
    <p:extLst>
      <p:ext uri="{BB962C8B-B14F-4D97-AF65-F5344CB8AC3E}">
        <p14:creationId xmlns:p14="http://schemas.microsoft.com/office/powerpoint/2010/main" val="343075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64</a:t>
            </a:fld>
            <a:endParaRPr lang="nl-NL"/>
          </a:p>
        </p:txBody>
      </p:sp>
    </p:spTree>
    <p:extLst>
      <p:ext uri="{BB962C8B-B14F-4D97-AF65-F5344CB8AC3E}">
        <p14:creationId xmlns:p14="http://schemas.microsoft.com/office/powerpoint/2010/main" val="379445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65</a:t>
            </a:fld>
            <a:endParaRPr lang="nl-NL"/>
          </a:p>
        </p:txBody>
      </p:sp>
    </p:spTree>
    <p:extLst>
      <p:ext uri="{BB962C8B-B14F-4D97-AF65-F5344CB8AC3E}">
        <p14:creationId xmlns:p14="http://schemas.microsoft.com/office/powerpoint/2010/main" val="117411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66</a:t>
            </a:fld>
            <a:endParaRPr lang="nl-NL"/>
          </a:p>
        </p:txBody>
      </p:sp>
    </p:spTree>
    <p:extLst>
      <p:ext uri="{BB962C8B-B14F-4D97-AF65-F5344CB8AC3E}">
        <p14:creationId xmlns:p14="http://schemas.microsoft.com/office/powerpoint/2010/main" val="935255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67</a:t>
            </a:fld>
            <a:endParaRPr lang="nl-NL"/>
          </a:p>
        </p:txBody>
      </p:sp>
    </p:spTree>
    <p:extLst>
      <p:ext uri="{BB962C8B-B14F-4D97-AF65-F5344CB8AC3E}">
        <p14:creationId xmlns:p14="http://schemas.microsoft.com/office/powerpoint/2010/main" val="2906435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solidFill>
                <a:srgbClr val="FF0000"/>
              </a:solidFill>
            </a:endParaRPr>
          </a:p>
        </p:txBody>
      </p:sp>
      <p:sp>
        <p:nvSpPr>
          <p:cNvPr id="4" name="Segnaposto numero diapositiva 3"/>
          <p:cNvSpPr>
            <a:spLocks noGrp="1"/>
          </p:cNvSpPr>
          <p:nvPr>
            <p:ph type="sldNum" sz="quarter" idx="10"/>
          </p:nvPr>
        </p:nvSpPr>
        <p:spPr/>
        <p:txBody>
          <a:bodyPr/>
          <a:lstStyle/>
          <a:p>
            <a:fld id="{BE8A1BD9-1485-432A-A1B9-E1F7C6F58217}" type="slidenum">
              <a:rPr lang="nl-NL" smtClean="0"/>
              <a:t>68</a:t>
            </a:fld>
            <a:endParaRPr lang="nl-NL"/>
          </a:p>
        </p:txBody>
      </p:sp>
    </p:spTree>
    <p:extLst>
      <p:ext uri="{BB962C8B-B14F-4D97-AF65-F5344CB8AC3E}">
        <p14:creationId xmlns:p14="http://schemas.microsoft.com/office/powerpoint/2010/main" val="148469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69</a:t>
            </a:fld>
            <a:endParaRPr lang="nl-NL"/>
          </a:p>
        </p:txBody>
      </p:sp>
    </p:spTree>
    <p:extLst>
      <p:ext uri="{BB962C8B-B14F-4D97-AF65-F5344CB8AC3E}">
        <p14:creationId xmlns:p14="http://schemas.microsoft.com/office/powerpoint/2010/main" val="1883659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70</a:t>
            </a:fld>
            <a:endParaRPr lang="nl-NL"/>
          </a:p>
        </p:txBody>
      </p:sp>
    </p:spTree>
    <p:extLst>
      <p:ext uri="{BB962C8B-B14F-4D97-AF65-F5344CB8AC3E}">
        <p14:creationId xmlns:p14="http://schemas.microsoft.com/office/powerpoint/2010/main" val="3900366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71</a:t>
            </a:fld>
            <a:endParaRPr lang="nl-NL"/>
          </a:p>
        </p:txBody>
      </p:sp>
    </p:spTree>
    <p:extLst>
      <p:ext uri="{BB962C8B-B14F-4D97-AF65-F5344CB8AC3E}">
        <p14:creationId xmlns:p14="http://schemas.microsoft.com/office/powerpoint/2010/main" val="3601345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E8A1BD9-1485-432A-A1B9-E1F7C6F58217}" type="slidenum">
              <a:rPr lang="nl-NL" smtClean="0"/>
              <a:t>72</a:t>
            </a:fld>
            <a:endParaRPr lang="nl-NL"/>
          </a:p>
        </p:txBody>
      </p:sp>
    </p:spTree>
    <p:extLst>
      <p:ext uri="{BB962C8B-B14F-4D97-AF65-F5344CB8AC3E}">
        <p14:creationId xmlns:p14="http://schemas.microsoft.com/office/powerpoint/2010/main" val="3474865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5</a:t>
            </a:fld>
            <a:endParaRPr lang="en-US" dirty="0"/>
          </a:p>
        </p:txBody>
      </p:sp>
    </p:spTree>
    <p:extLst>
      <p:ext uri="{BB962C8B-B14F-4D97-AF65-F5344CB8AC3E}">
        <p14:creationId xmlns:p14="http://schemas.microsoft.com/office/powerpoint/2010/main" val="12643049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de-DE" dirty="0"/>
              <a:t>draft </a:t>
            </a:r>
            <a:r>
              <a:rPr lang="de-DE" dirty="0" err="1"/>
              <a:t>manual</a:t>
            </a:r>
            <a:r>
              <a:rPr lang="de-DE" dirty="0"/>
              <a:t> </a:t>
            </a:r>
            <a:r>
              <a:rPr lang="de-DE" dirty="0" err="1"/>
              <a:t>ile</a:t>
            </a:r>
            <a:r>
              <a:rPr lang="de-DE" dirty="0"/>
              <a:t> </a:t>
            </a:r>
            <a:r>
              <a:rPr lang="de-DE" dirty="0" err="1"/>
              <a:t>karşılaştırma</a:t>
            </a:r>
            <a:r>
              <a:rPr lang="de-DE" dirty="0"/>
              <a:t> </a:t>
            </a:r>
            <a:r>
              <a:rPr lang="de-DE" dirty="0" err="1"/>
              <a:t>ve</a:t>
            </a:r>
            <a:r>
              <a:rPr lang="de-DE" dirty="0"/>
              <a:t> </a:t>
            </a:r>
            <a:r>
              <a:rPr lang="de-DE" dirty="0" err="1"/>
              <a:t>uyumun</a:t>
            </a:r>
            <a:r>
              <a:rPr lang="de-DE" dirty="0"/>
              <a:t> </a:t>
            </a:r>
            <a:r>
              <a:rPr lang="de-DE" dirty="0" err="1"/>
              <a:t>sağlanması</a:t>
            </a:r>
            <a:endParaRPr lang="de-DE" dirty="0"/>
          </a:p>
          <a:p>
            <a:r>
              <a:rPr lang="de-DE" dirty="0" err="1"/>
              <a:t>no</a:t>
            </a:r>
            <a:r>
              <a:rPr lang="de-DE" dirty="0"/>
              <a:t> </a:t>
            </a:r>
            <a:r>
              <a:rPr lang="de-DE" dirty="0" err="1"/>
              <a:t>subcodes</a:t>
            </a:r>
            <a:r>
              <a:rPr lang="de-DE" dirty="0"/>
              <a:t> </a:t>
            </a:r>
            <a:r>
              <a:rPr lang="de-DE" dirty="0" err="1"/>
              <a:t>for</a:t>
            </a:r>
            <a:r>
              <a:rPr lang="de-DE" dirty="0"/>
              <a:t> </a:t>
            </a:r>
            <a:r>
              <a:rPr lang="de-DE" dirty="0" err="1"/>
              <a:t>the</a:t>
            </a:r>
            <a:r>
              <a:rPr lang="de-DE" dirty="0"/>
              <a:t> </a:t>
            </a:r>
            <a:r>
              <a:rPr lang="de-DE" dirty="0" err="1"/>
              <a:t>first</a:t>
            </a:r>
            <a:r>
              <a:rPr lang="de-DE" dirty="0"/>
              <a:t> </a:t>
            </a:r>
            <a:r>
              <a:rPr lang="de-DE" dirty="0" err="1"/>
              <a:t>round</a:t>
            </a:r>
            <a:r>
              <a:rPr lang="de-DE" dirty="0"/>
              <a:t> </a:t>
            </a:r>
            <a:r>
              <a:rPr lang="de-DE" dirty="0" err="1"/>
              <a:t>of</a:t>
            </a:r>
            <a:r>
              <a:rPr lang="de-DE" dirty="0"/>
              <a:t> </a:t>
            </a:r>
            <a:r>
              <a:rPr lang="de-DE" dirty="0" err="1"/>
              <a:t>coding</a:t>
            </a:r>
            <a:endParaRPr lang="de-DE" dirty="0"/>
          </a:p>
        </p:txBody>
      </p:sp>
      <p:sp>
        <p:nvSpPr>
          <p:cNvPr id="4" name="Slayt Numarası Yer Tutucusu 3"/>
          <p:cNvSpPr>
            <a:spLocks noGrp="1"/>
          </p:cNvSpPr>
          <p:nvPr>
            <p:ph type="sldNum" sz="quarter" idx="5"/>
          </p:nvPr>
        </p:nvSpPr>
        <p:spPr/>
        <p:txBody>
          <a:bodyPr/>
          <a:lstStyle/>
          <a:p>
            <a:fld id="{0E8AFB7C-4ED6-4A7B-A514-1571142E0BB4}" type="slidenum">
              <a:rPr lang="de-DE" smtClean="0"/>
              <a:t>75</a:t>
            </a:fld>
            <a:endParaRPr lang="de-DE"/>
          </a:p>
        </p:txBody>
      </p:sp>
    </p:spTree>
    <p:extLst>
      <p:ext uri="{BB962C8B-B14F-4D97-AF65-F5344CB8AC3E}">
        <p14:creationId xmlns:p14="http://schemas.microsoft.com/office/powerpoint/2010/main" val="2346475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E8A1BD9-1485-432A-A1B9-E1F7C6F58217}" type="slidenum">
              <a:rPr lang="nl-NL" smtClean="0"/>
              <a:t>87</a:t>
            </a:fld>
            <a:endParaRPr lang="nl-NL"/>
          </a:p>
        </p:txBody>
      </p:sp>
    </p:spTree>
    <p:extLst>
      <p:ext uri="{BB962C8B-B14F-4D97-AF65-F5344CB8AC3E}">
        <p14:creationId xmlns:p14="http://schemas.microsoft.com/office/powerpoint/2010/main" val="548276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60% women, 38% men, 4% nonbinary between ages of 18 and 95</a:t>
            </a:r>
          </a:p>
          <a:p>
            <a:r>
              <a:rPr lang="en-US" dirty="0"/>
              <a:t>62% with a chronic illness</a:t>
            </a:r>
          </a:p>
        </p:txBody>
      </p:sp>
      <p:sp>
        <p:nvSpPr>
          <p:cNvPr id="4" name="Slide Number Placeholder 3"/>
          <p:cNvSpPr>
            <a:spLocks noGrp="1"/>
          </p:cNvSpPr>
          <p:nvPr>
            <p:ph type="sldNum" sz="quarter" idx="5"/>
          </p:nvPr>
        </p:nvSpPr>
        <p:spPr/>
        <p:txBody>
          <a:bodyPr/>
          <a:lstStyle/>
          <a:p>
            <a:fld id="{BE8A1BD9-1485-432A-A1B9-E1F7C6F58217}" type="slidenum">
              <a:rPr lang="nl-NL" smtClean="0"/>
              <a:t>88</a:t>
            </a:fld>
            <a:endParaRPr lang="nl-NL"/>
          </a:p>
        </p:txBody>
      </p:sp>
    </p:spTree>
    <p:extLst>
      <p:ext uri="{BB962C8B-B14F-4D97-AF65-F5344CB8AC3E}">
        <p14:creationId xmlns:p14="http://schemas.microsoft.com/office/powerpoint/2010/main" val="9548439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Not </a:t>
            </a:r>
            <a:r>
              <a:rPr lang="fr-FR" dirty="0" err="1"/>
              <a:t>spending</a:t>
            </a:r>
            <a:r>
              <a:rPr lang="fr-FR" dirty="0"/>
              <a:t> </a:t>
            </a:r>
            <a:r>
              <a:rPr lang="fr-FR" dirty="0" err="1"/>
              <a:t>much</a:t>
            </a:r>
            <a:r>
              <a:rPr lang="fr-FR" dirty="0"/>
              <a:t> time on distributions, but </a:t>
            </a:r>
            <a:r>
              <a:rPr lang="fr-FR" dirty="0" err="1"/>
              <a:t>prefer</a:t>
            </a:r>
            <a:r>
              <a:rPr lang="fr-FR" dirty="0"/>
              <a:t> to focus on </a:t>
            </a:r>
            <a:r>
              <a:rPr lang="fr-FR" dirty="0" err="1"/>
              <a:t>qual</a:t>
            </a:r>
            <a:r>
              <a:rPr lang="fr-FR" dirty="0"/>
              <a:t> </a:t>
            </a:r>
            <a:r>
              <a:rPr lang="fr-FR" dirty="0" err="1"/>
              <a:t>results</a:t>
            </a:r>
            <a:endParaRPr lang="fr-FR" dirty="0"/>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89</a:t>
            </a:fld>
            <a:endParaRPr lang="nl-NL"/>
          </a:p>
        </p:txBody>
      </p:sp>
    </p:spTree>
    <p:extLst>
      <p:ext uri="{BB962C8B-B14F-4D97-AF65-F5344CB8AC3E}">
        <p14:creationId xmlns:p14="http://schemas.microsoft.com/office/powerpoint/2010/main" val="993713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Engagement w/Institutions designed to assist; but rendered people more vulnerable in short and longer term to declining health thru massive constraints on agency.  Did so in different ways, but will take example of nursing home resident; Resident came in just prior to epidemic outbreak, against her own desire to remain living independently. Shutting down of all activities and family visits: enhanced emotional fragility, sense of being abandoned; deep uncertainties </a:t>
            </a:r>
            <a:r>
              <a:rPr lang="en-US" sz="1800" dirty="0" err="1">
                <a:effectLst/>
                <a:latin typeface="Calibri" panose="020F0502020204030204" pitchFamily="34" charset="0"/>
                <a:ea typeface="Calibri" panose="020F0502020204030204" pitchFamily="34" charset="0"/>
                <a:cs typeface="Arial" panose="020B0604020202020204" pitchFamily="34" charset="0"/>
              </a:rPr>
              <a:t>bc</a:t>
            </a:r>
            <a:r>
              <a:rPr lang="en-US" sz="1800" dirty="0">
                <a:effectLst/>
                <a:latin typeface="Calibri" panose="020F0502020204030204" pitchFamily="34" charset="0"/>
                <a:ea typeface="Calibri" panose="020F0502020204030204" pitchFamily="34" charset="0"/>
                <a:cs typeface="Arial" panose="020B0604020202020204" pitchFamily="34" charset="0"/>
              </a:rPr>
              <a:t> disjuncture between news and silence on part of personnel (don’t know who is sick, who died): ‘I am waiting for death, and I hope it isn’t far off.  Loss of initiative, lack of meaningful activities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Point here repeated across different kinds of group: Younger populations – students – similar sense of abandonment, loss of objectives, rudderless: incertitude about job </a:t>
            </a:r>
            <a:r>
              <a:rPr lang="en-US" sz="1800" dirty="0" err="1">
                <a:effectLst/>
                <a:latin typeface="Calibri" panose="020F0502020204030204" pitchFamily="34" charset="0"/>
                <a:ea typeface="Calibri" panose="020F0502020204030204" pitchFamily="34" charset="0"/>
                <a:cs typeface="Arial" panose="020B0604020202020204" pitchFamily="34" charset="0"/>
              </a:rPr>
              <a:t>mkts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err="1">
                <a:effectLst/>
                <a:latin typeface="Calibri" panose="020F0502020204030204" pitchFamily="34" charset="0"/>
                <a:ea typeface="Calibri" panose="020F0502020204030204" pitchFamily="34" charset="0"/>
                <a:cs typeface="Arial" panose="020B0604020202020204" pitchFamily="34" charset="0"/>
              </a:rPr>
              <a:t>generation@risk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Efforts to curtail transmission </a:t>
            </a:r>
            <a:r>
              <a:rPr lang="en-US" sz="1800">
                <a:effectLst/>
                <a:latin typeface="Calibri" panose="020F0502020204030204" pitchFamily="34" charset="0"/>
                <a:ea typeface="Calibri" panose="020F0502020204030204" pitchFamily="34" charset="0"/>
                <a:cs typeface="Arial" panose="020B0604020202020204" pitchFamily="34" charset="0"/>
              </a:rPr>
              <a:t>thus affect </a:t>
            </a:r>
            <a:r>
              <a:rPr lang="en-US" sz="1800" dirty="0">
                <a:effectLst/>
                <a:latin typeface="Calibri" panose="020F0502020204030204" pitchFamily="34" charset="0"/>
                <a:ea typeface="Calibri" panose="020F0502020204030204" pitchFamily="34" charset="0"/>
                <a:cs typeface="Arial" panose="020B0604020202020204" pitchFamily="34" charset="0"/>
              </a:rPr>
              <a:t>those engaging with institutions designed to assist, but constrain agency, </a:t>
            </a:r>
            <a:r>
              <a:rPr lang="en-US" sz="18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Arial" panose="020B0604020202020204" pitchFamily="34" charset="0"/>
              </a:rPr>
              <a:t> damaging effects on mental health, and over longer term, potential effects on health in broadest sense</a:t>
            </a:r>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90</a:t>
            </a:fld>
            <a:endParaRPr lang="nl-NL"/>
          </a:p>
        </p:txBody>
      </p:sp>
    </p:spTree>
    <p:extLst>
      <p:ext uri="{BB962C8B-B14F-4D97-AF65-F5344CB8AC3E}">
        <p14:creationId xmlns:p14="http://schemas.microsoft.com/office/powerpoint/2010/main" val="1451078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Trust: a process developed over short and longer term</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Govt eval mixed (referred primarily to national level): « They did what they could » but they were overwhelmed. Asylum seekers trust, but vast majority very critical on incoherent strategies (rural isolation measures don’t fit conditions);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Med prof: trust in own doctors, but real mistrust of those on TV. Also, major complaints of doctors and how handle chronic pain (</a:t>
            </a:r>
            <a:r>
              <a:rPr lang="en-US" sz="1800" dirty="0" err="1">
                <a:effectLst/>
                <a:latin typeface="Calibri" panose="020F0502020204030204" pitchFamily="34" charset="0"/>
                <a:ea typeface="Calibri" panose="020F0502020204030204" pitchFamily="34" charset="0"/>
                <a:cs typeface="Arial" panose="020B0604020202020204" pitchFamily="34" charset="0"/>
              </a:rPr>
              <a:t>esp</a:t>
            </a:r>
            <a:r>
              <a:rPr lang="en-US" sz="1800" dirty="0">
                <a:effectLst/>
                <a:latin typeface="Calibri" panose="020F0502020204030204" pitchFamily="34" charset="0"/>
                <a:ea typeface="Calibri" panose="020F0502020204030204" pitchFamily="34" charset="0"/>
                <a:cs typeface="Arial" panose="020B0604020202020204" pitchFamily="34" charset="0"/>
              </a:rPr>
              <a:t> women, young): compels independent research, and move towards alternative meds.</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What of consequences? Confusion (recenter on family, friends, own doctors); Expressions of independence (« do my own research » </a:t>
            </a:r>
            <a:r>
              <a:rPr lang="fr-FR" sz="18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Arial" panose="020B0604020202020204" pitchFamily="34" charset="0"/>
              </a:rPr>
              <a:t>find alternatives, but also fall into sway of anti-vaccination; less attentive to govt or mainstream medical advice  </a:t>
            </a:r>
            <a:r>
              <a:rPr lang="fr-FR" sz="18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sz="1800" dirty="0">
                <a:effectLst/>
                <a:latin typeface="Calibri" panose="020F0502020204030204" pitchFamily="34" charset="0"/>
                <a:ea typeface="Calibri" panose="020F0502020204030204" pitchFamily="34" charset="0"/>
                <a:cs typeface="Arial" panose="020B0604020202020204" pitchFamily="34" charset="0"/>
              </a:rPr>
              <a:t> vaccination? </a:t>
            </a:r>
          </a:p>
          <a:p>
            <a:pPr lvl="0"/>
            <a:endParaRPr lang="fr-FR" sz="2000" b="0" i="0" u="none" strike="noStrike" baseline="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E8A1BD9-1485-432A-A1B9-E1F7C6F58217}" type="slidenum">
              <a:rPr lang="nl-NL" smtClean="0"/>
              <a:t>91</a:t>
            </a:fld>
            <a:endParaRPr lang="nl-NL"/>
          </a:p>
        </p:txBody>
      </p:sp>
    </p:spTree>
    <p:extLst>
      <p:ext uri="{BB962C8B-B14F-4D97-AF65-F5344CB8AC3E}">
        <p14:creationId xmlns:p14="http://schemas.microsoft.com/office/powerpoint/2010/main" val="9351267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Many kinds of aid at multiple levels, sectors; but many didn’t know what was available, or didn’t use it even when they could have qualified for assistance or aid</a:t>
            </a:r>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92</a:t>
            </a:fld>
            <a:endParaRPr lang="nl-NL"/>
          </a:p>
        </p:txBody>
      </p:sp>
    </p:spTree>
    <p:extLst>
      <p:ext uri="{BB962C8B-B14F-4D97-AF65-F5344CB8AC3E}">
        <p14:creationId xmlns:p14="http://schemas.microsoft.com/office/powerpoint/2010/main" val="1316763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93</a:t>
            </a:fld>
            <a:endParaRPr lang="nl-NL"/>
          </a:p>
        </p:txBody>
      </p:sp>
    </p:spTree>
    <p:extLst>
      <p:ext uri="{BB962C8B-B14F-4D97-AF65-F5344CB8AC3E}">
        <p14:creationId xmlns:p14="http://schemas.microsoft.com/office/powerpoint/2010/main" val="24332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94</a:t>
            </a:fld>
            <a:endParaRPr lang="nl-NL"/>
          </a:p>
        </p:txBody>
      </p:sp>
    </p:spTree>
    <p:extLst>
      <p:ext uri="{BB962C8B-B14F-4D97-AF65-F5344CB8AC3E}">
        <p14:creationId xmlns:p14="http://schemas.microsoft.com/office/powerpoint/2010/main" val="2515228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Woman living in a camp with husband and son, explained that she’d been in contact w/many associations, but didn’t trust them: « They don’t help », she said, People who live with me go to these associations and they bring back a little food; they take your information, but nobody comes to help you. Help getting your papers? No. I worked with a social assistant for 4 years and she didn’t do anything. » </a:t>
            </a:r>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95</a:t>
            </a:fld>
            <a:endParaRPr lang="nl-NL"/>
          </a:p>
        </p:txBody>
      </p:sp>
    </p:spTree>
    <p:extLst>
      <p:ext uri="{BB962C8B-B14F-4D97-AF65-F5344CB8AC3E}">
        <p14:creationId xmlns:p14="http://schemas.microsoft.com/office/powerpoint/2010/main" val="2400604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6</a:t>
            </a:fld>
            <a:endParaRPr lang="en-US" dirty="0"/>
          </a:p>
        </p:txBody>
      </p:sp>
    </p:spTree>
    <p:extLst>
      <p:ext uri="{BB962C8B-B14F-4D97-AF65-F5344CB8AC3E}">
        <p14:creationId xmlns:p14="http://schemas.microsoft.com/office/powerpoint/2010/main" val="82866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Another barrier is extreme isolation – not knowing what’s available, but can change over time.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But a lot of informants didn’t know what was available and had to find out through word of mouth: one asylum seeker told us that she spent an extended period of time living on the street until she was approached by another woman who gave her info about an association to contact: with that one contact, she was able to access an array of assistance. </a:t>
            </a:r>
          </a:p>
          <a:p>
            <a:pPr lvl="0" algn="just">
              <a:lnSpc>
                <a:spcPct val="100000"/>
              </a:lnSpc>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E8A1BD9-1485-432A-A1B9-E1F7C6F58217}" type="slidenum">
              <a:rPr lang="nl-NL" smtClean="0"/>
              <a:t>96</a:t>
            </a:fld>
            <a:endParaRPr lang="nl-NL"/>
          </a:p>
        </p:txBody>
      </p:sp>
    </p:spTree>
    <p:extLst>
      <p:ext uri="{BB962C8B-B14F-4D97-AF65-F5344CB8AC3E}">
        <p14:creationId xmlns:p14="http://schemas.microsoft.com/office/powerpoint/2010/main" val="1781347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53 year old man w/chronic illness in </a:t>
            </a:r>
            <a:r>
              <a:rPr lang="en-US" sz="1800" dirty="0" err="1">
                <a:effectLst/>
                <a:latin typeface="Calibri" panose="020F0502020204030204" pitchFamily="34" charset="0"/>
                <a:ea typeface="Calibri" panose="020F0502020204030204" pitchFamily="34" charset="0"/>
                <a:cs typeface="Arial" panose="020B0604020202020204" pitchFamily="34" charset="0"/>
              </a:rPr>
              <a:t>Vendôme</a:t>
            </a:r>
            <a:r>
              <a:rPr lang="en-US" sz="1800" dirty="0">
                <a:effectLst/>
                <a:latin typeface="Calibri" panose="020F0502020204030204" pitchFamily="34" charset="0"/>
                <a:ea typeface="Calibri" panose="020F0502020204030204" pitchFamily="34" charset="0"/>
                <a:cs typeface="Arial" panose="020B0604020202020204" pitchFamily="34" charset="0"/>
              </a:rPr>
              <a:t> region: « with a really serious illness, it’s a real medical desert here…the doctors, they don’t know anything, there aren’t specialists. » </a:t>
            </a:r>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97</a:t>
            </a:fld>
            <a:endParaRPr lang="nl-NL"/>
          </a:p>
        </p:txBody>
      </p:sp>
    </p:spTree>
    <p:extLst>
      <p:ext uri="{BB962C8B-B14F-4D97-AF65-F5344CB8AC3E}">
        <p14:creationId xmlns:p14="http://schemas.microsoft.com/office/powerpoint/2010/main" val="25704047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Difficulties are several: Fear of being reported to officials (sans-papiers)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multiple times, we heard from informants (« I don’t have the right ») – my situation isn’t so bad, I come from a comfortable family, I’m not suffering so much, there are people worse off than I am. </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Particularly striking among women coping w/domestic violence who realized that what they’d recognized as marital conflict was in fact domestic violence. </a:t>
            </a:r>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98</a:t>
            </a:fld>
            <a:endParaRPr lang="nl-NL"/>
          </a:p>
        </p:txBody>
      </p:sp>
    </p:spTree>
    <p:extLst>
      <p:ext uri="{BB962C8B-B14F-4D97-AF65-F5344CB8AC3E}">
        <p14:creationId xmlns:p14="http://schemas.microsoft.com/office/powerpoint/2010/main" val="29070695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Come back to </a:t>
            </a:r>
            <a:r>
              <a:rPr lang="fr-FR" dirty="0" err="1"/>
              <a:t>this</a:t>
            </a:r>
            <a:r>
              <a:rPr lang="fr-FR" dirty="0"/>
              <a:t> figure; </a:t>
            </a:r>
            <a:r>
              <a:rPr lang="fr-FR" dirty="0" err="1"/>
              <a:t>clear</a:t>
            </a:r>
            <a:r>
              <a:rPr lang="fr-FR" dirty="0"/>
              <a:t> </a:t>
            </a:r>
            <a:r>
              <a:rPr lang="fr-FR" dirty="0" err="1"/>
              <a:t>that</a:t>
            </a:r>
            <a:r>
              <a:rPr lang="fr-FR" dirty="0"/>
              <a:t> </a:t>
            </a:r>
            <a:r>
              <a:rPr lang="fr-FR" dirty="0" err="1"/>
              <a:t>these</a:t>
            </a:r>
            <a:r>
              <a:rPr lang="fr-FR" dirty="0"/>
              <a:t> </a:t>
            </a:r>
            <a:r>
              <a:rPr lang="fr-FR" dirty="0" err="1"/>
              <a:t>themes</a:t>
            </a:r>
            <a:r>
              <a:rPr lang="fr-FR" dirty="0"/>
              <a:t> are </a:t>
            </a:r>
            <a:r>
              <a:rPr lang="fr-FR" dirty="0" err="1"/>
              <a:t>overlapping</a:t>
            </a:r>
            <a:endParaRPr lang="fr-FR" dirty="0"/>
          </a:p>
          <a:p>
            <a:r>
              <a:rPr lang="fr-FR" dirty="0"/>
              <a:t>One final, </a:t>
            </a:r>
            <a:r>
              <a:rPr lang="fr-FR" dirty="0" err="1"/>
              <a:t>surprising</a:t>
            </a:r>
            <a:r>
              <a:rPr lang="fr-FR" dirty="0"/>
              <a:t> </a:t>
            </a:r>
            <a:r>
              <a:rPr lang="fr-FR" dirty="0" err="1"/>
              <a:t>commonality</a:t>
            </a:r>
            <a:r>
              <a:rPr lang="fr-FR" dirty="0"/>
              <a:t> </a:t>
            </a:r>
            <a:r>
              <a:rPr lang="fr-FR" dirty="0" err="1"/>
              <a:t>across</a:t>
            </a:r>
            <a:r>
              <a:rPr lang="fr-FR" dirty="0"/>
              <a:t> sites: </a:t>
            </a:r>
            <a:r>
              <a:rPr lang="fr-FR" dirty="0" err="1"/>
              <a:t>saw</a:t>
            </a:r>
            <a:r>
              <a:rPr lang="fr-FR" dirty="0"/>
              <a:t> </a:t>
            </a:r>
            <a:r>
              <a:rPr lang="fr-FR" dirty="0" err="1"/>
              <a:t>less</a:t>
            </a:r>
            <a:r>
              <a:rPr lang="fr-FR" dirty="0"/>
              <a:t> </a:t>
            </a:r>
            <a:r>
              <a:rPr lang="fr-FR" dirty="0" err="1"/>
              <a:t>solidarity</a:t>
            </a:r>
            <a:r>
              <a:rPr lang="fr-FR" dirty="0"/>
              <a:t> in quartiers &amp; villages (</a:t>
            </a:r>
            <a:r>
              <a:rPr lang="fr-FR" dirty="0" err="1"/>
              <a:t>even</a:t>
            </a:r>
            <a:r>
              <a:rPr lang="fr-FR" dirty="0"/>
              <a:t> in rural zone) </a:t>
            </a:r>
            <a:r>
              <a:rPr lang="fr-FR" dirty="0" err="1"/>
              <a:t>than</a:t>
            </a:r>
            <a:r>
              <a:rPr lang="fr-FR" dirty="0"/>
              <a:t> </a:t>
            </a:r>
            <a:r>
              <a:rPr lang="fr-FR" dirty="0" err="1"/>
              <a:t>we</a:t>
            </a:r>
            <a:r>
              <a:rPr lang="fr-FR" dirty="0"/>
              <a:t> </a:t>
            </a:r>
            <a:r>
              <a:rPr lang="fr-FR" dirty="0" err="1"/>
              <a:t>expected</a:t>
            </a:r>
            <a:r>
              <a:rPr lang="fr-FR" dirty="0"/>
              <a:t>; a few </a:t>
            </a:r>
            <a:r>
              <a:rPr lang="fr-FR" dirty="0" err="1"/>
              <a:t>examples</a:t>
            </a:r>
            <a:r>
              <a:rPr lang="fr-FR" dirty="0"/>
              <a:t>, but </a:t>
            </a:r>
            <a:r>
              <a:rPr lang="fr-FR" dirty="0" err="1"/>
              <a:t>many</a:t>
            </a:r>
            <a:r>
              <a:rPr lang="fr-FR" dirty="0"/>
              <a:t> people </a:t>
            </a:r>
            <a:r>
              <a:rPr lang="fr-FR" dirty="0" err="1"/>
              <a:t>relied</a:t>
            </a:r>
            <a:r>
              <a:rPr lang="fr-FR" dirty="0"/>
              <a:t> on </a:t>
            </a:r>
            <a:r>
              <a:rPr lang="fr-FR" dirty="0" err="1"/>
              <a:t>family</a:t>
            </a:r>
            <a:r>
              <a:rPr lang="fr-FR" dirty="0"/>
              <a:t> &amp; </a:t>
            </a:r>
            <a:r>
              <a:rPr lang="fr-FR" dirty="0" err="1"/>
              <a:t>friends</a:t>
            </a:r>
            <a:r>
              <a:rPr lang="fr-FR" dirty="0"/>
              <a:t> if </a:t>
            </a:r>
            <a:r>
              <a:rPr lang="fr-FR" dirty="0" err="1"/>
              <a:t>they</a:t>
            </a:r>
            <a:r>
              <a:rPr lang="fr-FR" dirty="0"/>
              <a:t> </a:t>
            </a:r>
            <a:r>
              <a:rPr lang="fr-FR" dirty="0" err="1"/>
              <a:t>had</a:t>
            </a:r>
            <a:r>
              <a:rPr lang="fr-FR" dirty="0"/>
              <a:t> </a:t>
            </a:r>
            <a:r>
              <a:rPr lang="fr-FR" dirty="0" err="1"/>
              <a:t>them</a:t>
            </a:r>
            <a:r>
              <a:rPr lang="fr-FR" dirty="0"/>
              <a:t>. Paris </a:t>
            </a:r>
            <a:r>
              <a:rPr lang="fr-FR" dirty="0" err="1"/>
              <a:t>region</a:t>
            </a:r>
            <a:r>
              <a:rPr lang="fr-FR" dirty="0"/>
              <a:t>: v </a:t>
            </a:r>
            <a:r>
              <a:rPr lang="fr-FR" dirty="0" err="1"/>
              <a:t>little</a:t>
            </a:r>
            <a:r>
              <a:rPr lang="fr-FR" dirty="0"/>
              <a:t> </a:t>
            </a:r>
            <a:r>
              <a:rPr lang="fr-FR" dirty="0" err="1"/>
              <a:t>solidarity</a:t>
            </a:r>
            <a:r>
              <a:rPr lang="fr-FR" dirty="0"/>
              <a:t>, </a:t>
            </a:r>
            <a:r>
              <a:rPr lang="fr-FR" dirty="0" err="1"/>
              <a:t>mutual</a:t>
            </a:r>
            <a:r>
              <a:rPr lang="fr-FR" dirty="0"/>
              <a:t> </a:t>
            </a:r>
            <a:r>
              <a:rPr lang="fr-FR" dirty="0" err="1"/>
              <a:t>aid</a:t>
            </a:r>
            <a:r>
              <a:rPr lang="fr-FR" dirty="0"/>
              <a:t> </a:t>
            </a:r>
            <a:r>
              <a:rPr lang="fr-FR" dirty="0" err="1"/>
              <a:t>within</a:t>
            </a:r>
            <a:r>
              <a:rPr lang="fr-FR" dirty="0"/>
              <a:t> buildings, </a:t>
            </a:r>
            <a:r>
              <a:rPr lang="fr-FR" dirty="0" err="1"/>
              <a:t>neighborhoods</a:t>
            </a:r>
            <a:r>
              <a:rPr lang="fr-FR" dirty="0"/>
              <a:t>; </a:t>
            </a:r>
            <a:r>
              <a:rPr lang="fr-FR" dirty="0" err="1"/>
              <a:t>Vendome</a:t>
            </a:r>
            <a:r>
              <a:rPr lang="fr-FR" dirty="0"/>
              <a:t>: </a:t>
            </a:r>
            <a:r>
              <a:rPr lang="fr-FR" dirty="0" err="1"/>
              <a:t>some</a:t>
            </a:r>
            <a:r>
              <a:rPr lang="fr-FR" dirty="0"/>
              <a:t> </a:t>
            </a:r>
            <a:r>
              <a:rPr lang="fr-FR" dirty="0" err="1"/>
              <a:t>farm-based</a:t>
            </a:r>
            <a:r>
              <a:rPr lang="fr-FR" dirty="0"/>
              <a:t> exchanges but association </a:t>
            </a:r>
            <a:r>
              <a:rPr lang="fr-FR" dirty="0" err="1"/>
              <a:t>activities</a:t>
            </a:r>
            <a:r>
              <a:rPr lang="fr-FR" dirty="0"/>
              <a:t> stop </a:t>
            </a:r>
            <a:r>
              <a:rPr lang="fr-FR" dirty="0">
                <a:sym typeface="Wingdings" panose="05000000000000000000" pitchFamily="2" charset="2"/>
              </a:rPr>
              <a:t>isolation</a:t>
            </a:r>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99</a:t>
            </a:fld>
            <a:endParaRPr lang="nl-NL"/>
          </a:p>
        </p:txBody>
      </p:sp>
    </p:spTree>
    <p:extLst>
      <p:ext uri="{BB962C8B-B14F-4D97-AF65-F5344CB8AC3E}">
        <p14:creationId xmlns:p14="http://schemas.microsoft.com/office/powerpoint/2010/main" val="1519435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Structural issues: </a:t>
            </a:r>
            <a:r>
              <a:rPr lang="fr-FR" dirty="0" err="1"/>
              <a:t>medical</a:t>
            </a:r>
            <a:r>
              <a:rPr lang="fr-FR" dirty="0"/>
              <a:t> </a:t>
            </a:r>
            <a:r>
              <a:rPr lang="fr-FR" dirty="0" err="1"/>
              <a:t>deserts</a:t>
            </a:r>
            <a:r>
              <a:rPr lang="fr-FR" dirty="0"/>
              <a:t>; </a:t>
            </a:r>
            <a:r>
              <a:rPr lang="fr-FR" dirty="0" err="1"/>
              <a:t>political</a:t>
            </a:r>
            <a:r>
              <a:rPr lang="fr-FR" dirty="0"/>
              <a:t> changes for more </a:t>
            </a:r>
            <a:r>
              <a:rPr lang="fr-FR" dirty="0" err="1"/>
              <a:t>funding</a:t>
            </a:r>
            <a:r>
              <a:rPr lang="fr-FR" dirty="0"/>
              <a:t> for </a:t>
            </a:r>
            <a:r>
              <a:rPr lang="fr-FR" dirty="0" err="1"/>
              <a:t>HCWs</a:t>
            </a:r>
            <a:r>
              <a:rPr lang="fr-FR" dirty="0"/>
              <a:t>, </a:t>
            </a:r>
            <a:r>
              <a:rPr lang="fr-FR" dirty="0" err="1"/>
              <a:t>Ehpads</a:t>
            </a:r>
            <a:r>
              <a:rPr lang="fr-FR" dirty="0"/>
              <a:t>, assistance for </a:t>
            </a:r>
            <a:r>
              <a:rPr lang="fr-FR" dirty="0" err="1"/>
              <a:t>asylum</a:t>
            </a:r>
            <a:r>
              <a:rPr lang="fr-FR" dirty="0"/>
              <a:t> </a:t>
            </a:r>
            <a:r>
              <a:rPr lang="fr-FR" dirty="0" err="1"/>
              <a:t>seekers</a:t>
            </a:r>
            <a:r>
              <a:rPr lang="fr-FR" dirty="0"/>
              <a:t> and migrants ; transformation of </a:t>
            </a:r>
            <a:r>
              <a:rPr lang="fr-FR" dirty="0" err="1"/>
              <a:t>empty</a:t>
            </a:r>
            <a:r>
              <a:rPr lang="fr-FR" dirty="0"/>
              <a:t> </a:t>
            </a:r>
            <a:r>
              <a:rPr lang="fr-FR" dirty="0" err="1"/>
              <a:t>housing</a:t>
            </a:r>
            <a:r>
              <a:rPr lang="fr-FR" dirty="0"/>
              <a:t> for </a:t>
            </a:r>
            <a:r>
              <a:rPr lang="fr-FR" dirty="0" err="1"/>
              <a:t>those</a:t>
            </a:r>
            <a:r>
              <a:rPr lang="fr-FR" dirty="0"/>
              <a:t> </a:t>
            </a:r>
            <a:r>
              <a:rPr lang="fr-FR" dirty="0" err="1"/>
              <a:t>who</a:t>
            </a:r>
            <a:r>
              <a:rPr lang="fr-FR" dirty="0"/>
              <a:t> </a:t>
            </a:r>
            <a:r>
              <a:rPr lang="fr-FR" dirty="0" err="1"/>
              <a:t>don’t</a:t>
            </a:r>
            <a:r>
              <a:rPr lang="fr-FR" dirty="0"/>
              <a:t> have </a:t>
            </a:r>
            <a:r>
              <a:rPr lang="fr-FR" dirty="0" err="1"/>
              <a:t>access</a:t>
            </a:r>
            <a:endParaRPr lang="fr-FR" dirty="0"/>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100</a:t>
            </a:fld>
            <a:endParaRPr lang="nl-NL"/>
          </a:p>
        </p:txBody>
      </p:sp>
    </p:spTree>
    <p:extLst>
      <p:ext uri="{BB962C8B-B14F-4D97-AF65-F5344CB8AC3E}">
        <p14:creationId xmlns:p14="http://schemas.microsoft.com/office/powerpoint/2010/main" val="1651765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Structural issues: </a:t>
            </a:r>
            <a:r>
              <a:rPr lang="fr-FR" dirty="0" err="1"/>
              <a:t>medical</a:t>
            </a:r>
            <a:r>
              <a:rPr lang="fr-FR" dirty="0"/>
              <a:t> </a:t>
            </a:r>
            <a:r>
              <a:rPr lang="fr-FR" dirty="0" err="1"/>
              <a:t>deserts</a:t>
            </a:r>
            <a:r>
              <a:rPr lang="fr-FR" dirty="0"/>
              <a:t>; </a:t>
            </a:r>
            <a:r>
              <a:rPr lang="fr-FR" dirty="0" err="1"/>
              <a:t>political</a:t>
            </a:r>
            <a:r>
              <a:rPr lang="fr-FR" dirty="0"/>
              <a:t> changes for more </a:t>
            </a:r>
            <a:r>
              <a:rPr lang="fr-FR" dirty="0" err="1"/>
              <a:t>funding</a:t>
            </a:r>
            <a:r>
              <a:rPr lang="fr-FR" dirty="0"/>
              <a:t> for </a:t>
            </a:r>
            <a:r>
              <a:rPr lang="fr-FR" dirty="0" err="1"/>
              <a:t>HCWs</a:t>
            </a:r>
            <a:r>
              <a:rPr lang="fr-FR" dirty="0"/>
              <a:t>, </a:t>
            </a:r>
            <a:r>
              <a:rPr lang="fr-FR" dirty="0" err="1"/>
              <a:t>Ehpads</a:t>
            </a:r>
            <a:r>
              <a:rPr lang="fr-FR" dirty="0"/>
              <a:t>, assistance for </a:t>
            </a:r>
            <a:r>
              <a:rPr lang="fr-FR" dirty="0" err="1"/>
              <a:t>asylum</a:t>
            </a:r>
            <a:r>
              <a:rPr lang="fr-FR" dirty="0"/>
              <a:t> </a:t>
            </a:r>
            <a:r>
              <a:rPr lang="fr-FR" dirty="0" err="1"/>
              <a:t>seekers</a:t>
            </a:r>
            <a:r>
              <a:rPr lang="fr-FR" dirty="0"/>
              <a:t> and migrants ; transformation of </a:t>
            </a:r>
            <a:r>
              <a:rPr lang="fr-FR" dirty="0" err="1"/>
              <a:t>empty</a:t>
            </a:r>
            <a:r>
              <a:rPr lang="fr-FR" dirty="0"/>
              <a:t> </a:t>
            </a:r>
            <a:r>
              <a:rPr lang="fr-FR" dirty="0" err="1"/>
              <a:t>housing</a:t>
            </a:r>
            <a:r>
              <a:rPr lang="fr-FR" dirty="0"/>
              <a:t> for </a:t>
            </a:r>
            <a:r>
              <a:rPr lang="fr-FR" dirty="0" err="1"/>
              <a:t>those</a:t>
            </a:r>
            <a:r>
              <a:rPr lang="fr-FR" dirty="0"/>
              <a:t> </a:t>
            </a:r>
            <a:r>
              <a:rPr lang="fr-FR" dirty="0" err="1"/>
              <a:t>who</a:t>
            </a:r>
            <a:r>
              <a:rPr lang="fr-FR" dirty="0"/>
              <a:t> </a:t>
            </a:r>
            <a:r>
              <a:rPr lang="fr-FR" dirty="0" err="1"/>
              <a:t>don’t</a:t>
            </a:r>
            <a:r>
              <a:rPr lang="fr-FR" dirty="0"/>
              <a:t> have </a:t>
            </a:r>
            <a:r>
              <a:rPr lang="fr-FR" dirty="0" err="1"/>
              <a:t>access</a:t>
            </a:r>
            <a:endParaRPr lang="fr-FR" dirty="0"/>
          </a:p>
          <a:p>
            <a:endParaRPr lang="en-US" dirty="0"/>
          </a:p>
        </p:txBody>
      </p:sp>
      <p:sp>
        <p:nvSpPr>
          <p:cNvPr id="4" name="Slide Number Placeholder 3"/>
          <p:cNvSpPr>
            <a:spLocks noGrp="1"/>
          </p:cNvSpPr>
          <p:nvPr>
            <p:ph type="sldNum" sz="quarter" idx="5"/>
          </p:nvPr>
        </p:nvSpPr>
        <p:spPr/>
        <p:txBody>
          <a:bodyPr/>
          <a:lstStyle/>
          <a:p>
            <a:fld id="{BE8A1BD9-1485-432A-A1B9-E1F7C6F58217}" type="slidenum">
              <a:rPr lang="nl-NL" smtClean="0"/>
              <a:t>101</a:t>
            </a:fld>
            <a:endParaRPr lang="nl-NL"/>
          </a:p>
        </p:txBody>
      </p:sp>
    </p:spTree>
    <p:extLst>
      <p:ext uri="{BB962C8B-B14F-4D97-AF65-F5344CB8AC3E}">
        <p14:creationId xmlns:p14="http://schemas.microsoft.com/office/powerpoint/2010/main" val="348454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GB" sz="1200" u="sng" dirty="0">
                <a:solidFill>
                  <a:srgbClr val="001965"/>
                </a:solidFill>
              </a:rPr>
              <a:t>1) “Risk” is at the heart of the concept of vulnerability:</a:t>
            </a:r>
          </a:p>
          <a:p>
            <a:pPr marL="228594" indent="-228594">
              <a:lnSpc>
                <a:spcPct val="150000"/>
              </a:lnSpc>
              <a:buFont typeface="Arial" panose="020B0604020202020204" pitchFamily="34" charset="0"/>
              <a:buChar char="•"/>
            </a:pPr>
            <a:r>
              <a:rPr lang="en-GB" sz="1200" dirty="0">
                <a:solidFill>
                  <a:srgbClr val="001965"/>
                </a:solidFill>
              </a:rPr>
              <a:t>For example. how systems, communities and individuals react to and deal with risk </a:t>
            </a:r>
          </a:p>
          <a:p>
            <a:pPr>
              <a:lnSpc>
                <a:spcPct val="150000"/>
              </a:lnSpc>
            </a:pPr>
            <a:r>
              <a:rPr lang="en-GB" sz="1200" u="sng" dirty="0">
                <a:solidFill>
                  <a:srgbClr val="001965"/>
                </a:solidFill>
              </a:rPr>
              <a:t>2) Vulnerability is not absolute, but a matter of degrees: </a:t>
            </a:r>
          </a:p>
          <a:p>
            <a:pPr marL="228594" indent="-228594">
              <a:lnSpc>
                <a:spcPct val="150000"/>
              </a:lnSpc>
              <a:buFont typeface="Arial" panose="020B0604020202020204" pitchFamily="34" charset="0"/>
              <a:buChar char="•"/>
            </a:pPr>
            <a:r>
              <a:rPr lang="en-GB" sz="1200" dirty="0">
                <a:solidFill>
                  <a:srgbClr val="001965"/>
                </a:solidFill>
              </a:rPr>
              <a:t>Degrees of vulnerability are produced through the interaction between external events and the coping capacity of affected individuals, households, or communities. </a:t>
            </a:r>
          </a:p>
          <a:p>
            <a:pPr>
              <a:lnSpc>
                <a:spcPct val="150000"/>
              </a:lnSpc>
            </a:pPr>
            <a:r>
              <a:rPr lang="en-GB" sz="1200" u="sng" dirty="0">
                <a:solidFill>
                  <a:srgbClr val="001965"/>
                </a:solidFill>
              </a:rPr>
              <a:t>3) Resilience and vulnerability do not represent opposite ends of the spectrum:</a:t>
            </a:r>
          </a:p>
          <a:p>
            <a:pPr marL="285750" indent="-285750">
              <a:lnSpc>
                <a:spcPct val="150000"/>
              </a:lnSpc>
              <a:buFont typeface="Arial" panose="020B0604020202020204" pitchFamily="34" charset="0"/>
              <a:buChar char="•"/>
            </a:pPr>
            <a:r>
              <a:rPr lang="en-GB" sz="1200" dirty="0">
                <a:solidFill>
                  <a:srgbClr val="001965"/>
                </a:solidFill>
              </a:rPr>
              <a:t>They form part of the same equation: resilience determines in large part how people or systems can respond to changes in circumstances</a:t>
            </a:r>
          </a:p>
          <a:p>
            <a:pPr>
              <a:lnSpc>
                <a:spcPct val="150000"/>
              </a:lnSpc>
            </a:pPr>
            <a:r>
              <a:rPr lang="en-GB" sz="1200" u="sng" dirty="0">
                <a:solidFill>
                  <a:srgbClr val="001965"/>
                </a:solidFill>
              </a:rPr>
              <a:t>4) Vulnerability is cumulative over the life course:</a:t>
            </a:r>
          </a:p>
          <a:p>
            <a:pPr marL="285750" indent="-285750">
              <a:lnSpc>
                <a:spcPct val="150000"/>
              </a:lnSpc>
              <a:buFont typeface="Arial" panose="020B0604020202020204" pitchFamily="34" charset="0"/>
              <a:buChar char="•"/>
            </a:pPr>
            <a:r>
              <a:rPr lang="en-GB" sz="1200" dirty="0">
                <a:solidFill>
                  <a:srgbClr val="001965"/>
                </a:solidFill>
              </a:rPr>
              <a:t>Early-life difficulties and their adverse effects interact with later events in ways that increase the likelihood of poor adult health outcomes. </a:t>
            </a:r>
          </a:p>
          <a:p>
            <a:pPr marL="285750" indent="-285750">
              <a:lnSpc>
                <a:spcPct val="150000"/>
              </a:lnSpc>
              <a:buFont typeface="Arial" panose="020B0604020202020204" pitchFamily="34" charset="0"/>
              <a:buChar char="•"/>
            </a:pPr>
            <a:endParaRPr lang="en-GB" sz="1200" dirty="0">
              <a:solidFill>
                <a:srgbClr val="001965"/>
              </a:solidFill>
            </a:endParaRPr>
          </a:p>
          <a:p>
            <a:pPr marL="228594" indent="-228594">
              <a:lnSpc>
                <a:spcPct val="150000"/>
              </a:lnSpc>
              <a:buFont typeface="Arial" panose="020B0604020202020204" pitchFamily="34" charset="0"/>
              <a:buChar char="•"/>
            </a:pPr>
            <a:endParaRPr lang="en-GB" sz="1200" dirty="0">
              <a:solidFill>
                <a:srgbClr val="001965"/>
              </a:solidFill>
            </a:endParaRPr>
          </a:p>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7</a:t>
            </a:fld>
            <a:endParaRPr lang="en-US" dirty="0"/>
          </a:p>
        </p:txBody>
      </p:sp>
    </p:spTree>
    <p:extLst>
      <p:ext uri="{BB962C8B-B14F-4D97-AF65-F5344CB8AC3E}">
        <p14:creationId xmlns:p14="http://schemas.microsoft.com/office/powerpoint/2010/main" val="1650969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8</a:t>
            </a:fld>
            <a:endParaRPr lang="en-US" dirty="0"/>
          </a:p>
        </p:txBody>
      </p:sp>
    </p:spTree>
    <p:extLst>
      <p:ext uri="{BB962C8B-B14F-4D97-AF65-F5344CB8AC3E}">
        <p14:creationId xmlns:p14="http://schemas.microsoft.com/office/powerpoint/2010/main" val="3246889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9</a:t>
            </a:fld>
            <a:endParaRPr lang="en-US" dirty="0"/>
          </a:p>
        </p:txBody>
      </p:sp>
    </p:spTree>
    <p:extLst>
      <p:ext uri="{BB962C8B-B14F-4D97-AF65-F5344CB8AC3E}">
        <p14:creationId xmlns:p14="http://schemas.microsoft.com/office/powerpoint/2010/main" val="1808186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6E89B1-B476-4C59-A1AE-E6F2A1941AB8}" type="slidenum">
              <a:rPr lang="en-US" smtClean="0"/>
              <a:pPr/>
              <a:t>10</a:t>
            </a:fld>
            <a:endParaRPr lang="en-US" dirty="0"/>
          </a:p>
        </p:txBody>
      </p:sp>
    </p:spTree>
    <p:extLst>
      <p:ext uri="{BB962C8B-B14F-4D97-AF65-F5344CB8AC3E}">
        <p14:creationId xmlns:p14="http://schemas.microsoft.com/office/powerpoint/2010/main" val="985854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DAVID</a:t>
            </a:r>
          </a:p>
        </p:txBody>
      </p:sp>
      <p:sp>
        <p:nvSpPr>
          <p:cNvPr id="4" name="Slide Number Placeholder 3"/>
          <p:cNvSpPr>
            <a:spLocks noGrp="1"/>
          </p:cNvSpPr>
          <p:nvPr>
            <p:ph type="sldNum" sz="quarter" idx="10"/>
          </p:nvPr>
        </p:nvSpPr>
        <p:spPr/>
        <p:txBody>
          <a:bodyPr/>
          <a:lstStyle/>
          <a:p>
            <a:fld id="{576E89B1-B476-4C59-A1AE-E6F2A1941AB8}" type="slidenum">
              <a:rPr lang="en-GB" smtClean="0"/>
              <a:pPr/>
              <a:t>11</a:t>
            </a:fld>
            <a:endParaRPr lang="en-GB" dirty="0"/>
          </a:p>
        </p:txBody>
      </p:sp>
    </p:spTree>
    <p:extLst>
      <p:ext uri="{BB962C8B-B14F-4D97-AF65-F5344CB8AC3E}">
        <p14:creationId xmlns:p14="http://schemas.microsoft.com/office/powerpoint/2010/main" val="488429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pic>
        <p:nvPicPr>
          <p:cNvPr id="4" name="Afbeelding 3" descr="1902 1911 PPT basis nieuw_0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504" cy="6858000"/>
          </a:xfrm>
          <a:prstGeom prst="rect">
            <a:avLst/>
          </a:prstGeom>
        </p:spPr>
      </p:pic>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1968500" y="2370093"/>
            <a:ext cx="7416800" cy="919208"/>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98500" y="6381750"/>
            <a:ext cx="5384356" cy="365125"/>
          </a:xfrm>
          <a:prstGeom prst="rect">
            <a:avLst/>
          </a:prstGeom>
        </p:spPr>
        <p:txBody>
          <a:bodyPr/>
          <a:lstStyle>
            <a:lvl1pPr>
              <a:defRPr sz="1200">
                <a:latin typeface="Tahoma"/>
                <a:cs typeface="Tahoma"/>
              </a:defRPr>
            </a:lvl1pPr>
          </a:lstStyle>
          <a:p>
            <a:r>
              <a:rPr lang="nl-NL"/>
              <a:t>Vulnerability Assessment in Slovenia | November 2021</a:t>
            </a:r>
            <a:endParaRPr lang="nl-NL" dirty="0"/>
          </a:p>
        </p:txBody>
      </p:sp>
    </p:spTree>
    <p:extLst>
      <p:ext uri="{BB962C8B-B14F-4D97-AF65-F5344CB8AC3E}">
        <p14:creationId xmlns:p14="http://schemas.microsoft.com/office/powerpoint/2010/main" val="212825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ormal">
    <p:spTree>
      <p:nvGrpSpPr>
        <p:cNvPr id="1" name=""/>
        <p:cNvGrpSpPr/>
        <p:nvPr/>
      </p:nvGrpSpPr>
      <p:grpSpPr>
        <a:xfrm>
          <a:off x="0" y="0"/>
          <a:ext cx="0" cy="0"/>
          <a:chOff x="0" y="0"/>
          <a:chExt cx="0" cy="0"/>
        </a:xfrm>
      </p:grpSpPr>
      <p:sp>
        <p:nvSpPr>
          <p:cNvPr id="6" name="Content Placeholder 2"/>
          <p:cNvSpPr>
            <a:spLocks noGrp="1"/>
          </p:cNvSpPr>
          <p:nvPr>
            <p:ph idx="1"/>
          </p:nvPr>
        </p:nvSpPr>
        <p:spPr>
          <a:xfrm>
            <a:off x="422400" y="1749631"/>
            <a:ext cx="11347200" cy="3941052"/>
          </a:xfrm>
        </p:spPr>
        <p:txBody>
          <a:bodyPr/>
          <a:lstStyle>
            <a:lvl1pPr marL="353458" marR="0" indent="-353458" algn="l" defTabSz="1219110" rtl="0" eaLnBrk="1" fontAlgn="auto" latinLnBrk="0" hangingPunct="1">
              <a:lnSpc>
                <a:spcPct val="100000"/>
              </a:lnSpc>
              <a:spcBef>
                <a:spcPct val="20000"/>
              </a:spcBef>
              <a:spcAft>
                <a:spcPts val="0"/>
              </a:spcAft>
              <a:buClr>
                <a:srgbClr val="AEA79F"/>
              </a:buClr>
              <a:buSzTx/>
              <a:buFont typeface="Verdana" pitchFamily="34" charset="0"/>
              <a:buChar char="•"/>
              <a:tabLst/>
              <a:defRPr>
                <a:solidFill>
                  <a:srgbClr val="001423"/>
                </a:solidFill>
              </a:defRPr>
            </a:lvl1pPr>
            <a:lvl2pPr marL="715379" marR="0" indent="-361926" algn="l" defTabSz="1219110" rtl="0" eaLnBrk="1" fontAlgn="auto" latinLnBrk="0" hangingPunct="1">
              <a:lnSpc>
                <a:spcPct val="100000"/>
              </a:lnSpc>
              <a:spcBef>
                <a:spcPct val="20000"/>
              </a:spcBef>
              <a:spcAft>
                <a:spcPts val="0"/>
              </a:spcAft>
              <a:buClr>
                <a:srgbClr val="AEA79F"/>
              </a:buClr>
              <a:buSzTx/>
              <a:buFont typeface="Verdana" pitchFamily="34" charset="0"/>
              <a:buChar char="•"/>
              <a:tabLst/>
              <a:defRPr>
                <a:solidFill>
                  <a:srgbClr val="001423"/>
                </a:solidFill>
              </a:defRPr>
            </a:lvl2pPr>
            <a:lvl3pPr marL="1077304" marR="0" indent="-361926" algn="l" defTabSz="1219110" rtl="0" eaLnBrk="1" fontAlgn="auto" latinLnBrk="0" hangingPunct="1">
              <a:lnSpc>
                <a:spcPct val="100000"/>
              </a:lnSpc>
              <a:spcBef>
                <a:spcPct val="20000"/>
              </a:spcBef>
              <a:spcAft>
                <a:spcPts val="0"/>
              </a:spcAft>
              <a:buClr>
                <a:srgbClr val="AEA79F"/>
              </a:buClr>
              <a:buSzTx/>
              <a:buFont typeface="Verdana" pitchFamily="34" charset="0"/>
              <a:buChar char="•"/>
              <a:tabLst/>
              <a:defRPr>
                <a:solidFill>
                  <a:srgbClr val="001423"/>
                </a:solidFill>
              </a:defRPr>
            </a:lvl3pPr>
            <a:lvl4pPr marL="1314354" marR="0" indent="-237049" algn="l" defTabSz="1219110" rtl="0" eaLnBrk="1" fontAlgn="auto" latinLnBrk="0" hangingPunct="1">
              <a:lnSpc>
                <a:spcPct val="100000"/>
              </a:lnSpc>
              <a:spcBef>
                <a:spcPct val="20000"/>
              </a:spcBef>
              <a:spcAft>
                <a:spcPts val="0"/>
              </a:spcAft>
              <a:buClr>
                <a:srgbClr val="AEA79F"/>
              </a:buClr>
              <a:buSzTx/>
              <a:buFont typeface="Verdana" pitchFamily="34" charset="0"/>
              <a:buChar char="•"/>
              <a:tabLst/>
              <a:defRPr>
                <a:solidFill>
                  <a:srgbClr val="001423"/>
                </a:solidFill>
              </a:defRPr>
            </a:lvl4pPr>
            <a:lvl5pPr marL="1676275" marR="0" indent="-245515" algn="l" defTabSz="1219110" rtl="0" eaLnBrk="1" fontAlgn="auto" latinLnBrk="0" hangingPunct="1">
              <a:lnSpc>
                <a:spcPct val="100000"/>
              </a:lnSpc>
              <a:spcBef>
                <a:spcPct val="20000"/>
              </a:spcBef>
              <a:spcAft>
                <a:spcPts val="0"/>
              </a:spcAft>
              <a:buClr>
                <a:srgbClr val="AEA79F"/>
              </a:buClr>
              <a:buSzTx/>
              <a:buFont typeface="Verdana" pitchFamily="34" charset="0"/>
              <a:buChar char="•"/>
              <a:tabLst/>
              <a:defRPr>
                <a:solidFill>
                  <a:srgbClr val="001423"/>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Title 1"/>
          <p:cNvSpPr>
            <a:spLocks noGrp="1"/>
          </p:cNvSpPr>
          <p:nvPr>
            <p:ph type="title"/>
          </p:nvPr>
        </p:nvSpPr>
        <p:spPr>
          <a:xfrm>
            <a:off x="422400" y="687229"/>
            <a:ext cx="11347200" cy="521883"/>
          </a:xfrm>
        </p:spPr>
        <p:txBody>
          <a:bodyPr anchor="ctr" anchorCtr="0"/>
          <a:lstStyle>
            <a:lvl1pPr>
              <a:defRPr sz="3200"/>
            </a:lvl1pPr>
          </a:lstStyle>
          <a:p>
            <a:r>
              <a:rPr lang="en-US" noProof="0"/>
              <a:t>Click to edit Master title style</a:t>
            </a:r>
            <a:endParaRPr lang="en-GB" noProof="0" dirty="0"/>
          </a:p>
        </p:txBody>
      </p:sp>
      <p:sp>
        <p:nvSpPr>
          <p:cNvPr id="7" name="Rectangle 5"/>
          <p:cNvSpPr>
            <a:spLocks noGrp="1" noChangeArrowheads="1"/>
          </p:cNvSpPr>
          <p:nvPr>
            <p:ph type="ftr" sz="quarter" idx="3"/>
          </p:nvPr>
        </p:nvSpPr>
        <p:spPr bwMode="auto">
          <a:xfrm>
            <a:off x="5563945" y="138545"/>
            <a:ext cx="3867151" cy="135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07" eaLnBrk="1" hangingPunct="1">
              <a:spcBef>
                <a:spcPct val="0"/>
              </a:spcBef>
              <a:defRPr sz="800" b="0">
                <a:solidFill>
                  <a:schemeClr val="accent3"/>
                </a:solidFill>
              </a:defRPr>
            </a:lvl1pPr>
          </a:lstStyle>
          <a:p>
            <a:pPr>
              <a:defRPr/>
            </a:pPr>
            <a:r>
              <a:rPr lang="en-GB" noProof="0"/>
              <a:t>CPH RoH &amp; VA</a:t>
            </a:r>
            <a:endParaRPr lang="en-GB" noProof="0" dirty="0"/>
          </a:p>
        </p:txBody>
      </p:sp>
      <p:sp>
        <p:nvSpPr>
          <p:cNvPr id="8" name="Rectangle 81"/>
          <p:cNvSpPr>
            <a:spLocks noGrp="1" noChangeArrowheads="1"/>
          </p:cNvSpPr>
          <p:nvPr>
            <p:ph type="dt" sz="half" idx="2"/>
          </p:nvPr>
        </p:nvSpPr>
        <p:spPr bwMode="auto">
          <a:xfrm>
            <a:off x="9582872" y="138545"/>
            <a:ext cx="1602317" cy="135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07" eaLnBrk="1" hangingPunct="1">
              <a:spcBef>
                <a:spcPct val="0"/>
              </a:spcBef>
              <a:defRPr sz="800" b="0">
                <a:solidFill>
                  <a:schemeClr val="accent3"/>
                </a:solidFill>
              </a:defRPr>
            </a:lvl1pPr>
          </a:lstStyle>
          <a:p>
            <a:pPr>
              <a:defRPr/>
            </a:pPr>
            <a:r>
              <a:rPr lang="en-US" noProof="0"/>
              <a:t>16-11-2015</a:t>
            </a:r>
            <a:endParaRPr lang="en-GB" noProof="0" dirty="0"/>
          </a:p>
        </p:txBody>
      </p:sp>
      <p:sp>
        <p:nvSpPr>
          <p:cNvPr id="9" name="Slide Number Placeholder 23"/>
          <p:cNvSpPr>
            <a:spLocks noGrp="1" noChangeArrowheads="1"/>
          </p:cNvSpPr>
          <p:nvPr>
            <p:ph type="sldNum" sz="quarter" idx="4"/>
          </p:nvPr>
        </p:nvSpPr>
        <p:spPr bwMode="auto">
          <a:xfrm>
            <a:off x="11353096" y="140069"/>
            <a:ext cx="416504" cy="1354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29" eaLnBrk="1" hangingPunct="1">
              <a:defRPr sz="800" b="0" smtClean="0">
                <a:solidFill>
                  <a:schemeClr val="accent3"/>
                </a:solidFill>
              </a:defRPr>
            </a:lvl1pPr>
          </a:lstStyle>
          <a:p>
            <a:pPr>
              <a:defRPr/>
            </a:pPr>
            <a:fld id="{4B01E8EF-57E8-4F85-90EB-163CEE512F88}" type="slidenum">
              <a:rPr lang="en-GB" noProof="0" smtClean="0"/>
              <a:pPr>
                <a:defRPr/>
              </a:pPr>
              <a:t>‹N°›</a:t>
            </a:fld>
            <a:endParaRPr lang="en-GB" noProof="0" dirty="0"/>
          </a:p>
        </p:txBody>
      </p:sp>
    </p:spTree>
    <p:custDataLst>
      <p:tags r:id="rId1"/>
    </p:custDataLst>
    <p:extLst>
      <p:ext uri="{BB962C8B-B14F-4D97-AF65-F5344CB8AC3E}">
        <p14:creationId xmlns:p14="http://schemas.microsoft.com/office/powerpoint/2010/main" val="312970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lIns="121917" tIns="60958" rIns="121917" bIns="60958"/>
          <a:lstStyle/>
          <a:p>
            <a:r>
              <a:rPr lang="it-IT"/>
              <a:t>Fare clic per modificare lo stile del titolo</a:t>
            </a:r>
            <a:endParaRPr lang="en-US"/>
          </a:p>
        </p:txBody>
      </p:sp>
      <p:sp>
        <p:nvSpPr>
          <p:cNvPr id="3" name="Subtitle 2"/>
          <p:cNvSpPr>
            <a:spLocks noGrp="1"/>
          </p:cNvSpPr>
          <p:nvPr>
            <p:ph type="subTitle" idx="1"/>
          </p:nvPr>
        </p:nvSpPr>
        <p:spPr>
          <a:xfrm>
            <a:off x="1828800" y="3886200"/>
            <a:ext cx="8534400" cy="1752600"/>
          </a:xfrm>
        </p:spPr>
        <p:txBody>
          <a:bodyPr lIns="121917" tIns="60958" rIns="121917" bIns="60958"/>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it-IT"/>
              <a:t>Fare clic per modificare lo stile del sottotitolo dello schema</a:t>
            </a:r>
            <a:endParaRPr lang="en-US"/>
          </a:p>
        </p:txBody>
      </p:sp>
      <p:sp>
        <p:nvSpPr>
          <p:cNvPr id="4" name="Date Placeholder 3"/>
          <p:cNvSpPr>
            <a:spLocks noGrp="1"/>
          </p:cNvSpPr>
          <p:nvPr>
            <p:ph type="dt" sz="half" idx="10"/>
          </p:nvPr>
        </p:nvSpPr>
        <p:spPr/>
        <p:txBody>
          <a:bodyPr lIns="121917" tIns="60958" rIns="121917" bIns="60958"/>
          <a:lstStyle/>
          <a:p>
            <a:fld id="{3EE66CF7-42C6-4195-92AC-A42609676A0F}" type="datetimeFigureOut">
              <a:rPr lang="it-IT" smtClean="0"/>
              <a:t>19/11/21</a:t>
            </a:fld>
            <a:endParaRPr lang="it-IT"/>
          </a:p>
        </p:txBody>
      </p:sp>
      <p:sp>
        <p:nvSpPr>
          <p:cNvPr id="5" name="Footer Placeholder 4"/>
          <p:cNvSpPr>
            <a:spLocks noGrp="1"/>
          </p:cNvSpPr>
          <p:nvPr>
            <p:ph type="ftr" sz="quarter" idx="11"/>
          </p:nvPr>
        </p:nvSpPr>
        <p:spPr/>
        <p:txBody>
          <a:bodyPr lIns="121917" tIns="60958" rIns="121917" bIns="60958"/>
          <a:lstStyle/>
          <a:p>
            <a:endParaRPr lang="it-IT"/>
          </a:p>
        </p:txBody>
      </p:sp>
      <p:sp>
        <p:nvSpPr>
          <p:cNvPr id="6" name="Slide Number Placeholder 5"/>
          <p:cNvSpPr>
            <a:spLocks noGrp="1"/>
          </p:cNvSpPr>
          <p:nvPr>
            <p:ph type="sldNum" sz="quarter" idx="12"/>
          </p:nvPr>
        </p:nvSpPr>
        <p:spPr/>
        <p:txBody>
          <a:bodyPr lIns="121917" tIns="60958" rIns="121917" bIns="60958"/>
          <a:lstStyle/>
          <a:p>
            <a:fld id="{22792AC4-004F-4AE3-8533-6348FDED3CD9}" type="slidenum">
              <a:rPr lang="it-IT" smtClean="0"/>
              <a:t>‹N°›</a:t>
            </a:fld>
            <a:endParaRPr lang="it-IT"/>
          </a:p>
        </p:txBody>
      </p:sp>
    </p:spTree>
    <p:extLst>
      <p:ext uri="{BB962C8B-B14F-4D97-AF65-F5344CB8AC3E}">
        <p14:creationId xmlns:p14="http://schemas.microsoft.com/office/powerpoint/2010/main" val="194304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9"/>
            <a:ext cx="10972800" cy="1143000"/>
          </a:xfrm>
          <a:prstGeom prst="rect">
            <a:avLst/>
          </a:prstGeom>
        </p:spPr>
        <p:txBody>
          <a:bodyPr lIns="121917" tIns="60958" rIns="121917" bIns="60958"/>
          <a:lstStyle/>
          <a:p>
            <a:r>
              <a:rPr lang="it-IT"/>
              <a:t>Fare clic per modificare lo stile del titolo</a:t>
            </a:r>
          </a:p>
        </p:txBody>
      </p:sp>
      <p:sp>
        <p:nvSpPr>
          <p:cNvPr id="3" name="Segnaposto data 2"/>
          <p:cNvSpPr>
            <a:spLocks noGrp="1"/>
          </p:cNvSpPr>
          <p:nvPr>
            <p:ph type="dt" sz="half" idx="10"/>
          </p:nvPr>
        </p:nvSpPr>
        <p:spPr>
          <a:xfrm>
            <a:off x="609600" y="6356351"/>
            <a:ext cx="2844800" cy="365125"/>
          </a:xfrm>
          <a:prstGeom prst="rect">
            <a:avLst/>
          </a:prstGeom>
        </p:spPr>
        <p:txBody>
          <a:bodyPr lIns="121917" tIns="60958" rIns="121917" bIns="60958"/>
          <a:lstStyle/>
          <a:p>
            <a:fld id="{3EE66CF7-42C6-4195-92AC-A42609676A0F}" type="datetimeFigureOut">
              <a:rPr lang="it-IT" smtClean="0"/>
              <a:t>19/11/21</a:t>
            </a:fld>
            <a:endParaRPr lang="it-IT"/>
          </a:p>
        </p:txBody>
      </p:sp>
      <p:sp>
        <p:nvSpPr>
          <p:cNvPr id="4" name="Segnaposto piè di pagina 3"/>
          <p:cNvSpPr>
            <a:spLocks noGrp="1"/>
          </p:cNvSpPr>
          <p:nvPr>
            <p:ph type="ftr" sz="quarter" idx="11"/>
          </p:nvPr>
        </p:nvSpPr>
        <p:spPr>
          <a:xfrm>
            <a:off x="4165600" y="6356351"/>
            <a:ext cx="3860800" cy="365125"/>
          </a:xfrm>
          <a:prstGeom prst="rect">
            <a:avLst/>
          </a:prstGeom>
        </p:spPr>
        <p:txBody>
          <a:bodyPr lIns="121917" tIns="60958" rIns="121917" bIns="60958"/>
          <a:lstStyle/>
          <a:p>
            <a:endParaRPr lang="it-IT"/>
          </a:p>
        </p:txBody>
      </p:sp>
      <p:sp>
        <p:nvSpPr>
          <p:cNvPr id="5" name="Segnaposto numero diapositiva 4"/>
          <p:cNvSpPr>
            <a:spLocks noGrp="1"/>
          </p:cNvSpPr>
          <p:nvPr>
            <p:ph type="sldNum" sz="quarter" idx="12"/>
          </p:nvPr>
        </p:nvSpPr>
        <p:spPr>
          <a:xfrm>
            <a:off x="8737600" y="6356351"/>
            <a:ext cx="2844800" cy="365125"/>
          </a:xfrm>
          <a:prstGeom prst="rect">
            <a:avLst/>
          </a:prstGeom>
        </p:spPr>
        <p:txBody>
          <a:bodyPr lIns="121917" tIns="60958" rIns="121917" bIns="60958"/>
          <a:lstStyle/>
          <a:p>
            <a:fld id="{22792AC4-004F-4AE3-8533-6348FDED3CD9}" type="slidenum">
              <a:rPr lang="it-IT" smtClean="0"/>
              <a:t>‹N°›</a:t>
            </a:fld>
            <a:endParaRPr lang="it-IT"/>
          </a:p>
        </p:txBody>
      </p:sp>
    </p:spTree>
    <p:extLst>
      <p:ext uri="{BB962C8B-B14F-4D97-AF65-F5344CB8AC3E}">
        <p14:creationId xmlns:p14="http://schemas.microsoft.com/office/powerpoint/2010/main" val="3816102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asic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98500" y="6381750"/>
            <a:ext cx="5384356" cy="365125"/>
          </a:xfrm>
          <a:prstGeom prst="rect">
            <a:avLst/>
          </a:prstGeom>
        </p:spPr>
        <p:txBody>
          <a:bodyPr/>
          <a:lstStyle>
            <a:lvl1pPr>
              <a:defRPr sz="1200">
                <a:latin typeface="Tahoma"/>
                <a:cs typeface="Tahoma"/>
              </a:defRPr>
            </a:lvl1pPr>
          </a:lstStyle>
          <a:p>
            <a:r>
              <a:rPr lang="nl-NL"/>
              <a:t>Vulnerability Assessment in Slovenia | November 2021</a:t>
            </a:r>
            <a:endParaRPr lang="nl-NL" dirty="0"/>
          </a:p>
        </p:txBody>
      </p:sp>
    </p:spTree>
    <p:extLst>
      <p:ext uri="{BB962C8B-B14F-4D97-AF65-F5344CB8AC3E}">
        <p14:creationId xmlns:p14="http://schemas.microsoft.com/office/powerpoint/2010/main" val="276638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s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2425699"/>
            <a:ext cx="5346700" cy="3751263"/>
          </a:xfrm>
          <a:prstGeom prst="rect">
            <a:avLst/>
          </a:prstGeom>
        </p:spPr>
        <p:txBody>
          <a:bodyPr/>
          <a:lstStyle>
            <a:lvl1pPr marL="0" indent="0">
              <a:lnSpc>
                <a:spcPct val="125000"/>
              </a:lnSpc>
              <a:spcBef>
                <a:spcPts val="0"/>
              </a:spcBef>
              <a:buNone/>
              <a:defRPr sz="2300">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nl-NL" dirty="0" err="1"/>
              <a:t>Regular</a:t>
            </a:r>
            <a:r>
              <a:rPr lang="nl-NL" dirty="0"/>
              <a:t> </a:t>
            </a:r>
            <a:r>
              <a:rPr lang="nl-NL" dirty="0" err="1"/>
              <a:t>text</a:t>
            </a:r>
            <a:r>
              <a:rPr lang="nl-NL" dirty="0"/>
              <a:t> </a:t>
            </a:r>
            <a:r>
              <a:rPr lang="nl-NL" dirty="0" err="1"/>
              <a:t>goes</a:t>
            </a:r>
            <a:r>
              <a:rPr lang="nl-NL" dirty="0"/>
              <a:t> here</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291072" y="2425655"/>
            <a:ext cx="5148072"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Or </a:t>
            </a:r>
            <a:r>
              <a:rPr lang="nl-NL" dirty="0" err="1"/>
              <a:t>use</a:t>
            </a:r>
            <a:r>
              <a:rPr lang="nl-NL" dirty="0"/>
              <a:t> a </a:t>
            </a:r>
            <a:r>
              <a:rPr lang="nl-NL" dirty="0" err="1"/>
              <a:t>bullet</a:t>
            </a:r>
            <a:r>
              <a:rPr lang="nl-NL" dirty="0"/>
              <a:t> list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73100" y="6381750"/>
            <a:ext cx="5409756" cy="365125"/>
          </a:xfrm>
          <a:prstGeom prst="rect">
            <a:avLst/>
          </a:prstGeom>
        </p:spPr>
        <p:txBody>
          <a:bodyPr/>
          <a:lstStyle>
            <a:lvl1pPr>
              <a:defRPr sz="1200"/>
            </a:lvl1pPr>
          </a:lstStyle>
          <a:p>
            <a:r>
              <a:rPr lang="nl-NL"/>
              <a:t>Vulnerability Assessment in Slovenia | November 2021</a:t>
            </a:r>
            <a:endParaRPr lang="nl-NL" dirty="0"/>
          </a:p>
        </p:txBody>
      </p:sp>
    </p:spTree>
    <p:extLst>
      <p:ext uri="{BB962C8B-B14F-4D97-AF65-F5344CB8AC3E}">
        <p14:creationId xmlns:p14="http://schemas.microsoft.com/office/powerpoint/2010/main" val="13674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patient care">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2DCE008E-4AC9-41CA-AD71-DCFAAF3FCE89}"/>
              </a:ext>
            </a:extLst>
          </p:cNvPr>
          <p:cNvSpPr>
            <a:spLocks noGrp="1"/>
          </p:cNvSpPr>
          <p:nvPr>
            <p:ph type="pic" sz="quarter" idx="10"/>
          </p:nvPr>
        </p:nvSpPr>
        <p:spPr>
          <a:xfrm>
            <a:off x="0" y="3429000"/>
            <a:ext cx="12192000" cy="3429000"/>
          </a:xfrm>
          <a:prstGeom prst="rect">
            <a:avLst/>
          </a:prstGeom>
          <a:blipFill>
            <a:blip r:embed="rId2"/>
            <a:stretch>
              <a:fillRect/>
            </a:stretch>
          </a:blipFill>
        </p:spPr>
        <p:txBody>
          <a:bodyPr/>
          <a:lstStyle>
            <a:lvl1pPr marL="0" indent="0">
              <a:buNone/>
              <a:defRPr>
                <a:noFill/>
              </a:defRPr>
            </a:lvl1pPr>
          </a:lstStyle>
          <a:p>
            <a:r>
              <a:rPr lang="fr-FR"/>
              <a:t>Cliquez sur l'icône pour ajouter une image</a:t>
            </a:r>
            <a:endParaRPr lang="nl-NL" dirty="0"/>
          </a:p>
        </p:txBody>
      </p:sp>
      <p:sp>
        <p:nvSpPr>
          <p:cNvPr id="6"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100092"/>
            <a:ext cx="10766044" cy="1325563"/>
          </a:xfrm>
          <a:prstGeom prst="rect">
            <a:avLst/>
          </a:prstGeom>
        </p:spPr>
        <p:txBody>
          <a:bodyPr>
            <a:noAutofit/>
          </a:bodyPr>
          <a:lstStyle>
            <a:lvl1pPr>
              <a:defRPr>
                <a:latin typeface="Tahoma"/>
                <a:cs typeface="Tahoma"/>
              </a:defRPr>
            </a:lvl1pPr>
          </a:lstStyle>
          <a:p>
            <a:r>
              <a:rPr lang="nl-NL" dirty="0"/>
              <a:t>Enter </a:t>
            </a:r>
            <a:r>
              <a:rPr lang="nl-NL" dirty="0" err="1"/>
              <a:t>title</a:t>
            </a:r>
            <a:r>
              <a:rPr lang="nl-NL" dirty="0"/>
              <a:t> here</a:t>
            </a:r>
          </a:p>
        </p:txBody>
      </p:sp>
      <p:sp>
        <p:nvSpPr>
          <p:cNvPr id="7"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94944" y="2425655"/>
            <a:ext cx="10744200" cy="3751308"/>
          </a:xfrm>
          <a:prstGeom prst="rect">
            <a:avLst/>
          </a:prstGeom>
        </p:spPr>
        <p:txBody>
          <a:bodyPr/>
          <a:lstStyle>
            <a:lvl1pPr>
              <a:lnSpc>
                <a:spcPct val="125000"/>
              </a:lnSpc>
              <a:spcBef>
                <a:spcPts val="0"/>
              </a:spcBef>
              <a:defRPr sz="2300">
                <a:latin typeface="Tahoma"/>
                <a:cs typeface="Tahoma"/>
              </a:defRPr>
            </a:lvl1pPr>
            <a:lvl2pPr>
              <a:defRPr sz="2300"/>
            </a:lvl2pPr>
            <a:lvl3pPr>
              <a:defRPr sz="2300"/>
            </a:lvl3pPr>
            <a:lvl4pPr>
              <a:defRPr sz="2300"/>
            </a:lvl4pPr>
            <a:lvl5pPr>
              <a:defRPr sz="2300"/>
            </a:lvl5pPr>
          </a:lstStyle>
          <a:p>
            <a:pPr lvl="0"/>
            <a:r>
              <a:rPr lang="nl-NL" dirty="0"/>
              <a:t>Enter </a:t>
            </a:r>
            <a:r>
              <a:rPr lang="nl-NL" dirty="0" err="1"/>
              <a:t>bullet</a:t>
            </a:r>
            <a:r>
              <a:rPr lang="nl-NL" dirty="0"/>
              <a:t> </a:t>
            </a:r>
            <a:r>
              <a:rPr lang="nl-NL" dirty="0" err="1"/>
              <a:t>text</a:t>
            </a:r>
            <a:r>
              <a:rPr lang="nl-NL" dirty="0"/>
              <a:t> here</a:t>
            </a:r>
          </a:p>
        </p:txBody>
      </p:sp>
    </p:spTree>
    <p:extLst>
      <p:ext uri="{BB962C8B-B14F-4D97-AF65-F5344CB8AC3E}">
        <p14:creationId xmlns:p14="http://schemas.microsoft.com/office/powerpoint/2010/main" val="37256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image - patient ca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73100" y="1058708"/>
            <a:ext cx="5346700" cy="656590"/>
          </a:xfrm>
          <a:prstGeom prst="rect">
            <a:avLst/>
          </a:prstGeom>
        </p:spPr>
        <p:txBody>
          <a:bodyPr anchor="t" anchorCtr="0">
            <a:spAutoFit/>
          </a:bodyPr>
          <a:lstStyle>
            <a:lvl1pPr>
              <a:defRPr>
                <a:latin typeface="Tahoma"/>
                <a:cs typeface="Tahoma"/>
              </a:defRPr>
            </a:lvl1pPr>
          </a:lstStyle>
          <a:p>
            <a:r>
              <a:rPr lang="nl-NL" dirty="0"/>
              <a:t>Enter </a:t>
            </a:r>
            <a:r>
              <a:rPr lang="nl-NL" dirty="0" err="1"/>
              <a:t>title</a:t>
            </a:r>
            <a:r>
              <a:rPr lang="nl-NL" dirty="0"/>
              <a:t> here</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73100" y="1969009"/>
            <a:ext cx="5346700" cy="3559178"/>
          </a:xfrm>
          <a:prstGeom prst="rect">
            <a:avLst/>
          </a:prstGeom>
        </p:spPr>
        <p:txBody>
          <a:bodyPr/>
          <a:lstStyle>
            <a:lvl1pPr marL="0" indent="0">
              <a:lnSpc>
                <a:spcPct val="125000"/>
              </a:lnSpc>
              <a:spcBef>
                <a:spcPts val="0"/>
              </a:spcBef>
              <a:buFont typeface="Arial" panose="020B0604020202020204" pitchFamily="34" charset="0"/>
              <a:buNone/>
              <a:defRPr sz="2300">
                <a:latin typeface="Tahoma"/>
                <a:cs typeface="Tahoma"/>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Enter </a:t>
            </a:r>
            <a:r>
              <a:rPr lang="nl-NL" dirty="0" err="1"/>
              <a:t>plain</a:t>
            </a:r>
            <a:r>
              <a:rPr lang="nl-NL" dirty="0"/>
              <a:t> </a:t>
            </a:r>
            <a:r>
              <a:rPr lang="nl-NL" dirty="0" err="1"/>
              <a:t>text</a:t>
            </a:r>
            <a:r>
              <a:rPr lang="nl-NL" dirty="0"/>
              <a:t> or </a:t>
            </a:r>
            <a:r>
              <a:rPr lang="nl-NL" dirty="0" err="1"/>
              <a:t>bullets</a:t>
            </a:r>
            <a:r>
              <a:rPr lang="nl-NL" dirty="0"/>
              <a:t> here.</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673100" y="6381750"/>
            <a:ext cx="5409756" cy="365125"/>
          </a:xfrm>
          <a:prstGeom prst="rect">
            <a:avLst/>
          </a:prstGeom>
        </p:spPr>
        <p:txBody>
          <a:bodyPr/>
          <a:lstStyle>
            <a:lvl1pPr>
              <a:defRPr sz="1200">
                <a:latin typeface="Tahoma"/>
                <a:cs typeface="Tahoma"/>
              </a:defRPr>
            </a:lvl1pPr>
          </a:lstStyle>
          <a:p>
            <a:r>
              <a:rPr lang="nl-NL"/>
              <a:t>Vulnerability Assessment in Slovenia | November 2021</a:t>
            </a:r>
            <a:endParaRPr lang="nl-NL" dirty="0"/>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6361113" y="1543665"/>
            <a:ext cx="5054600" cy="4365521"/>
          </a:xfrm>
          <a:prstGeom prst="rect">
            <a:avLst/>
          </a:prstGeom>
          <a:blipFill>
            <a:blip r:embed="rId2"/>
            <a:stretch>
              <a:fillRect/>
            </a:stretch>
          </a:blipFill>
        </p:spPr>
        <p:txBody>
          <a:bodyPr/>
          <a:lstStyle>
            <a:lvl1pPr>
              <a:defRPr>
                <a:noFill/>
              </a:defRPr>
            </a:lvl1pPr>
          </a:lstStyle>
          <a:p>
            <a:r>
              <a:rPr lang="fr-FR"/>
              <a:t>Cliquez sur l'icône pour ajouter une image</a:t>
            </a:r>
            <a:endParaRPr lang="nl-NL"/>
          </a:p>
        </p:txBody>
      </p:sp>
    </p:spTree>
    <p:extLst>
      <p:ext uri="{BB962C8B-B14F-4D97-AF65-F5344CB8AC3E}">
        <p14:creationId xmlns:p14="http://schemas.microsoft.com/office/powerpoint/2010/main" val="21406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spTree>
      <p:nvGrpSpPr>
        <p:cNvPr id="1" name=""/>
        <p:cNvGrpSpPr/>
        <p:nvPr/>
      </p:nvGrpSpPr>
      <p:grpSpPr>
        <a:xfrm>
          <a:off x="0" y="0"/>
          <a:ext cx="0" cy="0"/>
          <a:chOff x="0" y="0"/>
          <a:chExt cx="0" cy="0"/>
        </a:xfrm>
      </p:grpSpPr>
      <p:pic>
        <p:nvPicPr>
          <p:cNvPr id="2" name="Afbeelding 1" descr="1902 1911 PPT basis nieuw_0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6"/>
            <a:ext cx="12192000" cy="6861656"/>
          </a:xfrm>
          <a:prstGeom prst="rect">
            <a:avLst/>
          </a:prstGeom>
        </p:spPr>
      </p:pic>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a:xfrm>
            <a:off x="711200" y="6381750"/>
            <a:ext cx="5371656" cy="365125"/>
          </a:xfrm>
          <a:prstGeom prst="rect">
            <a:avLst/>
          </a:prstGeom>
        </p:spPr>
        <p:txBody>
          <a:bodyPr/>
          <a:lstStyle>
            <a:lvl1pPr>
              <a:defRPr sz="1200">
                <a:latin typeface="Tahoma"/>
                <a:cs typeface="Tahoma"/>
              </a:defRPr>
            </a:lvl1pPr>
          </a:lstStyle>
          <a:p>
            <a:r>
              <a:rPr lang="nl-NL"/>
              <a:t>Vulnerability Assessment in Slovenia | November 2021</a:t>
            </a:r>
            <a:endParaRPr lang="nl-NL" dirty="0"/>
          </a:p>
        </p:txBody>
      </p:sp>
    </p:spTree>
    <p:extLst>
      <p:ext uri="{BB962C8B-B14F-4D97-AF65-F5344CB8AC3E}">
        <p14:creationId xmlns:p14="http://schemas.microsoft.com/office/powerpoint/2010/main" val="284907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Basic layout">
  <p:cSld name="3_Basic layout">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673100" y="1100092"/>
            <a:ext cx="10766044"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accent4"/>
              </a:buClr>
              <a:buSzPts val="4000"/>
              <a:buFont typeface="Tahoma"/>
              <a:buNone/>
              <a:defRPr sz="4000" b="1" i="0" u="none" strike="noStrike" cap="none">
                <a:solidFill>
                  <a:schemeClr val="accent4"/>
                </a:solidFill>
                <a:latin typeface="Tahoma"/>
                <a:ea typeface="Tahoma"/>
                <a:cs typeface="Tahoma"/>
                <a:sym typeface="Tahom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body" idx="1"/>
          </p:nvPr>
        </p:nvSpPr>
        <p:spPr>
          <a:xfrm>
            <a:off x="694944" y="2425655"/>
            <a:ext cx="10744200" cy="3751308"/>
          </a:xfrm>
          <a:prstGeom prst="rect">
            <a:avLst/>
          </a:prstGeom>
          <a:noFill/>
          <a:ln>
            <a:noFill/>
          </a:ln>
        </p:spPr>
        <p:txBody>
          <a:bodyPr spcFirstLastPara="1" wrap="square" lIns="91425" tIns="45700" rIns="91425" bIns="45700" anchor="t" anchorCtr="0">
            <a:noAutofit/>
          </a:bodyPr>
          <a:lstStyle>
            <a:lvl1pPr marL="457200" marR="0" lvl="0" indent="-374650" algn="l" rtl="0">
              <a:lnSpc>
                <a:spcPct val="125000"/>
              </a:lnSpc>
              <a:spcBef>
                <a:spcPts val="0"/>
              </a:spcBef>
              <a:spcAft>
                <a:spcPts val="0"/>
              </a:spcAft>
              <a:buClr>
                <a:schemeClr val="dk1"/>
              </a:buClr>
              <a:buSzPts val="2300"/>
              <a:buFont typeface="Arial"/>
              <a:buChar char="•"/>
              <a:defRPr sz="2300" b="0" i="0" u="none" strike="noStrike" cap="none">
                <a:solidFill>
                  <a:schemeClr val="dk1"/>
                </a:solidFill>
                <a:latin typeface="Tahoma"/>
                <a:ea typeface="Tahoma"/>
                <a:cs typeface="Tahoma"/>
                <a:sym typeface="Tahoma"/>
              </a:defRPr>
            </a:lvl1pPr>
            <a:lvl2pPr marL="914400" marR="0" lvl="1" indent="-374650" algn="l" rtl="0">
              <a:lnSpc>
                <a:spcPct val="90000"/>
              </a:lnSpc>
              <a:spcBef>
                <a:spcPts val="500"/>
              </a:spcBef>
              <a:spcAft>
                <a:spcPts val="0"/>
              </a:spcAft>
              <a:buClr>
                <a:schemeClr val="dk1"/>
              </a:buClr>
              <a:buSzPts val="2300"/>
              <a:buFont typeface="Arial"/>
              <a:buChar char="•"/>
              <a:defRPr sz="2300" b="0" i="0" u="none" strike="noStrike" cap="none">
                <a:solidFill>
                  <a:schemeClr val="dk1"/>
                </a:solidFill>
                <a:latin typeface="Trebuchet MS"/>
                <a:ea typeface="Trebuchet MS"/>
                <a:cs typeface="Trebuchet MS"/>
                <a:sym typeface="Trebuchet MS"/>
              </a:defRPr>
            </a:lvl2pPr>
            <a:lvl3pPr marL="1371600" marR="0" lvl="2" indent="-374650" algn="l" rtl="0">
              <a:lnSpc>
                <a:spcPct val="90000"/>
              </a:lnSpc>
              <a:spcBef>
                <a:spcPts val="500"/>
              </a:spcBef>
              <a:spcAft>
                <a:spcPts val="0"/>
              </a:spcAft>
              <a:buClr>
                <a:schemeClr val="dk1"/>
              </a:buClr>
              <a:buSzPts val="2300"/>
              <a:buFont typeface="Arial"/>
              <a:buChar char="•"/>
              <a:defRPr sz="2300" b="0" i="0" u="none" strike="noStrike" cap="none">
                <a:solidFill>
                  <a:schemeClr val="dk1"/>
                </a:solidFill>
                <a:latin typeface="Trebuchet MS"/>
                <a:ea typeface="Trebuchet MS"/>
                <a:cs typeface="Trebuchet MS"/>
                <a:sym typeface="Trebuchet MS"/>
              </a:defRPr>
            </a:lvl3pPr>
            <a:lvl4pPr marL="1828800" marR="0" lvl="3" indent="-374650" algn="l" rtl="0">
              <a:lnSpc>
                <a:spcPct val="90000"/>
              </a:lnSpc>
              <a:spcBef>
                <a:spcPts val="500"/>
              </a:spcBef>
              <a:spcAft>
                <a:spcPts val="0"/>
              </a:spcAft>
              <a:buClr>
                <a:schemeClr val="dk1"/>
              </a:buClr>
              <a:buSzPts val="2300"/>
              <a:buFont typeface="Arial"/>
              <a:buChar char="•"/>
              <a:defRPr sz="2300" b="0" i="0" u="none" strike="noStrike" cap="none">
                <a:solidFill>
                  <a:schemeClr val="dk1"/>
                </a:solidFill>
                <a:latin typeface="Trebuchet MS"/>
                <a:ea typeface="Trebuchet MS"/>
                <a:cs typeface="Trebuchet MS"/>
                <a:sym typeface="Trebuchet MS"/>
              </a:defRPr>
            </a:lvl4pPr>
            <a:lvl5pPr marL="2286000" marR="0" lvl="4" indent="-374650" algn="l" rtl="0">
              <a:lnSpc>
                <a:spcPct val="90000"/>
              </a:lnSpc>
              <a:spcBef>
                <a:spcPts val="500"/>
              </a:spcBef>
              <a:spcAft>
                <a:spcPts val="0"/>
              </a:spcAft>
              <a:buClr>
                <a:schemeClr val="dk1"/>
              </a:buClr>
              <a:buSzPts val="2300"/>
              <a:buFont typeface="Arial"/>
              <a:buChar char="•"/>
              <a:defRPr sz="2300" b="0"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2"/>
          <p:cNvSpPr txBox="1">
            <a:spLocks noGrp="1"/>
          </p:cNvSpPr>
          <p:nvPr>
            <p:ph type="ftr" idx="11"/>
          </p:nvPr>
        </p:nvSpPr>
        <p:spPr>
          <a:xfrm>
            <a:off x="698500" y="6381750"/>
            <a:ext cx="5384356"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en-GB"/>
              <a:t>Vulnerability Assessment in Slovenia | November 2021</a:t>
            </a:r>
            <a:endParaRPr/>
          </a:p>
        </p:txBody>
      </p:sp>
    </p:spTree>
    <p:extLst>
      <p:ext uri="{BB962C8B-B14F-4D97-AF65-F5344CB8AC3E}">
        <p14:creationId xmlns:p14="http://schemas.microsoft.com/office/powerpoint/2010/main" val="322198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AA9A71-6F4B-49BB-847B-013A4F859167}"/>
              </a:ext>
            </a:extLst>
          </p:cNvPr>
          <p:cNvSpPr>
            <a:spLocks noGrp="1"/>
          </p:cNvSpPr>
          <p:nvPr>
            <p:ph type="title"/>
          </p:nvPr>
        </p:nvSpPr>
        <p:spPr/>
        <p:txBody>
          <a:bodyPr/>
          <a:lstStyle/>
          <a:p>
            <a:r>
              <a:rPr lang="tr-TR"/>
              <a:t>Asıl başlık stilini düzenlemek için tıklayın</a:t>
            </a:r>
            <a:endParaRPr lang="de-DE"/>
          </a:p>
        </p:txBody>
      </p:sp>
      <p:sp>
        <p:nvSpPr>
          <p:cNvPr id="3" name="İçerik Yer Tutucusu 2">
            <a:extLst>
              <a:ext uri="{FF2B5EF4-FFF2-40B4-BE49-F238E27FC236}">
                <a16:creationId xmlns:a16="http://schemas.microsoft.com/office/drawing/2014/main" id="{30FE108E-6AFE-4E87-923B-F6CFED8CB28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de-DE"/>
          </a:p>
        </p:txBody>
      </p:sp>
      <p:sp>
        <p:nvSpPr>
          <p:cNvPr id="4" name="Veri Yer Tutucusu 3">
            <a:extLst>
              <a:ext uri="{FF2B5EF4-FFF2-40B4-BE49-F238E27FC236}">
                <a16:creationId xmlns:a16="http://schemas.microsoft.com/office/drawing/2014/main" id="{2BD83B29-C1C1-4856-8F6A-FEA532330804}"/>
              </a:ext>
            </a:extLst>
          </p:cNvPr>
          <p:cNvSpPr>
            <a:spLocks noGrp="1"/>
          </p:cNvSpPr>
          <p:nvPr>
            <p:ph type="dt" sz="half" idx="10"/>
          </p:nvPr>
        </p:nvSpPr>
        <p:spPr/>
        <p:txBody>
          <a:bodyPr/>
          <a:lstStyle/>
          <a:p>
            <a:fld id="{4590CD11-6E86-4788-A860-849FF13BFED3}" type="datetimeFigureOut">
              <a:rPr lang="de-DE" smtClean="0"/>
              <a:t>19.11.21</a:t>
            </a:fld>
            <a:endParaRPr lang="de-DE"/>
          </a:p>
        </p:txBody>
      </p:sp>
      <p:sp>
        <p:nvSpPr>
          <p:cNvPr id="5" name="Alt Bilgi Yer Tutucusu 4">
            <a:extLst>
              <a:ext uri="{FF2B5EF4-FFF2-40B4-BE49-F238E27FC236}">
                <a16:creationId xmlns:a16="http://schemas.microsoft.com/office/drawing/2014/main" id="{72066386-B053-47C4-9D94-7FA1DC495BBB}"/>
              </a:ext>
            </a:extLst>
          </p:cNvPr>
          <p:cNvSpPr>
            <a:spLocks noGrp="1"/>
          </p:cNvSpPr>
          <p:nvPr>
            <p:ph type="ftr" sz="quarter" idx="11"/>
          </p:nvPr>
        </p:nvSpPr>
        <p:spPr/>
        <p:txBody>
          <a:bodyPr/>
          <a:lstStyle/>
          <a:p>
            <a:endParaRPr lang="de-DE"/>
          </a:p>
        </p:txBody>
      </p:sp>
      <p:sp>
        <p:nvSpPr>
          <p:cNvPr id="6" name="Slayt Numarası Yer Tutucusu 5">
            <a:extLst>
              <a:ext uri="{FF2B5EF4-FFF2-40B4-BE49-F238E27FC236}">
                <a16:creationId xmlns:a16="http://schemas.microsoft.com/office/drawing/2014/main" id="{E922D446-93F8-4A5D-B66E-3EDED18BC136}"/>
              </a:ext>
            </a:extLst>
          </p:cNvPr>
          <p:cNvSpPr>
            <a:spLocks noGrp="1"/>
          </p:cNvSpPr>
          <p:nvPr>
            <p:ph type="sldNum" sz="quarter" idx="12"/>
          </p:nvPr>
        </p:nvSpPr>
        <p:spPr/>
        <p:txBody>
          <a:bodyPr/>
          <a:lstStyle/>
          <a:p>
            <a:fld id="{36891713-275B-41A4-94C6-F86376D939AB}" type="slidenum">
              <a:rPr lang="de-DE" smtClean="0"/>
              <a:t>‹N°›</a:t>
            </a:fld>
            <a:endParaRPr lang="de-DE"/>
          </a:p>
        </p:txBody>
      </p:sp>
    </p:spTree>
    <p:extLst>
      <p:ext uri="{BB962C8B-B14F-4D97-AF65-F5344CB8AC3E}">
        <p14:creationId xmlns:p14="http://schemas.microsoft.com/office/powerpoint/2010/main" val="360234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8" name="Rectangle 3"/>
          <p:cNvSpPr>
            <a:spLocks noGrp="1" noChangeArrowheads="1"/>
          </p:cNvSpPr>
          <p:nvPr>
            <p:ph type="subTitle" idx="14" hasCustomPrompt="1"/>
          </p:nvPr>
        </p:nvSpPr>
        <p:spPr>
          <a:xfrm>
            <a:off x="422400" y="1209110"/>
            <a:ext cx="11347200" cy="266301"/>
          </a:xfrm>
          <a:extLst>
            <a:ext uri="{909E8E84-426E-40DD-AFC4-6F175D3DCCD1}">
              <a14:hiddenFill xmlns:a14="http://schemas.microsoft.com/office/drawing/2010/main">
                <a:solidFill>
                  <a:schemeClr val="accent1"/>
                </a:solidFill>
              </a14:hiddenFill>
            </a:ext>
          </a:extLst>
        </p:spPr>
        <p:txBody>
          <a:bodyPr wrap="none" lIns="18000" anchor="ctr" anchorCtr="0"/>
          <a:lstStyle>
            <a:lvl1pPr marL="0" indent="0" algn="l">
              <a:buFontTx/>
              <a:buNone/>
              <a:defRPr sz="1467" baseline="0">
                <a:solidFill>
                  <a:schemeClr val="accent1"/>
                </a:solidFill>
              </a:defRPr>
            </a:lvl1pPr>
          </a:lstStyle>
          <a:p>
            <a:pPr lvl="0"/>
            <a:r>
              <a:rPr lang="en-GB" noProof="0" dirty="0"/>
              <a:t>Insert subtitle</a:t>
            </a:r>
          </a:p>
        </p:txBody>
      </p:sp>
      <p:sp>
        <p:nvSpPr>
          <p:cNvPr id="13" name="Title 1"/>
          <p:cNvSpPr>
            <a:spLocks noGrp="1"/>
          </p:cNvSpPr>
          <p:nvPr>
            <p:ph type="title"/>
          </p:nvPr>
        </p:nvSpPr>
        <p:spPr>
          <a:xfrm>
            <a:off x="422400" y="687227"/>
            <a:ext cx="11347200" cy="521883"/>
          </a:xfrm>
        </p:spPr>
        <p:txBody>
          <a:bodyPr anchor="ctr" anchorCtr="0"/>
          <a:lstStyle>
            <a:lvl1pPr>
              <a:defRPr sz="3200"/>
            </a:lvl1pPr>
          </a:lstStyle>
          <a:p>
            <a:r>
              <a:rPr lang="en-US" noProof="0"/>
              <a:t>Click to edit Master title style</a:t>
            </a:r>
            <a:endParaRPr lang="en-GB" noProof="0" dirty="0"/>
          </a:p>
        </p:txBody>
      </p:sp>
      <p:sp>
        <p:nvSpPr>
          <p:cNvPr id="9" name="Content Placeholder 2"/>
          <p:cNvSpPr>
            <a:spLocks noGrp="1"/>
          </p:cNvSpPr>
          <p:nvPr>
            <p:ph idx="1"/>
          </p:nvPr>
        </p:nvSpPr>
        <p:spPr>
          <a:xfrm>
            <a:off x="422400" y="1749631"/>
            <a:ext cx="11347200" cy="3941052"/>
          </a:xfrm>
        </p:spPr>
        <p:txBody>
          <a:bodyPr vert="horz" lIns="0" tIns="0" rIns="216000" bIns="0" rtlCol="0">
            <a:normAutofit/>
          </a:bodyPr>
          <a:lstStyle>
            <a:lvl1pPr>
              <a:defRPr lang="en-US" noProof="0"/>
            </a:lvl1pPr>
            <a:lvl2pPr>
              <a:defRPr lang="en-US" noProof="0"/>
            </a:lvl2pPr>
            <a:lvl3pPr>
              <a:defRPr lang="en-US" noProof="0"/>
            </a:lvl3pPr>
            <a:lvl4pPr>
              <a:defRPr lang="en-US" noProof="0"/>
            </a:lvl4pPr>
            <a:lvl5pPr>
              <a:defRPr lang="en-GB" noProof="0" dirty="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Rectangle 5"/>
          <p:cNvSpPr>
            <a:spLocks noGrp="1" noChangeArrowheads="1"/>
          </p:cNvSpPr>
          <p:nvPr>
            <p:ph type="ftr" sz="quarter" idx="3"/>
          </p:nvPr>
        </p:nvSpPr>
        <p:spPr bwMode="auto">
          <a:xfrm>
            <a:off x="5563942" y="138543"/>
            <a:ext cx="3867151"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tx2"/>
                </a:solidFill>
              </a:defRPr>
            </a:lvl1pPr>
          </a:lstStyle>
          <a:p>
            <a:pPr>
              <a:defRPr/>
            </a:pPr>
            <a:r>
              <a:rPr lang="en-GB">
                <a:solidFill>
                  <a:srgbClr val="000000"/>
                </a:solidFill>
              </a:rPr>
              <a:t>Presentation title</a:t>
            </a:r>
            <a:endParaRPr lang="en-GB" dirty="0">
              <a:solidFill>
                <a:srgbClr val="000000"/>
              </a:solidFill>
            </a:endParaRPr>
          </a:p>
        </p:txBody>
      </p:sp>
      <p:sp>
        <p:nvSpPr>
          <p:cNvPr id="15" name="Rectangle 81"/>
          <p:cNvSpPr>
            <a:spLocks noGrp="1" noChangeArrowheads="1"/>
          </p:cNvSpPr>
          <p:nvPr>
            <p:ph type="dt" sz="half" idx="2"/>
          </p:nvPr>
        </p:nvSpPr>
        <p:spPr bwMode="auto">
          <a:xfrm>
            <a:off x="9582871" y="138543"/>
            <a:ext cx="1602317"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1865" eaLnBrk="1" hangingPunct="1">
              <a:spcBef>
                <a:spcPct val="0"/>
              </a:spcBef>
              <a:defRPr sz="800" b="0">
                <a:solidFill>
                  <a:schemeClr val="tx2"/>
                </a:solidFill>
              </a:defRPr>
            </a:lvl1pPr>
          </a:lstStyle>
          <a:p>
            <a:pPr>
              <a:defRPr/>
            </a:pPr>
            <a:r>
              <a:rPr lang="da-DK">
                <a:solidFill>
                  <a:srgbClr val="000000"/>
                </a:solidFill>
              </a:rPr>
              <a:t>Date</a:t>
            </a:r>
            <a:endParaRPr lang="en-GB" dirty="0">
              <a:solidFill>
                <a:srgbClr val="000000"/>
              </a:solidFill>
            </a:endParaRPr>
          </a:p>
        </p:txBody>
      </p:sp>
      <p:sp>
        <p:nvSpPr>
          <p:cNvPr id="16" name="Slide Number Placeholder 23"/>
          <p:cNvSpPr>
            <a:spLocks noGrp="1" noChangeArrowheads="1"/>
          </p:cNvSpPr>
          <p:nvPr>
            <p:ph type="sldNum" sz="quarter" idx="4"/>
          </p:nvPr>
        </p:nvSpPr>
        <p:spPr bwMode="auto">
          <a:xfrm>
            <a:off x="11353096" y="140067"/>
            <a:ext cx="416504" cy="135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defTabSz="1170488" eaLnBrk="1" hangingPunct="1">
              <a:defRPr sz="800" b="0" smtClean="0">
                <a:solidFill>
                  <a:schemeClr val="tx2"/>
                </a:solidFill>
              </a:defRPr>
            </a:lvl1pPr>
          </a:lstStyle>
          <a:p>
            <a:pPr>
              <a:defRPr/>
            </a:pPr>
            <a:fld id="{4B01E8EF-57E8-4F85-90EB-163CEE512F88}" type="slidenum">
              <a:rPr lang="en-GB">
                <a:solidFill>
                  <a:srgbClr val="000000"/>
                </a:solidFill>
              </a:rPr>
              <a:pPr>
                <a:defRPr/>
              </a:pPr>
              <a:t>‹N°›</a:t>
            </a:fld>
            <a:endParaRPr lang="en-GB" dirty="0">
              <a:solidFill>
                <a:srgbClr val="000000"/>
              </a:solidFill>
            </a:endParaRPr>
          </a:p>
        </p:txBody>
      </p:sp>
    </p:spTree>
    <p:extLst>
      <p:ext uri="{BB962C8B-B14F-4D97-AF65-F5344CB8AC3E}">
        <p14:creationId xmlns:p14="http://schemas.microsoft.com/office/powerpoint/2010/main" val="938312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Afbeelding 1" descr="1902 1911 PPT basis nieuw_002.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3656"/>
            <a:ext cx="12192000" cy="6861656"/>
          </a:xfrm>
          <a:prstGeom prst="rect">
            <a:avLst/>
          </a:prstGeom>
        </p:spPr>
      </p:pic>
    </p:spTree>
    <p:extLst>
      <p:ext uri="{BB962C8B-B14F-4D97-AF65-F5344CB8AC3E}">
        <p14:creationId xmlns:p14="http://schemas.microsoft.com/office/powerpoint/2010/main" val="2670640674"/>
      </p:ext>
    </p:extLst>
  </p:cSld>
  <p:clrMap bg1="lt1" tx1="dk1" bg2="lt2" tx2="dk2" accent1="accent1" accent2="accent2" accent3="accent3" accent4="accent4" accent5="accent5" accent6="accent6" hlink="hlink" folHlink="folHlink"/>
  <p:sldLayoutIdLst>
    <p:sldLayoutId id="2147483660" r:id="rId1"/>
    <p:sldLayoutId id="2147483695" r:id="rId2"/>
    <p:sldLayoutId id="2147483652" r:id="rId3"/>
    <p:sldLayoutId id="2147483649" r:id="rId4"/>
    <p:sldLayoutId id="2147483661" r:id="rId5"/>
    <p:sldLayoutId id="2147483696" r:id="rId6"/>
    <p:sldLayoutId id="2147483697" r:id="rId7"/>
    <p:sldLayoutId id="2147483698" r:id="rId8"/>
    <p:sldLayoutId id="2147483699" r:id="rId9"/>
    <p:sldLayoutId id="2147483700" r:id="rId10"/>
    <p:sldLayoutId id="2147483701" r:id="rId11"/>
    <p:sldLayoutId id="214748370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000" b="1" kern="1200">
          <a:solidFill>
            <a:schemeClr val="accent4"/>
          </a:solidFill>
          <a:latin typeface="Tahoma"/>
          <a:ea typeface="+mj-ea"/>
          <a:cs typeface="Tahoma"/>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2.xml"/><Relationship Id="rId7" Type="http://schemas.openxmlformats.org/officeDocument/2006/relationships/diagramColors" Target="../diagrams/colors1.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10.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7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5.svg"/></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png"/></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1.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3.jpeg"/><Relationship Id="rId7" Type="http://schemas.openxmlformats.org/officeDocument/2006/relationships/diagramColors" Target="../diagrams/colors6.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4.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95.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50.jpe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9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3A9AE6D8-ABB5-EC4D-A92C-942406BCA97C}"/>
              </a:ext>
            </a:extLst>
          </p:cNvPr>
          <p:cNvPicPr>
            <a:picLocks noGrp="1" noChangeAspect="1"/>
          </p:cNvPicPr>
          <p:nvPr>
            <p:ph sz="half" idx="2"/>
          </p:nvPr>
        </p:nvPicPr>
        <p:blipFill>
          <a:blip r:embed="rId2"/>
          <a:stretch>
            <a:fillRect/>
          </a:stretch>
        </p:blipFill>
        <p:spPr>
          <a:xfrm>
            <a:off x="0" y="0"/>
            <a:ext cx="12192000" cy="6858000"/>
          </a:xfrm>
        </p:spPr>
      </p:pic>
    </p:spTree>
    <p:extLst>
      <p:ext uri="{BB962C8B-B14F-4D97-AF65-F5344CB8AC3E}">
        <p14:creationId xmlns:p14="http://schemas.microsoft.com/office/powerpoint/2010/main" val="325426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(Working) Definition of Health Vulnerability</a:t>
            </a:r>
            <a:endParaRPr lang="en-US" b="0" dirty="0"/>
          </a:p>
        </p:txBody>
      </p:sp>
      <p:sp>
        <p:nvSpPr>
          <p:cNvPr id="5" name="TextBox 4">
            <a:extLst>
              <a:ext uri="{FF2B5EF4-FFF2-40B4-BE49-F238E27FC236}">
                <a16:creationId xmlns:a16="http://schemas.microsoft.com/office/drawing/2014/main" id="{BE0A280A-9987-2849-BF06-DDBF079FBFE8}"/>
              </a:ext>
            </a:extLst>
          </p:cNvPr>
          <p:cNvSpPr txBox="1"/>
          <p:nvPr/>
        </p:nvSpPr>
        <p:spPr>
          <a:xfrm>
            <a:off x="614871" y="1460487"/>
            <a:ext cx="10926707" cy="1524456"/>
          </a:xfrm>
          <a:prstGeom prst="rect">
            <a:avLst/>
          </a:prstGeom>
          <a:noFill/>
        </p:spPr>
        <p:txBody>
          <a:bodyPr wrap="square" rtlCol="0">
            <a:spAutoFit/>
          </a:bodyPr>
          <a:lstStyle/>
          <a:p>
            <a:pPr>
              <a:lnSpc>
                <a:spcPct val="150000"/>
              </a:lnSpc>
            </a:pPr>
            <a:r>
              <a:rPr lang="en-US" sz="1600" dirty="0">
                <a:solidFill>
                  <a:srgbClr val="001965"/>
                </a:solidFill>
              </a:rPr>
              <a:t>Our definition of vulnerability:</a:t>
            </a:r>
          </a:p>
          <a:p>
            <a:pPr>
              <a:lnSpc>
                <a:spcPct val="150000"/>
              </a:lnSpc>
            </a:pPr>
            <a:endParaRPr lang="en-US" sz="1600" dirty="0">
              <a:solidFill>
                <a:srgbClr val="001965"/>
              </a:solidFill>
            </a:endParaRPr>
          </a:p>
          <a:p>
            <a:pPr>
              <a:lnSpc>
                <a:spcPct val="150000"/>
              </a:lnSpc>
            </a:pPr>
            <a:r>
              <a:rPr lang="en-US" sz="1600" i="1" dirty="0">
                <a:solidFill>
                  <a:srgbClr val="001965"/>
                </a:solidFill>
              </a:rPr>
              <a:t>being in a situation (over a meaningful period of time) in which a distinct set of cultural, social, and biological risk factors come together to make it more likely than not that a person experiences ill health. </a:t>
            </a:r>
          </a:p>
        </p:txBody>
      </p:sp>
      <p:sp>
        <p:nvSpPr>
          <p:cNvPr id="13" name="Oval 12">
            <a:extLst>
              <a:ext uri="{FF2B5EF4-FFF2-40B4-BE49-F238E27FC236}">
                <a16:creationId xmlns:a16="http://schemas.microsoft.com/office/drawing/2014/main" id="{61183EE3-714B-504C-9E81-518447AB3651}"/>
              </a:ext>
            </a:extLst>
          </p:cNvPr>
          <p:cNvSpPr/>
          <p:nvPr/>
        </p:nvSpPr>
        <p:spPr>
          <a:xfrm>
            <a:off x="2884840" y="3429000"/>
            <a:ext cx="6422320" cy="2174788"/>
          </a:xfrm>
          <a:prstGeom prst="ellipse">
            <a:avLst/>
          </a:prstGeom>
          <a:solidFill>
            <a:srgbClr val="8DD1B7"/>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How then do we identify those distinct factors, while also understanding their compounding effect, and take into account resilience and existing coping strategies? </a:t>
            </a:r>
          </a:p>
        </p:txBody>
      </p:sp>
    </p:spTree>
    <p:extLst>
      <p:ext uri="{BB962C8B-B14F-4D97-AF65-F5344CB8AC3E}">
        <p14:creationId xmlns:p14="http://schemas.microsoft.com/office/powerpoint/2010/main" val="1797381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D6E6-C40C-425E-BEA5-A6DEAE2673F1}"/>
              </a:ext>
            </a:extLst>
          </p:cNvPr>
          <p:cNvSpPr>
            <a:spLocks noGrp="1"/>
          </p:cNvSpPr>
          <p:nvPr>
            <p:ph type="title"/>
          </p:nvPr>
        </p:nvSpPr>
        <p:spPr>
          <a:xfrm>
            <a:off x="135217" y="332302"/>
            <a:ext cx="10766044" cy="662782"/>
          </a:xfrm>
        </p:spPr>
        <p:txBody>
          <a:bodyPr/>
          <a:lstStyle/>
          <a:p>
            <a:r>
              <a:rPr lang="fr-FR" sz="3200" dirty="0"/>
              <a:t>Conclusions: </a:t>
            </a:r>
            <a:r>
              <a:rPr lang="fr-FR" sz="3200" dirty="0" err="1"/>
              <a:t>Potential</a:t>
            </a:r>
            <a:r>
              <a:rPr lang="fr-FR" sz="3200" dirty="0"/>
              <a:t> </a:t>
            </a:r>
            <a:r>
              <a:rPr lang="fr-FR" sz="3200" dirty="0" err="1"/>
              <a:t>policy</a:t>
            </a:r>
            <a:r>
              <a:rPr lang="fr-FR" sz="3200" dirty="0"/>
              <a:t> </a:t>
            </a:r>
            <a:r>
              <a:rPr lang="fr-FR" sz="3200" dirty="0" err="1"/>
              <a:t>recommendations</a:t>
            </a:r>
            <a:endParaRPr lang="en-US" sz="3200" dirty="0"/>
          </a:p>
        </p:txBody>
      </p:sp>
      <p:sp>
        <p:nvSpPr>
          <p:cNvPr id="3" name="Content Placeholder 2">
            <a:extLst>
              <a:ext uri="{FF2B5EF4-FFF2-40B4-BE49-F238E27FC236}">
                <a16:creationId xmlns:a16="http://schemas.microsoft.com/office/drawing/2014/main" id="{E8C2E1D2-0615-436F-876E-F4DC06A985F2}"/>
              </a:ext>
            </a:extLst>
          </p:cNvPr>
          <p:cNvSpPr>
            <a:spLocks noGrp="1"/>
          </p:cNvSpPr>
          <p:nvPr>
            <p:ph sz="half" idx="2"/>
          </p:nvPr>
        </p:nvSpPr>
        <p:spPr>
          <a:xfrm>
            <a:off x="317656" y="995084"/>
            <a:ext cx="10744200" cy="5261337"/>
          </a:xfrm>
        </p:spPr>
        <p:txBody>
          <a:bodyPr/>
          <a:lstStyle/>
          <a:p>
            <a:pPr marL="0" indent="0">
              <a:buNone/>
            </a:pPr>
            <a:r>
              <a:rPr lang="fr-FR" b="1" dirty="0"/>
              <a:t>HEALTH IS </a:t>
            </a:r>
            <a:r>
              <a:rPr lang="fr-FR" b="1" i="1" dirty="0"/>
              <a:t>ALSO</a:t>
            </a:r>
            <a:r>
              <a:rPr lang="fr-FR" b="1" dirty="0"/>
              <a:t> MADE OR BROKEN OUTSIDE OF THE HEALTH SECTOR!</a:t>
            </a:r>
          </a:p>
          <a:p>
            <a:r>
              <a:rPr lang="fr-FR" sz="2000" b="1" dirty="0" err="1"/>
              <a:t>Housing</a:t>
            </a:r>
            <a:r>
              <a:rPr lang="fr-FR" sz="2000" b="1" dirty="0"/>
              <a:t>:</a:t>
            </a:r>
          </a:p>
          <a:p>
            <a:pPr lvl="1"/>
            <a:r>
              <a:rPr lang="fr-FR" sz="2000" dirty="0" err="1"/>
              <a:t>Make</a:t>
            </a:r>
            <a:r>
              <a:rPr lang="fr-FR" sz="2000" dirty="0"/>
              <a:t> </a:t>
            </a:r>
            <a:r>
              <a:rPr lang="fr-FR" sz="2000" dirty="0" err="1"/>
              <a:t>housing</a:t>
            </a:r>
            <a:r>
              <a:rPr lang="fr-FR" sz="2000" dirty="0"/>
              <a:t> more </a:t>
            </a:r>
            <a:r>
              <a:rPr lang="fr-FR" sz="2000" dirty="0" err="1"/>
              <a:t>available</a:t>
            </a:r>
            <a:r>
              <a:rPr lang="fr-FR" sz="2000" dirty="0"/>
              <a:t> for </a:t>
            </a:r>
            <a:r>
              <a:rPr lang="fr-FR" sz="2000" dirty="0" err="1"/>
              <a:t>those</a:t>
            </a:r>
            <a:r>
              <a:rPr lang="fr-FR" sz="2000" dirty="0"/>
              <a:t> </a:t>
            </a:r>
            <a:r>
              <a:rPr lang="fr-FR" sz="2000" dirty="0" err="1"/>
              <a:t>needing</a:t>
            </a:r>
            <a:r>
              <a:rPr lang="fr-FR" sz="2000" dirty="0"/>
              <a:t> </a:t>
            </a:r>
            <a:r>
              <a:rPr lang="fr-FR" sz="2000" dirty="0" err="1"/>
              <a:t>it</a:t>
            </a:r>
            <a:r>
              <a:rPr lang="fr-FR" sz="2000" dirty="0"/>
              <a:t> in Paris </a:t>
            </a:r>
            <a:r>
              <a:rPr lang="fr-FR" sz="2000" dirty="0" err="1"/>
              <a:t>region</a:t>
            </a:r>
            <a:r>
              <a:rPr lang="fr-FR" sz="2000" dirty="0"/>
              <a:t> </a:t>
            </a:r>
          </a:p>
          <a:p>
            <a:pPr lvl="1"/>
            <a:r>
              <a:rPr lang="fr-FR" sz="2000" dirty="0"/>
              <a:t>How to manage </a:t>
            </a:r>
            <a:r>
              <a:rPr lang="fr-FR" sz="2000" dirty="0" err="1"/>
              <a:t>exodus</a:t>
            </a:r>
            <a:r>
              <a:rPr lang="fr-FR" sz="2000" dirty="0"/>
              <a:t> </a:t>
            </a:r>
            <a:r>
              <a:rPr lang="fr-FR" sz="2000" dirty="0" err="1"/>
              <a:t>from</a:t>
            </a:r>
            <a:r>
              <a:rPr lang="fr-FR" sz="2000" dirty="0"/>
              <a:t> Paris to rural zones, </a:t>
            </a:r>
            <a:r>
              <a:rPr lang="fr-FR" sz="2000" dirty="0" err="1"/>
              <a:t>driving</a:t>
            </a:r>
            <a:r>
              <a:rPr lang="fr-FR" sz="2000" dirty="0"/>
              <a:t> up </a:t>
            </a:r>
            <a:r>
              <a:rPr lang="fr-FR" sz="2000" dirty="0" err="1"/>
              <a:t>housing</a:t>
            </a:r>
            <a:r>
              <a:rPr lang="fr-FR" sz="2000" dirty="0"/>
              <a:t> </a:t>
            </a:r>
            <a:r>
              <a:rPr lang="fr-FR" sz="2000" dirty="0" err="1"/>
              <a:t>prices</a:t>
            </a:r>
            <a:r>
              <a:rPr lang="fr-FR" sz="2000" dirty="0"/>
              <a:t>? </a:t>
            </a:r>
          </a:p>
          <a:p>
            <a:r>
              <a:rPr lang="fr-FR" sz="2000" b="1" dirty="0"/>
              <a:t>Invest in </a:t>
            </a:r>
            <a:r>
              <a:rPr lang="fr-FR" sz="2000" b="1" dirty="0" err="1"/>
              <a:t>promoting</a:t>
            </a:r>
            <a:r>
              <a:rPr lang="fr-FR" sz="2000" b="1" dirty="0"/>
              <a:t> </a:t>
            </a:r>
            <a:r>
              <a:rPr lang="fr-FR" sz="2000" b="1" dirty="0" err="1"/>
              <a:t>inclusivity</a:t>
            </a:r>
            <a:r>
              <a:rPr lang="fr-FR" sz="2000" b="1" dirty="0"/>
              <a:t> and </a:t>
            </a:r>
            <a:r>
              <a:rPr lang="fr-FR" sz="2000" b="1" dirty="0" err="1"/>
              <a:t>revitalizing</a:t>
            </a:r>
            <a:r>
              <a:rPr lang="fr-FR" sz="2000" b="1" dirty="0"/>
              <a:t> </a:t>
            </a:r>
            <a:r>
              <a:rPr lang="fr-FR" sz="2000" b="1" dirty="0" err="1"/>
              <a:t>communities</a:t>
            </a:r>
            <a:r>
              <a:rPr lang="fr-FR" sz="2000" b="1" dirty="0"/>
              <a:t> </a:t>
            </a:r>
          </a:p>
          <a:p>
            <a:pPr lvl="1"/>
            <a:r>
              <a:rPr lang="en-US" sz="2000" dirty="0"/>
              <a:t>Social, cultural activities &amp; economic investments to promote spatially-based (neighborhood, village) solidarities</a:t>
            </a:r>
          </a:p>
          <a:p>
            <a:r>
              <a:rPr lang="en-US" sz="2000" b="1" dirty="0"/>
              <a:t>Build bridges across socially isolated populations, using skills and experiences of individuals</a:t>
            </a:r>
          </a:p>
          <a:p>
            <a:pPr lvl="1"/>
            <a:r>
              <a:rPr lang="en-US" sz="2000" dirty="0"/>
              <a:t>Elderly and students, asylum seekers, cultural workers</a:t>
            </a:r>
          </a:p>
          <a:p>
            <a:r>
              <a:rPr lang="fr-FR" sz="2000" b="1" dirty="0"/>
              <a:t>Promote </a:t>
            </a:r>
            <a:r>
              <a:rPr lang="fr-FR" sz="2000" b="1" dirty="0" err="1"/>
              <a:t>existing</a:t>
            </a:r>
            <a:r>
              <a:rPr lang="fr-FR" sz="2000" b="1" dirty="0"/>
              <a:t> </a:t>
            </a:r>
            <a:r>
              <a:rPr lang="fr-FR" sz="2000" b="1" dirty="0" err="1"/>
              <a:t>aid</a:t>
            </a:r>
            <a:r>
              <a:rPr lang="fr-FR" sz="2000" b="1" dirty="0"/>
              <a:t>/assistance structures</a:t>
            </a:r>
            <a:endParaRPr lang="fr-FR" sz="2000" dirty="0"/>
          </a:p>
          <a:p>
            <a:pPr lvl="1"/>
            <a:r>
              <a:rPr lang="fr-FR" sz="2000" dirty="0" err="1"/>
              <a:t>What</a:t>
            </a:r>
            <a:r>
              <a:rPr lang="fr-FR" sz="2000" dirty="0"/>
              <a:t> </a:t>
            </a:r>
            <a:r>
              <a:rPr lang="fr-FR" sz="2000" dirty="0" err="1"/>
              <a:t>is</a:t>
            </a:r>
            <a:r>
              <a:rPr lang="fr-FR" sz="2000" dirty="0"/>
              <a:t> </a:t>
            </a:r>
            <a:r>
              <a:rPr lang="fr-FR" sz="2000" dirty="0" err="1"/>
              <a:t>available</a:t>
            </a:r>
            <a:r>
              <a:rPr lang="fr-FR" sz="2000" dirty="0"/>
              <a:t>, </a:t>
            </a:r>
            <a:r>
              <a:rPr lang="fr-FR" sz="2000" dirty="0" err="1"/>
              <a:t>where</a:t>
            </a:r>
            <a:r>
              <a:rPr lang="fr-FR" sz="2000" dirty="0"/>
              <a:t>, for </a:t>
            </a:r>
            <a:r>
              <a:rPr lang="fr-FR" sz="2000" dirty="0" err="1"/>
              <a:t>whom</a:t>
            </a:r>
            <a:r>
              <a:rPr lang="fr-FR" sz="2000" dirty="0"/>
              <a:t>? </a:t>
            </a:r>
          </a:p>
          <a:p>
            <a:pPr lvl="1"/>
            <a:r>
              <a:rPr lang="en-US" sz="2000" dirty="0"/>
              <a:t>Reduce doubts, fears, stigma around use, underscoring the distinctions between </a:t>
            </a:r>
            <a:r>
              <a:rPr lang="en-US" sz="2000" b="1" dirty="0"/>
              <a:t>equity</a:t>
            </a:r>
            <a:r>
              <a:rPr lang="en-US" sz="2000" dirty="0"/>
              <a:t> and equality</a:t>
            </a:r>
          </a:p>
          <a:p>
            <a:pPr lvl="1"/>
            <a:r>
              <a:rPr lang="fr-FR" sz="2000" dirty="0" err="1"/>
              <a:t>Simplify</a:t>
            </a:r>
            <a:r>
              <a:rPr lang="fr-FR" sz="2000" dirty="0"/>
              <a:t> </a:t>
            </a:r>
            <a:r>
              <a:rPr lang="fr-FR" sz="2000" dirty="0" err="1"/>
              <a:t>procedures</a:t>
            </a:r>
            <a:r>
              <a:rPr lang="fr-FR" sz="2000" dirty="0"/>
              <a:t> for </a:t>
            </a:r>
            <a:r>
              <a:rPr lang="fr-FR" sz="2000" dirty="0" err="1"/>
              <a:t>access</a:t>
            </a:r>
            <a:endParaRPr lang="en-US" sz="2000" dirty="0"/>
          </a:p>
          <a:p>
            <a:endParaRPr lang="en-US" dirty="0"/>
          </a:p>
        </p:txBody>
      </p:sp>
    </p:spTree>
    <p:extLst>
      <p:ext uri="{BB962C8B-B14F-4D97-AF65-F5344CB8AC3E}">
        <p14:creationId xmlns:p14="http://schemas.microsoft.com/office/powerpoint/2010/main" val="260506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ED6E6-C40C-425E-BEA5-A6DEAE2673F1}"/>
              </a:ext>
            </a:extLst>
          </p:cNvPr>
          <p:cNvSpPr>
            <a:spLocks noGrp="1"/>
          </p:cNvSpPr>
          <p:nvPr>
            <p:ph type="title"/>
          </p:nvPr>
        </p:nvSpPr>
        <p:spPr>
          <a:xfrm>
            <a:off x="712978" y="2451559"/>
            <a:ext cx="10766044" cy="662782"/>
          </a:xfrm>
        </p:spPr>
        <p:txBody>
          <a:bodyPr/>
          <a:lstStyle/>
          <a:p>
            <a:pPr algn="ctr"/>
            <a:r>
              <a:rPr lang="fr-FR" sz="6000" dirty="0"/>
              <a:t>General Discussion</a:t>
            </a:r>
            <a:endParaRPr lang="en-US" sz="6000" dirty="0"/>
          </a:p>
        </p:txBody>
      </p:sp>
    </p:spTree>
    <p:extLst>
      <p:ext uri="{BB962C8B-B14F-4D97-AF65-F5344CB8AC3E}">
        <p14:creationId xmlns:p14="http://schemas.microsoft.com/office/powerpoint/2010/main" val="218367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voettekst 3"/>
          <p:cNvSpPr>
            <a:spLocks noGrp="1"/>
          </p:cNvSpPr>
          <p:nvPr>
            <p:ph type="ftr" sz="quarter" idx="11"/>
          </p:nvPr>
        </p:nvSpPr>
        <p:spPr/>
        <p:txBody>
          <a:bodyPr/>
          <a:lstStyle/>
          <a:p>
            <a:r>
              <a:rPr lang="nl-NL"/>
              <a:t>Example footer | February 2019</a:t>
            </a:r>
            <a:endParaRPr lang="nl-NL" dirty="0"/>
          </a:p>
        </p:txBody>
      </p:sp>
    </p:spTree>
    <p:extLst>
      <p:ext uri="{BB962C8B-B14F-4D97-AF65-F5344CB8AC3E}">
        <p14:creationId xmlns:p14="http://schemas.microsoft.com/office/powerpoint/2010/main" val="663262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4542A34E-DD7B-904C-B402-C2B9ACE294B3}"/>
              </a:ext>
            </a:extLst>
          </p:cNvPr>
          <p:cNvSpPr>
            <a:spLocks noGrp="1"/>
          </p:cNvSpPr>
          <p:nvPr>
            <p:ph type="title"/>
          </p:nvPr>
        </p:nvSpPr>
        <p:spPr>
          <a:xfrm>
            <a:off x="422400" y="440781"/>
            <a:ext cx="11347200" cy="932785"/>
          </a:xfrm>
        </p:spPr>
        <p:txBody>
          <a:bodyPr/>
          <a:lstStyle/>
          <a:p>
            <a:r>
              <a:rPr lang="en-US" dirty="0">
                <a:solidFill>
                  <a:srgbClr val="001965"/>
                </a:solidFill>
              </a:rPr>
              <a:t>Health Vulnerability Assessments: </a:t>
            </a:r>
            <a:br>
              <a:rPr lang="en-US" dirty="0">
                <a:solidFill>
                  <a:srgbClr val="001965"/>
                </a:solidFill>
              </a:rPr>
            </a:br>
            <a:r>
              <a:rPr lang="en-US" b="0" dirty="0"/>
              <a:t>Background </a:t>
            </a:r>
          </a:p>
        </p:txBody>
      </p:sp>
      <p:sp>
        <p:nvSpPr>
          <p:cNvPr id="14" name="Rectangle 13">
            <a:extLst>
              <a:ext uri="{FF2B5EF4-FFF2-40B4-BE49-F238E27FC236}">
                <a16:creationId xmlns:a16="http://schemas.microsoft.com/office/drawing/2014/main" id="{8C4F8C9F-5BF8-A64A-8783-7AF428E02BEC}"/>
              </a:ext>
            </a:extLst>
          </p:cNvPr>
          <p:cNvSpPr/>
          <p:nvPr/>
        </p:nvSpPr>
        <p:spPr>
          <a:xfrm>
            <a:off x="422400" y="1573392"/>
            <a:ext cx="10797327" cy="4843827"/>
          </a:xfrm>
          <a:prstGeom prst="rect">
            <a:avLst/>
          </a:prstGeom>
        </p:spPr>
        <p:txBody>
          <a:bodyPr wrap="square">
            <a:spAutoFit/>
          </a:bodyPr>
          <a:lstStyle/>
          <a:p>
            <a:pPr algn="just">
              <a:lnSpc>
                <a:spcPct val="150000"/>
              </a:lnSpc>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Key Requirement for method: </a:t>
            </a:r>
            <a:r>
              <a:rPr lang="en-GB" sz="1600" i="1" dirty="0">
                <a:solidFill>
                  <a:srgbClr val="001965"/>
                </a:solidFill>
                <a:latin typeface="Verdana" panose="020B0604030504040204" pitchFamily="34" charset="0"/>
                <a:ea typeface="Verdana" panose="020B0604030504040204" pitchFamily="34" charset="0"/>
                <a:cs typeface="Verdana" panose="020B0604030504040204" pitchFamily="34" charset="0"/>
              </a:rPr>
              <a:t>Elevate lived experience to the level of evidence.</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Qualitative components </a:t>
            </a:r>
          </a:p>
          <a:p>
            <a:pPr marL="838179" lvl="1"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Establish baseline, identify ‘unknowns’, capture data that can be well communicated</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Rapid assessment method</a:t>
            </a:r>
          </a:p>
          <a:p>
            <a:pPr marL="838179" lvl="1"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Contemporaneous analysis if possible, rapid and targeted action, especially in emergency scenarios </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Iterative</a:t>
            </a:r>
          </a:p>
          <a:p>
            <a:pPr marL="838179" lvl="1"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Insights gained in various stages of data collection inform next steps (‘known and unknown unknowns’)</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Scalable</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Replicable and transparent </a:t>
            </a:r>
          </a:p>
          <a:p>
            <a:pPr marL="228594" indent="-228594" algn="just">
              <a:lnSpc>
                <a:spcPct val="150000"/>
              </a:lnSpc>
              <a:buFont typeface="Arial" panose="020B0604020202020204" pitchFamily="34" charset="0"/>
              <a:buChar char="•"/>
            </a:pPr>
            <a:r>
              <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rPr>
              <a:t>‘Actionable’</a:t>
            </a:r>
          </a:p>
          <a:p>
            <a:pPr marL="1066773" lvl="1" indent="-457189" algn="just">
              <a:lnSpc>
                <a:spcPct val="150000"/>
              </a:lnSpc>
              <a:buFont typeface="Symbol" pitchFamily="2" charset="2"/>
              <a:buChar char=""/>
            </a:pPr>
            <a:endPar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2095765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659333"/>
            <a:ext cx="11347200" cy="1047547"/>
          </a:xfrm>
        </p:spPr>
        <p:txBody>
          <a:bodyPr/>
          <a:lstStyle/>
          <a:p>
            <a:r>
              <a:rPr lang="en-GB" dirty="0">
                <a:solidFill>
                  <a:srgbClr val="001965"/>
                </a:solidFill>
              </a:rPr>
              <a:t>Practical Aspects of Implementing a VA: </a:t>
            </a:r>
            <a:br>
              <a:rPr lang="en-GB" dirty="0">
                <a:solidFill>
                  <a:srgbClr val="001965"/>
                </a:solidFill>
              </a:rPr>
            </a:br>
            <a:r>
              <a:rPr lang="en-GB" b="0" dirty="0"/>
              <a:t>“Global” and “Local” Aims and Objectives </a:t>
            </a:r>
            <a:endParaRPr lang="en-US" b="0" dirty="0"/>
          </a:p>
        </p:txBody>
      </p:sp>
      <p:sp>
        <p:nvSpPr>
          <p:cNvPr id="2" name="Rectangle 1">
            <a:extLst>
              <a:ext uri="{FF2B5EF4-FFF2-40B4-BE49-F238E27FC236}">
                <a16:creationId xmlns:a16="http://schemas.microsoft.com/office/drawing/2014/main" id="{11D2B171-6E73-FC4D-93F0-FA78C151B55A}"/>
              </a:ext>
            </a:extLst>
          </p:cNvPr>
          <p:cNvSpPr/>
          <p:nvPr/>
        </p:nvSpPr>
        <p:spPr>
          <a:xfrm>
            <a:off x="556215" y="1993980"/>
            <a:ext cx="10647245" cy="4105163"/>
          </a:xfrm>
          <a:prstGeom prst="rect">
            <a:avLst/>
          </a:prstGeom>
        </p:spPr>
        <p:txBody>
          <a:bodyPr wrap="square">
            <a:spAutoFit/>
          </a:bodyPr>
          <a:lstStyle/>
          <a:p>
            <a:pPr algn="just">
              <a:lnSpc>
                <a:spcPct val="150000"/>
              </a:lnSpc>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The aims of VAs are to:</a:t>
            </a:r>
            <a:endPar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a:p>
            <a:pPr marL="457189" indent="-457189" algn="just">
              <a:lnSpc>
                <a:spcPct val="150000"/>
              </a:lnSpc>
              <a:buFont typeface="Symbol" pitchFamily="2" charset="2"/>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identify local factors that reduce or augment health vulnerabilities (cross-site comparison)</a:t>
            </a:r>
            <a:endPar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a:p>
            <a:pPr marL="457189" indent="-457189" algn="just">
              <a:lnSpc>
                <a:spcPct val="150000"/>
              </a:lnSpc>
              <a:buFont typeface="Symbol" pitchFamily="2" charset="2"/>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develop case definitions of vulnerability and resilience (based on local case definitions)</a:t>
            </a:r>
            <a:endPar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a:p>
            <a:pPr marL="457189" indent="-457189" algn="just">
              <a:lnSpc>
                <a:spcPct val="150000"/>
              </a:lnSpc>
              <a:buFont typeface="Symbol" pitchFamily="2" charset="2"/>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extrapolate from participant cohort to wider population (scaling up – locally and globally) </a:t>
            </a:r>
            <a:endParaRPr lang="en-GB"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a:p>
            <a:pPr marL="457189" indent="-457189" algn="just">
              <a:lnSpc>
                <a:spcPct val="150000"/>
              </a:lnSpc>
              <a:buFont typeface="Symbol" pitchFamily="2" charset="2"/>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suggest locally meaningful actions and interventions (if applicable, via stakeholder/ community involvement).</a:t>
            </a:r>
          </a:p>
          <a:p>
            <a:pPr marL="457189" indent="-457189" algn="just">
              <a:lnSpc>
                <a:spcPct val="150000"/>
              </a:lnSpc>
              <a:buFont typeface="Symbol" pitchFamily="2" charset="2"/>
              <a:buChar char=""/>
            </a:pPr>
            <a:endPar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endParaRPr>
          </a:p>
          <a:p>
            <a:pPr lvl="0" algn="just">
              <a:lnSpc>
                <a:spcPct val="150000"/>
              </a:lnSpc>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Important: </a:t>
            </a:r>
          </a:p>
          <a:p>
            <a:pPr marL="228594" indent="-228594" algn="just">
              <a:lnSpc>
                <a:spcPct val="150000"/>
              </a:lnSpc>
              <a:buFont typeface="Arial" panose="020B0604020202020204" pitchFamily="34" charset="0"/>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local needs and priorities are to be taken into account. </a:t>
            </a:r>
          </a:p>
          <a:p>
            <a:pPr marL="228594" indent="-228594" algn="just">
              <a:lnSpc>
                <a:spcPct val="150000"/>
              </a:lnSpc>
              <a:buFont typeface="Arial" panose="020B0604020202020204" pitchFamily="34" charset="0"/>
              <a:buChar char="•"/>
            </a:pPr>
            <a:r>
              <a:rPr lang="en-US" sz="1600" dirty="0">
                <a:solidFill>
                  <a:srgbClr val="001965"/>
                </a:solidFill>
                <a:latin typeface="Verdana" panose="020B0604030504040204" pitchFamily="34" charset="0"/>
                <a:ea typeface="Verdana" panose="020B0604030504040204" pitchFamily="34" charset="0"/>
                <a:cs typeface="Verdana" panose="020B0604030504040204" pitchFamily="34" charset="0"/>
              </a:rPr>
              <a:t>The global protocol is adapted to local conditions, collaboration with stakeholders – connecting VA and CE components</a:t>
            </a:r>
          </a:p>
        </p:txBody>
      </p:sp>
    </p:spTree>
    <p:extLst>
      <p:ext uri="{BB962C8B-B14F-4D97-AF65-F5344CB8AC3E}">
        <p14:creationId xmlns:p14="http://schemas.microsoft.com/office/powerpoint/2010/main" val="1333128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659333"/>
            <a:ext cx="11347200" cy="1047547"/>
          </a:xfrm>
        </p:spPr>
        <p:txBody>
          <a:bodyPr/>
          <a:lstStyle/>
          <a:p>
            <a:r>
              <a:rPr lang="en-GB" dirty="0">
                <a:solidFill>
                  <a:srgbClr val="001965"/>
                </a:solidFill>
              </a:rPr>
              <a:t>Practical Aspects of Implementing a VA: </a:t>
            </a:r>
            <a:br>
              <a:rPr lang="en-GB" dirty="0">
                <a:solidFill>
                  <a:srgbClr val="001965"/>
                </a:solidFill>
              </a:rPr>
            </a:br>
            <a:r>
              <a:rPr lang="en-GB" b="0" dirty="0"/>
              <a:t>Research Sites and Study Participant Selection</a:t>
            </a:r>
            <a:endParaRPr lang="en-US" b="0" dirty="0"/>
          </a:p>
        </p:txBody>
      </p:sp>
      <p:sp>
        <p:nvSpPr>
          <p:cNvPr id="6" name="Rectangle 5">
            <a:extLst>
              <a:ext uri="{FF2B5EF4-FFF2-40B4-BE49-F238E27FC236}">
                <a16:creationId xmlns:a16="http://schemas.microsoft.com/office/drawing/2014/main" id="{F9DDA02C-9FC3-F041-A754-019A27E9EA46}"/>
              </a:ext>
            </a:extLst>
          </p:cNvPr>
          <p:cNvSpPr/>
          <p:nvPr/>
        </p:nvSpPr>
        <p:spPr>
          <a:xfrm>
            <a:off x="422400" y="1826485"/>
            <a:ext cx="10779512" cy="4479047"/>
          </a:xfrm>
          <a:prstGeom prst="rect">
            <a:avLst/>
          </a:prstGeom>
        </p:spPr>
        <p:txBody>
          <a:bodyPr wrap="square">
            <a:spAutoFit/>
          </a:bodyPr>
          <a:lstStyle/>
          <a:p>
            <a:pPr>
              <a:lnSpc>
                <a:spcPct val="150000"/>
              </a:lnSpc>
            </a:pPr>
            <a:r>
              <a:rPr lang="en-GB" sz="1600" dirty="0">
                <a:solidFill>
                  <a:srgbClr val="001965"/>
                </a:solidFill>
              </a:rPr>
              <a:t>VAs are implemented initially in a pre-defined cohort based on local priorities, knowledge base, and needs, but:</a:t>
            </a:r>
          </a:p>
          <a:p>
            <a:pPr marL="838179" lvl="1" indent="-228594">
              <a:lnSpc>
                <a:spcPct val="150000"/>
              </a:lnSpc>
              <a:buFont typeface="Arial" panose="020B0604020202020204" pitchFamily="34" charset="0"/>
              <a:buChar char="•"/>
            </a:pPr>
            <a:r>
              <a:rPr lang="en-GB" sz="1600" dirty="0">
                <a:solidFill>
                  <a:srgbClr val="001965"/>
                </a:solidFill>
              </a:rPr>
              <a:t>a proportion of participants are recruited through snowball-sampling based on reported vulnerability/ resilience by other participants. </a:t>
            </a:r>
          </a:p>
          <a:p>
            <a:pPr marL="838179" lvl="1" indent="-228594">
              <a:lnSpc>
                <a:spcPct val="150000"/>
              </a:lnSpc>
              <a:buFont typeface="Arial" panose="020B0604020202020204" pitchFamily="34" charset="0"/>
              <a:buChar char="•"/>
            </a:pPr>
            <a:r>
              <a:rPr lang="en-GB" sz="1600" dirty="0">
                <a:solidFill>
                  <a:srgbClr val="001965"/>
                </a:solidFill>
              </a:rPr>
              <a:t>Thus, participant recruitment is iterative and adjustments to the initial interview protocol during the course of the study may also occur. </a:t>
            </a:r>
          </a:p>
          <a:p>
            <a:pPr marL="838179" lvl="1" indent="-228594">
              <a:lnSpc>
                <a:spcPct val="150000"/>
              </a:lnSpc>
              <a:buFont typeface="Arial" panose="020B0604020202020204" pitchFamily="34" charset="0"/>
              <a:buChar char="•"/>
            </a:pPr>
            <a:r>
              <a:rPr lang="en-GB" sz="1600" dirty="0">
                <a:solidFill>
                  <a:srgbClr val="001965"/>
                </a:solidFill>
              </a:rPr>
              <a:t>Stakeholder engagement here is important. </a:t>
            </a:r>
          </a:p>
          <a:p>
            <a:pPr marL="1447764" lvl="2" indent="-228594">
              <a:lnSpc>
                <a:spcPct val="150000"/>
              </a:lnSpc>
              <a:buFont typeface="Arial" panose="020B0604020202020204" pitchFamily="34" charset="0"/>
              <a:buChar char="•"/>
            </a:pPr>
            <a:r>
              <a:rPr lang="en-GB" sz="1600" dirty="0">
                <a:solidFill>
                  <a:srgbClr val="001965"/>
                </a:solidFill>
              </a:rPr>
              <a:t>Start by pre-defining well-established/ likely characteristics linked to vulnerability. </a:t>
            </a:r>
          </a:p>
          <a:p>
            <a:pPr marL="1447764" lvl="2" indent="-228594">
              <a:lnSpc>
                <a:spcPct val="150000"/>
              </a:lnSpc>
              <a:buFont typeface="Arial" panose="020B0604020202020204" pitchFamily="34" charset="0"/>
              <a:buChar char="•"/>
            </a:pPr>
            <a:r>
              <a:rPr lang="en-GB" sz="1600" dirty="0">
                <a:solidFill>
                  <a:srgbClr val="001965"/>
                </a:solidFill>
              </a:rPr>
              <a:t>Select percentage of cohort based on those characteristics.</a:t>
            </a:r>
          </a:p>
          <a:p>
            <a:pPr marL="1447764" lvl="2" indent="-228594">
              <a:lnSpc>
                <a:spcPct val="150000"/>
              </a:lnSpc>
              <a:buFont typeface="Arial" panose="020B0604020202020204" pitchFamily="34" charset="0"/>
              <a:buChar char="•"/>
            </a:pPr>
            <a:r>
              <a:rPr lang="en-GB" sz="1600" dirty="0">
                <a:solidFill>
                  <a:srgbClr val="001965"/>
                </a:solidFill>
              </a:rPr>
              <a:t>Adjust throughout data collection period of needed.</a:t>
            </a:r>
          </a:p>
          <a:p>
            <a:pPr lvl="1">
              <a:lnSpc>
                <a:spcPct val="150000"/>
              </a:lnSpc>
            </a:pPr>
            <a:endParaRPr lang="en-GB" sz="1600" dirty="0">
              <a:solidFill>
                <a:srgbClr val="001965"/>
              </a:solidFill>
            </a:endParaRPr>
          </a:p>
          <a:p>
            <a:pPr>
              <a:lnSpc>
                <a:spcPct val="150000"/>
              </a:lnSpc>
            </a:pPr>
            <a:r>
              <a:rPr lang="en-GB" sz="1600" dirty="0">
                <a:solidFill>
                  <a:srgbClr val="001965"/>
                </a:solidFill>
              </a:rPr>
              <a:t>Research sites are chosen to contrast between some participant characteristics and based on local knowledge/ prior research. </a:t>
            </a:r>
          </a:p>
        </p:txBody>
      </p:sp>
    </p:spTree>
    <p:extLst>
      <p:ext uri="{BB962C8B-B14F-4D97-AF65-F5344CB8AC3E}">
        <p14:creationId xmlns:p14="http://schemas.microsoft.com/office/powerpoint/2010/main" val="1441657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2666C03-9679-C34D-A5D5-B12DB715BDF2}"/>
              </a:ext>
            </a:extLst>
          </p:cNvPr>
          <p:cNvGraphicFramePr/>
          <p:nvPr/>
        </p:nvGraphicFramePr>
        <p:xfrm>
          <a:off x="5011945" y="3285855"/>
          <a:ext cx="3936489" cy="24239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Rectangle 8">
            <a:extLst>
              <a:ext uri="{FF2B5EF4-FFF2-40B4-BE49-F238E27FC236}">
                <a16:creationId xmlns:a16="http://schemas.microsoft.com/office/drawing/2014/main" id="{02BAA292-DACB-FB41-81E1-0F096F8687AE}"/>
              </a:ext>
            </a:extLst>
          </p:cNvPr>
          <p:cNvSpPr/>
          <p:nvPr/>
        </p:nvSpPr>
        <p:spPr>
          <a:xfrm>
            <a:off x="2720007" y="3259535"/>
            <a:ext cx="2028583" cy="2423939"/>
          </a:xfrm>
          <a:prstGeom prst="rect">
            <a:avLst/>
          </a:prstGeom>
          <a:solidFill>
            <a:srgbClr val="AEA7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67" dirty="0">
                <a:solidFill>
                  <a:srgbClr val="333F50"/>
                </a:solidFill>
                <a:latin typeface="Helvetica" charset="0"/>
                <a:ea typeface="Helvetica" charset="0"/>
                <a:cs typeface="Helvetica" charset="0"/>
              </a:rPr>
              <a:t>Interview Protocol </a:t>
            </a:r>
          </a:p>
          <a:p>
            <a:pPr algn="ctr"/>
            <a:r>
              <a:rPr lang="en-GB" sz="1867" dirty="0">
                <a:solidFill>
                  <a:srgbClr val="333F50"/>
                </a:solidFill>
                <a:latin typeface="Helvetica" charset="0"/>
                <a:ea typeface="Helvetica" charset="0"/>
                <a:cs typeface="Helvetica" charset="0"/>
              </a:rPr>
              <a:t>(Field Administered)</a:t>
            </a:r>
          </a:p>
        </p:txBody>
      </p:sp>
      <p:sp>
        <p:nvSpPr>
          <p:cNvPr id="10" name="Rectangle 9">
            <a:extLst>
              <a:ext uri="{FF2B5EF4-FFF2-40B4-BE49-F238E27FC236}">
                <a16:creationId xmlns:a16="http://schemas.microsoft.com/office/drawing/2014/main" id="{CC5BE0C7-242C-7F49-8AF7-4A36AE605BA4}"/>
              </a:ext>
            </a:extLst>
          </p:cNvPr>
          <p:cNvSpPr/>
          <p:nvPr/>
        </p:nvSpPr>
        <p:spPr>
          <a:xfrm>
            <a:off x="2720007" y="2328051"/>
            <a:ext cx="6228427" cy="5847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67" dirty="0">
                <a:solidFill>
                  <a:srgbClr val="001965"/>
                </a:solidFill>
                <a:latin typeface="Helvetica" charset="0"/>
                <a:ea typeface="Helvetica" charset="0"/>
                <a:cs typeface="Helvetica" charset="0"/>
              </a:rPr>
              <a:t>Demographic Survey Questions</a:t>
            </a:r>
          </a:p>
        </p:txBody>
      </p:sp>
      <p:sp>
        <p:nvSpPr>
          <p:cNvPr id="11" name="Rounded Rectangle 10">
            <a:extLst>
              <a:ext uri="{FF2B5EF4-FFF2-40B4-BE49-F238E27FC236}">
                <a16:creationId xmlns:a16="http://schemas.microsoft.com/office/drawing/2014/main" id="{E360FF8F-10A0-1143-BC76-5CE37A1AAE67}"/>
              </a:ext>
            </a:extLst>
          </p:cNvPr>
          <p:cNvSpPr/>
          <p:nvPr/>
        </p:nvSpPr>
        <p:spPr>
          <a:xfrm>
            <a:off x="2720007" y="5925577"/>
            <a:ext cx="6228427" cy="314489"/>
          </a:xfrm>
          <a:prstGeom prst="roundRect">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67" dirty="0">
                <a:solidFill>
                  <a:srgbClr val="001965"/>
                </a:solidFill>
                <a:latin typeface="Helvetica" charset="0"/>
                <a:ea typeface="Helvetica" charset="0"/>
                <a:cs typeface="Helvetica" charset="0"/>
              </a:rPr>
              <a:t>Ethnographic Observations</a:t>
            </a:r>
          </a:p>
        </p:txBody>
      </p:sp>
      <p:sp>
        <p:nvSpPr>
          <p:cNvPr id="3" name="Rectangle 2">
            <a:extLst>
              <a:ext uri="{FF2B5EF4-FFF2-40B4-BE49-F238E27FC236}">
                <a16:creationId xmlns:a16="http://schemas.microsoft.com/office/drawing/2014/main" id="{74F45296-48B4-DF44-B46D-254755406B46}"/>
              </a:ext>
            </a:extLst>
          </p:cNvPr>
          <p:cNvSpPr/>
          <p:nvPr/>
        </p:nvSpPr>
        <p:spPr>
          <a:xfrm>
            <a:off x="2415657" y="2119240"/>
            <a:ext cx="6789019" cy="4397489"/>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400"/>
          </a:p>
        </p:txBody>
      </p:sp>
      <p:sp>
        <p:nvSpPr>
          <p:cNvPr id="13" name="Title 2">
            <a:extLst>
              <a:ext uri="{FF2B5EF4-FFF2-40B4-BE49-F238E27FC236}">
                <a16:creationId xmlns:a16="http://schemas.microsoft.com/office/drawing/2014/main" id="{71DB451D-6443-324A-B3CA-AC48ADDA662D}"/>
              </a:ext>
            </a:extLst>
          </p:cNvPr>
          <p:cNvSpPr>
            <a:spLocks noGrp="1"/>
          </p:cNvSpPr>
          <p:nvPr>
            <p:ph type="title"/>
          </p:nvPr>
        </p:nvSpPr>
        <p:spPr>
          <a:xfrm>
            <a:off x="422400" y="297589"/>
            <a:ext cx="11347200" cy="1580431"/>
          </a:xfrm>
        </p:spPr>
        <p:txBody>
          <a:bodyPr/>
          <a:lstStyle/>
          <a:p>
            <a:r>
              <a:rPr lang="en-US" dirty="0">
                <a:solidFill>
                  <a:srgbClr val="001965"/>
                </a:solidFill>
              </a:rPr>
              <a:t>Vulnerability Assessments in multi-site studies: </a:t>
            </a:r>
            <a:br>
              <a:rPr lang="en-US" dirty="0">
                <a:solidFill>
                  <a:srgbClr val="001965"/>
                </a:solidFill>
              </a:rPr>
            </a:br>
            <a:r>
              <a:rPr lang="en-US" b="0" dirty="0"/>
              <a:t>Data Collection “Global” Structure </a:t>
            </a:r>
            <a:br>
              <a:rPr lang="en-US" b="0" dirty="0"/>
            </a:br>
            <a:r>
              <a:rPr lang="en-US" b="0" dirty="0"/>
              <a:t>(Overall Assessment)</a:t>
            </a:r>
          </a:p>
        </p:txBody>
      </p:sp>
    </p:spTree>
    <p:custDataLst>
      <p:tags r:id="rId1"/>
    </p:custDataLst>
    <p:extLst>
      <p:ext uri="{BB962C8B-B14F-4D97-AF65-F5344CB8AC3E}">
        <p14:creationId xmlns:p14="http://schemas.microsoft.com/office/powerpoint/2010/main" val="2254052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P spid="10" grpId="0" animBg="1"/>
      <p:bldP spid="10" grpId="1" animBg="1"/>
      <p:bldP spid="11" grpId="0" animBg="1"/>
      <p:bldP spid="11" grpId="1"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4542A34E-DD7B-904C-B402-C2B9ACE294B3}"/>
              </a:ext>
            </a:extLst>
          </p:cNvPr>
          <p:cNvSpPr>
            <a:spLocks noGrp="1"/>
          </p:cNvSpPr>
          <p:nvPr>
            <p:ph type="title"/>
          </p:nvPr>
        </p:nvSpPr>
        <p:spPr>
          <a:xfrm>
            <a:off x="422400" y="297589"/>
            <a:ext cx="11347200" cy="1075977"/>
          </a:xfrm>
        </p:spPr>
        <p:txBody>
          <a:bodyPr/>
          <a:lstStyle/>
          <a:p>
            <a:r>
              <a:rPr lang="en-US" dirty="0">
                <a:solidFill>
                  <a:srgbClr val="001965"/>
                </a:solidFill>
              </a:rPr>
              <a:t>Vulnerability Assessments in multi-site studies: </a:t>
            </a:r>
            <a:br>
              <a:rPr lang="en-US" dirty="0">
                <a:solidFill>
                  <a:srgbClr val="001965"/>
                </a:solidFill>
              </a:rPr>
            </a:br>
            <a:r>
              <a:rPr lang="en-US" b="0" dirty="0"/>
              <a:t>Data Analysis and Outcomes </a:t>
            </a:r>
          </a:p>
        </p:txBody>
      </p:sp>
      <p:graphicFrame>
        <p:nvGraphicFramePr>
          <p:cNvPr id="2" name="Diagram 1">
            <a:extLst>
              <a:ext uri="{FF2B5EF4-FFF2-40B4-BE49-F238E27FC236}">
                <a16:creationId xmlns:a16="http://schemas.microsoft.com/office/drawing/2014/main" id="{9972F023-6E30-BD47-86C4-C9831F66A655}"/>
              </a:ext>
            </a:extLst>
          </p:cNvPr>
          <p:cNvGraphicFramePr/>
          <p:nvPr/>
        </p:nvGraphicFramePr>
        <p:xfrm>
          <a:off x="422401" y="1894703"/>
          <a:ext cx="11347199" cy="39706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327350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p:txBody>
          <a:bodyPr/>
          <a:lstStyle/>
          <a:p>
            <a:r>
              <a:rPr lang="sl-SI" noProof="0" err="1"/>
              <a:t>Vulnerability</a:t>
            </a:r>
            <a:r>
              <a:rPr lang="sl-SI" noProof="0"/>
              <a:t> Assessment </a:t>
            </a:r>
            <a:r>
              <a:rPr lang="sl-SI" noProof="0" dirty="0"/>
              <a:t>in </a:t>
            </a:r>
            <a:r>
              <a:rPr lang="sl-SI" noProof="0" dirty="0" err="1"/>
              <a:t>Slovenia</a:t>
            </a:r>
            <a:br>
              <a:rPr lang="sl-SI" noProof="0" dirty="0"/>
            </a:br>
            <a:endParaRPr lang="en-US" noProof="0" dirty="0"/>
          </a:p>
        </p:txBody>
      </p:sp>
      <p:sp>
        <p:nvSpPr>
          <p:cNvPr id="3" name="TextBox 2">
            <a:extLst>
              <a:ext uri="{FF2B5EF4-FFF2-40B4-BE49-F238E27FC236}">
                <a16:creationId xmlns:a16="http://schemas.microsoft.com/office/drawing/2014/main" id="{137619E9-251A-4687-9B93-ADFC5AD4D571}"/>
              </a:ext>
            </a:extLst>
          </p:cNvPr>
          <p:cNvSpPr txBox="1"/>
          <p:nvPr/>
        </p:nvSpPr>
        <p:spPr>
          <a:xfrm>
            <a:off x="1968499" y="3675078"/>
            <a:ext cx="6932613" cy="800219"/>
          </a:xfrm>
          <a:prstGeom prst="rect">
            <a:avLst/>
          </a:prstGeom>
          <a:noFill/>
        </p:spPr>
        <p:txBody>
          <a:bodyPr wrap="square" rtlCol="0">
            <a:spAutoFit/>
          </a:bodyPr>
          <a:lstStyle/>
          <a:p>
            <a:r>
              <a:rPr lang="sl-SI" dirty="0" err="1">
                <a:solidFill>
                  <a:srgbClr val="666666"/>
                </a:solidFill>
                <a:latin typeface="Tahoma" panose="020B0604030504040204" pitchFamily="34" charset="0"/>
                <a:ea typeface="Tahoma" panose="020B0604030504040204" pitchFamily="34" charset="0"/>
                <a:cs typeface="Tahoma" panose="020B0604030504040204" pitchFamily="34" charset="0"/>
              </a:rPr>
              <a:t>assoc</a:t>
            </a:r>
            <a:r>
              <a:rPr lang="sl-SI" dirty="0">
                <a:solidFill>
                  <a:srgbClr val="666666"/>
                </a:solidFill>
                <a:latin typeface="Tahoma" panose="020B0604030504040204" pitchFamily="34" charset="0"/>
                <a:ea typeface="Tahoma" panose="020B0604030504040204" pitchFamily="34" charset="0"/>
                <a:cs typeface="Tahoma" panose="020B0604030504040204" pitchFamily="34" charset="0"/>
              </a:rPr>
              <a:t>. prof. dr. </a:t>
            </a:r>
            <a:r>
              <a:rPr lang="sl-SI" b="1" dirty="0">
                <a:solidFill>
                  <a:srgbClr val="666666"/>
                </a:solidFill>
                <a:latin typeface="Tahoma" panose="020B0604030504040204" pitchFamily="34" charset="0"/>
                <a:ea typeface="Tahoma" panose="020B0604030504040204" pitchFamily="34" charset="0"/>
                <a:cs typeface="Tahoma" panose="020B0604030504040204" pitchFamily="34" charset="0"/>
              </a:rPr>
              <a:t>Uršula Lipovec Čebron</a:t>
            </a:r>
          </a:p>
          <a:p>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Department</a:t>
            </a:r>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of</a:t>
            </a:r>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Ethnology</a:t>
            </a:r>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and</a:t>
            </a:r>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Cultural</a:t>
            </a:r>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 </a:t>
            </a:r>
            <a:r>
              <a:rPr lang="sl-SI" sz="1400" dirty="0" err="1">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Anthropology</a:t>
            </a:r>
            <a:endPar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a:p>
            <a:r>
              <a:rPr lang="sl-SI"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rPr>
              <a:t>University of Ljubljana, Faculty of Arts</a:t>
            </a:r>
            <a:endParaRPr lang="en-GB" sz="1400" dirty="0">
              <a:solidFill>
                <a:schemeClr val="bg1">
                  <a:lumMod val="6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14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D7F4E07-642A-4189-8734-B7156343C627}"/>
              </a:ext>
            </a:extLst>
          </p:cNvPr>
          <p:cNvSpPr>
            <a:spLocks noGrp="1"/>
          </p:cNvSpPr>
          <p:nvPr>
            <p:ph type="title"/>
          </p:nvPr>
        </p:nvSpPr>
        <p:spPr/>
        <p:txBody>
          <a:bodyPr/>
          <a:lstStyle/>
          <a:p>
            <a:r>
              <a:rPr lang="sl-SI" dirty="0"/>
              <a:t>Some Covid-19 </a:t>
            </a:r>
            <a:r>
              <a:rPr lang="sl-SI" dirty="0" err="1"/>
              <a:t>related</a:t>
            </a:r>
            <a:r>
              <a:rPr lang="sl-SI" dirty="0"/>
              <a:t> </a:t>
            </a:r>
            <a:r>
              <a:rPr lang="sl-SI" dirty="0" err="1"/>
              <a:t>events</a:t>
            </a:r>
            <a:r>
              <a:rPr lang="sl-SI" dirty="0"/>
              <a:t> in </a:t>
            </a:r>
            <a:r>
              <a:rPr lang="sl-SI" dirty="0" err="1"/>
              <a:t>Slovenia</a:t>
            </a:r>
            <a:endParaRPr lang="en-GB" dirty="0"/>
          </a:p>
        </p:txBody>
      </p:sp>
      <p:graphicFrame>
        <p:nvGraphicFramePr>
          <p:cNvPr id="5" name="Tabela 5">
            <a:extLst>
              <a:ext uri="{FF2B5EF4-FFF2-40B4-BE49-F238E27FC236}">
                <a16:creationId xmlns:a16="http://schemas.microsoft.com/office/drawing/2014/main" id="{FB6EF9B7-9FAF-4E21-9A33-33309CFD688D}"/>
              </a:ext>
            </a:extLst>
          </p:cNvPr>
          <p:cNvGraphicFramePr>
            <a:graphicFrameLocks noGrp="1"/>
          </p:cNvGraphicFramePr>
          <p:nvPr>
            <p:ph sz="half" idx="2"/>
          </p:nvPr>
        </p:nvGraphicFramePr>
        <p:xfrm>
          <a:off x="179462" y="2425700"/>
          <a:ext cx="6879364" cy="3864120"/>
        </p:xfrm>
        <a:graphic>
          <a:graphicData uri="http://schemas.openxmlformats.org/drawingml/2006/table">
            <a:tbl>
              <a:tblPr firstRow="1" bandRow="1">
                <a:tableStyleId>{5C22544A-7EE6-4342-B048-85BDC9FD1C3A}</a:tableStyleId>
              </a:tblPr>
              <a:tblGrid>
                <a:gridCol w="1370623">
                  <a:extLst>
                    <a:ext uri="{9D8B030D-6E8A-4147-A177-3AD203B41FA5}">
                      <a16:colId xmlns:a16="http://schemas.microsoft.com/office/drawing/2014/main" val="2382743619"/>
                    </a:ext>
                  </a:extLst>
                </a:gridCol>
                <a:gridCol w="5508741">
                  <a:extLst>
                    <a:ext uri="{9D8B030D-6E8A-4147-A177-3AD203B41FA5}">
                      <a16:colId xmlns:a16="http://schemas.microsoft.com/office/drawing/2014/main" val="1861460827"/>
                    </a:ext>
                  </a:extLst>
                </a:gridCol>
              </a:tblGrid>
              <a:tr h="591616">
                <a:tc>
                  <a:txBody>
                    <a:bodyPr/>
                    <a:lstStyle/>
                    <a:p>
                      <a:r>
                        <a:rPr lang="sl-SI" dirty="0"/>
                        <a:t>3. </a:t>
                      </a:r>
                      <a:r>
                        <a:rPr lang="sl-SI" dirty="0" err="1"/>
                        <a:t>March</a:t>
                      </a:r>
                      <a:r>
                        <a:rPr lang="sl-SI" dirty="0"/>
                        <a:t> 2020</a:t>
                      </a:r>
                      <a:endParaRPr lang="en-GB" dirty="0"/>
                    </a:p>
                  </a:txBody>
                  <a:tcPr/>
                </a:tc>
                <a:tc>
                  <a:txBody>
                    <a:bodyPr/>
                    <a:lstStyle/>
                    <a:p>
                      <a:r>
                        <a:rPr lang="sl-SI" b="1" u="none" dirty="0"/>
                        <a:t>First Covid-19 </a:t>
                      </a:r>
                      <a:r>
                        <a:rPr lang="sl-SI" b="1" u="none" dirty="0" err="1"/>
                        <a:t>case</a:t>
                      </a:r>
                      <a:r>
                        <a:rPr lang="sl-SI" b="1" u="none" dirty="0"/>
                        <a:t> </a:t>
                      </a:r>
                      <a:r>
                        <a:rPr lang="sl-SI" dirty="0" err="1"/>
                        <a:t>confirmed</a:t>
                      </a:r>
                      <a:r>
                        <a:rPr lang="sl-SI" dirty="0"/>
                        <a:t> in </a:t>
                      </a:r>
                      <a:r>
                        <a:rPr lang="sl-SI" dirty="0" err="1"/>
                        <a:t>Slovenia</a:t>
                      </a:r>
                      <a:endParaRPr lang="en-GB" dirty="0"/>
                    </a:p>
                  </a:txBody>
                  <a:tcPr/>
                </a:tc>
                <a:extLst>
                  <a:ext uri="{0D108BD9-81ED-4DB2-BD59-A6C34878D82A}">
                    <a16:rowId xmlns:a16="http://schemas.microsoft.com/office/drawing/2014/main" val="230812892"/>
                  </a:ext>
                </a:extLst>
              </a:tr>
              <a:tr h="591616">
                <a:tc>
                  <a:txBody>
                    <a:bodyPr/>
                    <a:lstStyle/>
                    <a:p>
                      <a:r>
                        <a:rPr lang="sl-SI" dirty="0"/>
                        <a:t>12. </a:t>
                      </a:r>
                      <a:r>
                        <a:rPr lang="sl-SI" dirty="0" err="1"/>
                        <a:t>March</a:t>
                      </a:r>
                      <a:r>
                        <a:rPr lang="sl-SI" dirty="0"/>
                        <a:t> 2020</a:t>
                      </a:r>
                      <a:endParaRPr lang="en-GB" dirty="0"/>
                    </a:p>
                  </a:txBody>
                  <a:tcPr/>
                </a:tc>
                <a:tc>
                  <a:txBody>
                    <a:bodyPr/>
                    <a:lstStyle/>
                    <a:p>
                      <a:r>
                        <a:rPr lang="sl-SI" sz="1800" b="1" u="none" kern="1200" dirty="0" err="1">
                          <a:solidFill>
                            <a:schemeClr val="dk1"/>
                          </a:solidFill>
                          <a:latin typeface="+mn-lt"/>
                          <a:ea typeface="+mn-ea"/>
                          <a:cs typeface="+mn-cs"/>
                        </a:rPr>
                        <a:t>Epidemic</a:t>
                      </a:r>
                      <a:r>
                        <a:rPr lang="sl-SI" sz="1800" b="1" u="none" kern="1200" dirty="0">
                          <a:solidFill>
                            <a:schemeClr val="dk1"/>
                          </a:solidFill>
                          <a:latin typeface="+mn-lt"/>
                          <a:ea typeface="+mn-ea"/>
                          <a:cs typeface="+mn-cs"/>
                        </a:rPr>
                        <a:t> is </a:t>
                      </a:r>
                      <a:r>
                        <a:rPr lang="sl-SI" sz="1800" b="1" u="none" kern="1200" dirty="0" err="1">
                          <a:solidFill>
                            <a:schemeClr val="dk1"/>
                          </a:solidFill>
                          <a:latin typeface="+mn-lt"/>
                          <a:ea typeface="+mn-ea"/>
                          <a:cs typeface="+mn-cs"/>
                        </a:rPr>
                        <a:t>declared</a:t>
                      </a:r>
                      <a:r>
                        <a:rPr lang="sl-SI" sz="1800" b="1" u="none" kern="1200" dirty="0">
                          <a:solidFill>
                            <a:schemeClr val="dk1"/>
                          </a:solidFill>
                          <a:latin typeface="+mn-lt"/>
                          <a:ea typeface="+mn-ea"/>
                          <a:cs typeface="+mn-cs"/>
                        </a:rPr>
                        <a:t>.</a:t>
                      </a:r>
                      <a:endParaRPr lang="en-GB" u="none" dirty="0"/>
                    </a:p>
                  </a:txBody>
                  <a:tcPr/>
                </a:tc>
                <a:extLst>
                  <a:ext uri="{0D108BD9-81ED-4DB2-BD59-A6C34878D82A}">
                    <a16:rowId xmlns:a16="http://schemas.microsoft.com/office/drawing/2014/main" val="2690833104"/>
                  </a:ext>
                </a:extLst>
              </a:tr>
              <a:tr h="591616">
                <a:tc>
                  <a:txBody>
                    <a:bodyPr/>
                    <a:lstStyle/>
                    <a:p>
                      <a:r>
                        <a:rPr lang="sl-SI" dirty="0"/>
                        <a:t>13. </a:t>
                      </a:r>
                      <a:r>
                        <a:rPr lang="sl-SI" dirty="0" err="1"/>
                        <a:t>March</a:t>
                      </a:r>
                      <a:r>
                        <a:rPr lang="sl-SI" dirty="0"/>
                        <a:t> 2020</a:t>
                      </a:r>
                      <a:endParaRPr lang="en-GB" dirty="0"/>
                    </a:p>
                  </a:txBody>
                  <a:tcPr/>
                </a:tc>
                <a:tc>
                  <a:txBody>
                    <a:bodyPr/>
                    <a:lstStyle/>
                    <a:p>
                      <a:r>
                        <a:rPr lang="sl-SI" sz="1800" b="1" u="none" kern="1200" dirty="0">
                          <a:solidFill>
                            <a:schemeClr val="dk1"/>
                          </a:solidFill>
                          <a:latin typeface="+mn-lt"/>
                          <a:ea typeface="+mn-ea"/>
                          <a:cs typeface="+mn-cs"/>
                        </a:rPr>
                        <a:t>New </a:t>
                      </a:r>
                      <a:r>
                        <a:rPr lang="sl-SI" sz="1800" b="1" u="none" kern="1200" dirty="0" err="1">
                          <a:solidFill>
                            <a:schemeClr val="dk1"/>
                          </a:solidFill>
                          <a:latin typeface="+mn-lt"/>
                          <a:ea typeface="+mn-ea"/>
                          <a:cs typeface="+mn-cs"/>
                        </a:rPr>
                        <a:t>government</a:t>
                      </a:r>
                      <a:r>
                        <a:rPr lang="sl-SI" u="none" dirty="0"/>
                        <a:t> </a:t>
                      </a:r>
                      <a:r>
                        <a:rPr lang="sl-SI" u="none" dirty="0" err="1"/>
                        <a:t>takes</a:t>
                      </a:r>
                      <a:r>
                        <a:rPr lang="sl-SI" u="none" dirty="0"/>
                        <a:t> </a:t>
                      </a:r>
                      <a:r>
                        <a:rPr lang="sl-SI" u="none" dirty="0" err="1"/>
                        <a:t>power</a:t>
                      </a:r>
                      <a:r>
                        <a:rPr lang="sl-SI" u="none" baseline="0" dirty="0"/>
                        <a:t> – </a:t>
                      </a:r>
                    </a:p>
                    <a:p>
                      <a:r>
                        <a:rPr lang="sl-SI" u="none" baseline="0" dirty="0" err="1"/>
                        <a:t>new</a:t>
                      </a:r>
                      <a:r>
                        <a:rPr lang="sl-SI" u="none" dirty="0"/>
                        <a:t> prime-minister is Janez Janša.</a:t>
                      </a:r>
                      <a:endParaRPr lang="en-GB" u="none" dirty="0"/>
                    </a:p>
                  </a:txBody>
                  <a:tcPr/>
                </a:tc>
                <a:extLst>
                  <a:ext uri="{0D108BD9-81ED-4DB2-BD59-A6C34878D82A}">
                    <a16:rowId xmlns:a16="http://schemas.microsoft.com/office/drawing/2014/main" val="3563126847"/>
                  </a:ext>
                </a:extLst>
              </a:tr>
              <a:tr h="845165">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l-SI" sz="1800" b="1" i="0" u="none" strike="noStrike" kern="1200" dirty="0" err="1">
                          <a:solidFill>
                            <a:schemeClr val="dk1"/>
                          </a:solidFill>
                          <a:effectLst/>
                          <a:latin typeface="+mn-lt"/>
                          <a:ea typeface="+mn-ea"/>
                          <a:cs typeface="+mn-cs"/>
                        </a:rPr>
                        <a:t>The</a:t>
                      </a:r>
                      <a:r>
                        <a:rPr lang="sl-SI" sz="1800" b="1" i="0" u="none" strike="noStrike" kern="1200" dirty="0">
                          <a:solidFill>
                            <a:schemeClr val="dk1"/>
                          </a:solidFill>
                          <a:effectLst/>
                          <a:latin typeface="+mn-lt"/>
                          <a:ea typeface="+mn-ea"/>
                          <a:cs typeface="+mn-cs"/>
                        </a:rPr>
                        <a:t> </a:t>
                      </a:r>
                      <a:r>
                        <a:rPr lang="sl-SI" sz="1800" b="1" i="0" u="none" strike="noStrike" kern="1200" dirty="0" err="1">
                          <a:solidFill>
                            <a:schemeClr val="dk1"/>
                          </a:solidFill>
                          <a:effectLst/>
                          <a:latin typeface="+mn-lt"/>
                          <a:ea typeface="+mn-ea"/>
                          <a:cs typeface="+mn-cs"/>
                        </a:rPr>
                        <a:t>heads</a:t>
                      </a:r>
                      <a:r>
                        <a:rPr lang="sl-SI" sz="1800" b="1" i="0" u="none" strike="noStrike" kern="1200" dirty="0">
                          <a:solidFill>
                            <a:schemeClr val="dk1"/>
                          </a:solidFill>
                          <a:effectLst/>
                          <a:latin typeface="+mn-lt"/>
                          <a:ea typeface="+mn-ea"/>
                          <a:cs typeface="+mn-cs"/>
                        </a:rPr>
                        <a:t> </a:t>
                      </a:r>
                      <a:r>
                        <a:rPr lang="sl-SI" sz="1800" b="1" i="0" u="none" strike="noStrike" kern="1200" dirty="0" err="1">
                          <a:solidFill>
                            <a:schemeClr val="dk1"/>
                          </a:solidFill>
                          <a:effectLst/>
                          <a:latin typeface="+mn-lt"/>
                          <a:ea typeface="+mn-ea"/>
                          <a:cs typeface="+mn-cs"/>
                        </a:rPr>
                        <a:t>of</a:t>
                      </a:r>
                      <a:r>
                        <a:rPr lang="sl-SI" sz="1800" b="1" i="0" u="none" strike="noStrike" kern="1200" dirty="0">
                          <a:solidFill>
                            <a:schemeClr val="dk1"/>
                          </a:solidFill>
                          <a:effectLst/>
                          <a:latin typeface="+mn-lt"/>
                          <a:ea typeface="+mn-ea"/>
                          <a:cs typeface="+mn-cs"/>
                        </a:rPr>
                        <a:t> </a:t>
                      </a:r>
                      <a:r>
                        <a:rPr lang="sl-SI" sz="1800" b="1" i="0" u="none" strike="noStrike" kern="1200" dirty="0" err="1">
                          <a:solidFill>
                            <a:schemeClr val="dk1"/>
                          </a:solidFill>
                          <a:effectLst/>
                          <a:latin typeface="+mn-lt"/>
                          <a:ea typeface="+mn-ea"/>
                          <a:cs typeface="+mn-cs"/>
                        </a:rPr>
                        <a:t>the</a:t>
                      </a:r>
                      <a:r>
                        <a:rPr lang="sl-SI" sz="1800" b="1" i="0" u="none" strike="noStrike" kern="1200" dirty="0">
                          <a:solidFill>
                            <a:schemeClr val="dk1"/>
                          </a:solidFill>
                          <a:effectLst/>
                          <a:latin typeface="+mn-lt"/>
                          <a:ea typeface="+mn-ea"/>
                          <a:cs typeface="+mn-cs"/>
                        </a:rPr>
                        <a:t> </a:t>
                      </a:r>
                      <a:r>
                        <a:rPr lang="sl-SI" sz="1800" b="1" i="0" u="none" strike="noStrike" kern="1200" dirty="0" err="1">
                          <a:solidFill>
                            <a:schemeClr val="dk1"/>
                          </a:solidFill>
                          <a:effectLst/>
                          <a:latin typeface="+mn-lt"/>
                          <a:ea typeface="+mn-ea"/>
                          <a:cs typeface="+mn-cs"/>
                        </a:rPr>
                        <a:t>main</a:t>
                      </a:r>
                      <a:r>
                        <a:rPr lang="sl-SI" sz="1800" b="1" i="0" u="none" strike="noStrike" kern="1200" dirty="0">
                          <a:solidFill>
                            <a:schemeClr val="dk1"/>
                          </a:solidFill>
                          <a:effectLst/>
                          <a:latin typeface="+mn-lt"/>
                          <a:ea typeface="+mn-ea"/>
                          <a:cs typeface="+mn-cs"/>
                        </a:rPr>
                        <a:t> </a:t>
                      </a:r>
                      <a:r>
                        <a:rPr lang="sl-SI" sz="1800" b="1" i="0" u="none" strike="noStrike" kern="1200" dirty="0" err="1">
                          <a:solidFill>
                            <a:schemeClr val="dk1"/>
                          </a:solidFill>
                          <a:effectLst/>
                          <a:latin typeface="+mn-lt"/>
                          <a:ea typeface="+mn-ea"/>
                          <a:cs typeface="+mn-cs"/>
                        </a:rPr>
                        <a:t>institutions</a:t>
                      </a:r>
                      <a:r>
                        <a:rPr lang="sl-SI" sz="1800" b="1" i="0" u="none" strike="noStrike" kern="1200" dirty="0">
                          <a:solidFill>
                            <a:schemeClr val="dk1"/>
                          </a:solidFill>
                          <a:effectLst/>
                          <a:latin typeface="+mn-lt"/>
                          <a:ea typeface="+mn-ea"/>
                          <a:cs typeface="+mn-cs"/>
                        </a:rPr>
                        <a:t> </a:t>
                      </a:r>
                      <a:r>
                        <a:rPr lang="sl-SI" sz="1800" b="0" i="0" u="none" strike="noStrike" kern="1200" dirty="0">
                          <a:solidFill>
                            <a:schemeClr val="dk1"/>
                          </a:solidFill>
                          <a:effectLst/>
                          <a:latin typeface="+mn-lt"/>
                          <a:ea typeface="+mn-ea"/>
                          <a:cs typeface="+mn-cs"/>
                        </a:rPr>
                        <a:t>are </a:t>
                      </a:r>
                      <a:r>
                        <a:rPr lang="sl-SI" sz="1800" b="1" i="0" u="none" strike="noStrike" kern="1200" dirty="0" err="1">
                          <a:solidFill>
                            <a:schemeClr val="dk1"/>
                          </a:solidFill>
                          <a:effectLst/>
                          <a:latin typeface="+mn-lt"/>
                          <a:ea typeface="+mn-ea"/>
                          <a:cs typeface="+mn-cs"/>
                        </a:rPr>
                        <a:t>replaced</a:t>
                      </a:r>
                      <a:r>
                        <a:rPr lang="sl-SI" sz="1800" b="0" i="0" u="none" strike="noStrike" kern="1200" baseline="0" dirty="0">
                          <a:solidFill>
                            <a:schemeClr val="dk1"/>
                          </a:solidFill>
                          <a:effectLst/>
                          <a:latin typeface="+mn-lt"/>
                          <a:ea typeface="+mn-ea"/>
                          <a:cs typeface="+mn-cs"/>
                        </a:rPr>
                        <a:t> -</a:t>
                      </a:r>
                      <a:r>
                        <a:rPr lang="sl-SI" sz="1800" b="0" i="0" u="none" strike="noStrike" kern="1200" dirty="0">
                          <a:solidFill>
                            <a:schemeClr val="dk1"/>
                          </a:solidFill>
                          <a:effectLst/>
                          <a:latin typeface="+mn-lt"/>
                          <a:ea typeface="+mn-ea"/>
                          <a:cs typeface="+mn-cs"/>
                        </a:rPr>
                        <a:t> </a:t>
                      </a:r>
                      <a:r>
                        <a:rPr lang="sl-SI" sz="1800" b="0" i="0" u="none" strike="noStrike" kern="1200" dirty="0" err="1">
                          <a:solidFill>
                            <a:schemeClr val="dk1"/>
                          </a:solidFill>
                          <a:effectLst/>
                          <a:latin typeface="+mn-lt"/>
                          <a:ea typeface="+mn-ea"/>
                          <a:cs typeface="+mn-cs"/>
                        </a:rPr>
                        <a:t>including</a:t>
                      </a:r>
                      <a:r>
                        <a:rPr lang="sl-SI" sz="1800" b="0" i="0" u="none" strike="noStrike" kern="1200" dirty="0">
                          <a:solidFill>
                            <a:schemeClr val="dk1"/>
                          </a:solidFill>
                          <a:effectLst/>
                          <a:latin typeface="+mn-lt"/>
                          <a:ea typeface="+mn-ea"/>
                          <a:cs typeface="+mn-cs"/>
                        </a:rPr>
                        <a:t> </a:t>
                      </a:r>
                      <a:r>
                        <a:rPr lang="sl-SI" sz="1800" b="0" i="0" u="none" strike="noStrike" kern="1200" dirty="0" err="1">
                          <a:solidFill>
                            <a:schemeClr val="dk1"/>
                          </a:solidFill>
                          <a:effectLst/>
                          <a:latin typeface="+mn-lt"/>
                          <a:ea typeface="+mn-ea"/>
                          <a:cs typeface="+mn-cs"/>
                        </a:rPr>
                        <a:t>those</a:t>
                      </a:r>
                      <a:r>
                        <a:rPr lang="sl-SI" sz="1800" b="0" i="0" u="none" strike="noStrike" kern="1200" dirty="0">
                          <a:solidFill>
                            <a:schemeClr val="dk1"/>
                          </a:solidFill>
                          <a:effectLst/>
                          <a:latin typeface="+mn-lt"/>
                          <a:ea typeface="+mn-ea"/>
                          <a:cs typeface="+mn-cs"/>
                        </a:rPr>
                        <a:t> </a:t>
                      </a:r>
                      <a:r>
                        <a:rPr lang="sl-SI" sz="1800" b="0" i="0" u="none" strike="noStrike" kern="1200" dirty="0" err="1">
                          <a:solidFill>
                            <a:schemeClr val="dk1"/>
                          </a:solidFill>
                          <a:effectLst/>
                          <a:latin typeface="+mn-lt"/>
                          <a:ea typeface="+mn-ea"/>
                          <a:cs typeface="+mn-cs"/>
                        </a:rPr>
                        <a:t>involved</a:t>
                      </a:r>
                      <a:r>
                        <a:rPr lang="sl-SI" sz="1800" b="0" i="0" u="none" strike="noStrike" kern="1200" dirty="0">
                          <a:solidFill>
                            <a:schemeClr val="dk1"/>
                          </a:solidFill>
                          <a:effectLst/>
                          <a:latin typeface="+mn-lt"/>
                          <a:ea typeface="+mn-ea"/>
                          <a:cs typeface="+mn-cs"/>
                        </a:rPr>
                        <a:t> in </a:t>
                      </a:r>
                      <a:r>
                        <a:rPr lang="sl-SI" sz="1800" b="0" i="0" u="none" strike="noStrike" kern="1200" dirty="0" err="1">
                          <a:solidFill>
                            <a:schemeClr val="dk1"/>
                          </a:solidFill>
                          <a:effectLst/>
                          <a:latin typeface="+mn-lt"/>
                          <a:ea typeface="+mn-ea"/>
                          <a:cs typeface="+mn-cs"/>
                        </a:rPr>
                        <a:t>epidemic</a:t>
                      </a:r>
                      <a:r>
                        <a:rPr lang="sl-SI" sz="1800" b="0" i="0" u="none" strike="noStrike" kern="1200" dirty="0">
                          <a:solidFill>
                            <a:schemeClr val="dk1"/>
                          </a:solidFill>
                          <a:effectLst/>
                          <a:latin typeface="+mn-lt"/>
                          <a:ea typeface="+mn-ea"/>
                          <a:cs typeface="+mn-cs"/>
                        </a:rPr>
                        <a:t> management.</a:t>
                      </a:r>
                      <a:endParaRPr lang="en-GB" dirty="0"/>
                    </a:p>
                  </a:txBody>
                  <a:tcPr/>
                </a:tc>
                <a:extLst>
                  <a:ext uri="{0D108BD9-81ED-4DB2-BD59-A6C34878D82A}">
                    <a16:rowId xmlns:a16="http://schemas.microsoft.com/office/drawing/2014/main" val="4043144252"/>
                  </a:ext>
                </a:extLst>
              </a:tr>
              <a:tr h="1098715">
                <a:tc>
                  <a:txBody>
                    <a:bodyPr/>
                    <a:lstStyle/>
                    <a:p>
                      <a:pPr lvl="0"/>
                      <a:r>
                        <a:rPr lang="sl-SI" dirty="0"/>
                        <a:t>28. </a:t>
                      </a:r>
                      <a:r>
                        <a:rPr lang="sl-SI" dirty="0" err="1"/>
                        <a:t>February</a:t>
                      </a:r>
                      <a:r>
                        <a:rPr lang="sl-SI" dirty="0"/>
                        <a:t> (</a:t>
                      </a:r>
                      <a:r>
                        <a:rPr lang="sl-SI" dirty="0" err="1"/>
                        <a:t>ongoing</a:t>
                      </a:r>
                      <a:r>
                        <a:rPr lang="sl-SI" dirty="0"/>
                        <a:t>)</a:t>
                      </a:r>
                      <a:endParaRPr lang="en-GB" dirty="0"/>
                    </a:p>
                  </a:txBody>
                  <a:tcPr/>
                </a:tc>
                <a:tc>
                  <a:txBody>
                    <a:bodyPr/>
                    <a:lstStyle/>
                    <a:p>
                      <a:r>
                        <a:rPr lang="sl-SI" dirty="0"/>
                        <a:t>A </a:t>
                      </a:r>
                      <a:r>
                        <a:rPr lang="sl-SI" dirty="0" err="1"/>
                        <a:t>series</a:t>
                      </a:r>
                      <a:r>
                        <a:rPr lang="sl-SI" dirty="0"/>
                        <a:t> </a:t>
                      </a:r>
                      <a:r>
                        <a:rPr lang="sl-SI" dirty="0" err="1"/>
                        <a:t>of</a:t>
                      </a:r>
                      <a:r>
                        <a:rPr lang="sl-SI" dirty="0"/>
                        <a:t> </a:t>
                      </a:r>
                      <a:r>
                        <a:rPr lang="sl-SI" sz="1800" b="1" u="none" kern="1200" dirty="0" err="1">
                          <a:solidFill>
                            <a:schemeClr val="dk1"/>
                          </a:solidFill>
                          <a:latin typeface="+mn-lt"/>
                          <a:ea typeface="+mn-ea"/>
                          <a:cs typeface="+mn-cs"/>
                        </a:rPr>
                        <a:t>anti-governent</a:t>
                      </a:r>
                      <a:r>
                        <a:rPr lang="sl-SI" sz="1800" b="1" u="none" kern="1200" dirty="0">
                          <a:solidFill>
                            <a:schemeClr val="dk1"/>
                          </a:solidFill>
                          <a:latin typeface="+mn-lt"/>
                          <a:ea typeface="+mn-ea"/>
                          <a:cs typeface="+mn-cs"/>
                        </a:rPr>
                        <a:t> </a:t>
                      </a:r>
                      <a:r>
                        <a:rPr lang="sl-SI" sz="1800" b="1" u="none" kern="1200" dirty="0" err="1">
                          <a:solidFill>
                            <a:schemeClr val="dk1"/>
                          </a:solidFill>
                          <a:latin typeface="+mn-lt"/>
                          <a:ea typeface="+mn-ea"/>
                          <a:cs typeface="+mn-cs"/>
                        </a:rPr>
                        <a:t>protests</a:t>
                      </a:r>
                      <a:r>
                        <a:rPr lang="sl-SI" sz="1800" b="1" u="none" kern="1200" dirty="0">
                          <a:solidFill>
                            <a:schemeClr val="dk1"/>
                          </a:solidFill>
                          <a:latin typeface="+mn-lt"/>
                          <a:ea typeface="+mn-ea"/>
                          <a:cs typeface="+mn-cs"/>
                        </a:rPr>
                        <a:t> </a:t>
                      </a:r>
                      <a:r>
                        <a:rPr lang="sl-SI" u="none" dirty="0"/>
                        <a:t>– </a:t>
                      </a:r>
                    </a:p>
                    <a:p>
                      <a:r>
                        <a:rPr lang="sl-SI" u="none" dirty="0"/>
                        <a:t>in </a:t>
                      </a:r>
                      <a:r>
                        <a:rPr lang="sl-SI" u="none" dirty="0" err="1"/>
                        <a:t>various</a:t>
                      </a:r>
                      <a:r>
                        <a:rPr lang="sl-SI" u="none" dirty="0"/>
                        <a:t> </a:t>
                      </a:r>
                      <a:r>
                        <a:rPr lang="sl-SI" u="none" dirty="0" err="1"/>
                        <a:t>forms</a:t>
                      </a:r>
                      <a:r>
                        <a:rPr lang="sl-SI" u="none" dirty="0"/>
                        <a:t>, as </a:t>
                      </a:r>
                      <a:r>
                        <a:rPr lang="sl-SI" u="none" dirty="0" err="1"/>
                        <a:t>the</a:t>
                      </a:r>
                      <a:r>
                        <a:rPr lang="sl-SI" u="none" dirty="0"/>
                        <a:t> </a:t>
                      </a:r>
                      <a:r>
                        <a:rPr lang="sl-SI" u="none" dirty="0" err="1"/>
                        <a:t>decree</a:t>
                      </a:r>
                      <a:r>
                        <a:rPr lang="sl-SI" u="none" dirty="0"/>
                        <a:t> </a:t>
                      </a:r>
                    </a:p>
                    <a:p>
                      <a:r>
                        <a:rPr lang="sl-SI" u="none" dirty="0" err="1"/>
                        <a:t>prohibits</a:t>
                      </a:r>
                      <a:r>
                        <a:rPr lang="sl-SI" u="none" dirty="0"/>
                        <a:t> </a:t>
                      </a:r>
                      <a:r>
                        <a:rPr lang="sl-SI" u="none" dirty="0" err="1"/>
                        <a:t>gathering</a:t>
                      </a:r>
                      <a:r>
                        <a:rPr lang="sl-SI" u="none" dirty="0"/>
                        <a:t> in </a:t>
                      </a:r>
                      <a:r>
                        <a:rPr lang="sl-SI" u="none" dirty="0" err="1"/>
                        <a:t>public</a:t>
                      </a:r>
                      <a:r>
                        <a:rPr lang="sl-SI" u="none" dirty="0"/>
                        <a:t> </a:t>
                      </a:r>
                      <a:r>
                        <a:rPr lang="sl-SI" u="none" dirty="0" err="1"/>
                        <a:t>areas</a:t>
                      </a:r>
                      <a:endParaRPr lang="sl-SI" u="none" dirty="0"/>
                    </a:p>
                  </a:txBody>
                  <a:tcPr/>
                </a:tc>
                <a:extLst>
                  <a:ext uri="{0D108BD9-81ED-4DB2-BD59-A6C34878D82A}">
                    <a16:rowId xmlns:a16="http://schemas.microsoft.com/office/drawing/2014/main" val="3741387930"/>
                  </a:ext>
                </a:extLst>
              </a:tr>
            </a:tbl>
          </a:graphicData>
        </a:graphic>
      </p:graphicFrame>
      <p:sp>
        <p:nvSpPr>
          <p:cNvPr id="4" name="Označba mesta noge 3">
            <a:extLst>
              <a:ext uri="{FF2B5EF4-FFF2-40B4-BE49-F238E27FC236}">
                <a16:creationId xmlns:a16="http://schemas.microsoft.com/office/drawing/2014/main" id="{2722F745-557D-4095-9176-7A3C2DB097E8}"/>
              </a:ext>
            </a:extLst>
          </p:cNvPr>
          <p:cNvSpPr>
            <a:spLocks noGrp="1"/>
          </p:cNvSpPr>
          <p:nvPr>
            <p:ph type="ftr" sz="quarter" idx="11"/>
          </p:nvPr>
        </p:nvSpPr>
        <p:spPr/>
        <p:txBody>
          <a:bodyPr/>
          <a:lstStyle/>
          <a:p>
            <a:r>
              <a:rPr lang="nl-NL"/>
              <a:t>Vulnerability Assessment in Slovenia | November 2021</a:t>
            </a:r>
            <a:endParaRPr lang="nl-NL" dirty="0"/>
          </a:p>
        </p:txBody>
      </p:sp>
      <p:sp>
        <p:nvSpPr>
          <p:cNvPr id="6" name="Pravokotnik 5"/>
          <p:cNvSpPr/>
          <p:nvPr/>
        </p:nvSpPr>
        <p:spPr>
          <a:xfrm>
            <a:off x="7058826" y="2690336"/>
            <a:ext cx="4666004" cy="1754326"/>
          </a:xfrm>
          <a:prstGeom prst="rect">
            <a:avLst/>
          </a:prstGeom>
        </p:spPr>
        <p:txBody>
          <a:bodyPr wrap="square">
            <a:spAutoFit/>
          </a:bodyPr>
          <a:lstStyle/>
          <a:p>
            <a:r>
              <a:rPr lang="en-US" b="1" dirty="0"/>
              <a:t>All confirmed cases </a:t>
            </a:r>
            <a:r>
              <a:rPr lang="en-US" dirty="0"/>
              <a:t>(on November 18th 2021): </a:t>
            </a:r>
            <a:r>
              <a:rPr lang="en-US" b="1" dirty="0"/>
              <a:t>391.677; died: 5001</a:t>
            </a:r>
          </a:p>
          <a:p>
            <a:endParaRPr lang="en-US" dirty="0"/>
          </a:p>
          <a:p>
            <a:r>
              <a:rPr lang="en-US" dirty="0"/>
              <a:t>Nov 7th 2021: Slovenia </a:t>
            </a:r>
            <a:r>
              <a:rPr lang="en-US" b="1" dirty="0"/>
              <a:t>has the most daily new confirmed cases</a:t>
            </a:r>
            <a:r>
              <a:rPr lang="en-US" dirty="0"/>
              <a:t> per million inhabitants </a:t>
            </a:r>
            <a:r>
              <a:rPr lang="en-US" b="1" dirty="0"/>
              <a:t>in the world</a:t>
            </a:r>
          </a:p>
        </p:txBody>
      </p:sp>
    </p:spTree>
    <p:extLst>
      <p:ext uri="{BB962C8B-B14F-4D97-AF65-F5344CB8AC3E}">
        <p14:creationId xmlns:p14="http://schemas.microsoft.com/office/powerpoint/2010/main" val="363797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73200" y="1101600"/>
            <a:ext cx="107661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4"/>
              </a:buClr>
              <a:buSzPts val="4000"/>
              <a:buFont typeface="Tahoma"/>
              <a:buNone/>
            </a:pPr>
            <a:r>
              <a:rPr lang="sl-SI" dirty="0" err="1">
                <a:ea typeface="+mj-ea"/>
              </a:rPr>
              <a:t>Research</a:t>
            </a:r>
            <a:r>
              <a:rPr lang="sl-SI" dirty="0"/>
              <a:t> </a:t>
            </a:r>
            <a:r>
              <a:rPr lang="sl-SI" dirty="0" err="1"/>
              <a:t>locations</a:t>
            </a:r>
            <a:endParaRPr dirty="0"/>
          </a:p>
        </p:txBody>
      </p:sp>
      <p:sp>
        <p:nvSpPr>
          <p:cNvPr id="41" name="Google Shape;41;p8"/>
          <p:cNvSpPr txBox="1">
            <a:spLocks noGrp="1"/>
          </p:cNvSpPr>
          <p:nvPr>
            <p:ph type="body" idx="1"/>
          </p:nvPr>
        </p:nvSpPr>
        <p:spPr>
          <a:xfrm>
            <a:off x="393425" y="2072700"/>
            <a:ext cx="11693400" cy="3751200"/>
          </a:xfrm>
          <a:prstGeom prst="rect">
            <a:avLst/>
          </a:prstGeom>
          <a:noFill/>
          <a:ln>
            <a:noFill/>
          </a:ln>
        </p:spPr>
        <p:txBody>
          <a:bodyPr spcFirstLastPara="1" wrap="square" lIns="91425" tIns="45700" rIns="91425" bIns="45700" anchor="t" anchorCtr="0">
            <a:noAutofit/>
          </a:bodyPr>
          <a:lstStyle/>
          <a:p>
            <a:pPr marL="228600" lvl="0" indent="-228600" algn="l" rtl="0">
              <a:lnSpc>
                <a:spcPct val="125000"/>
              </a:lnSpc>
              <a:spcBef>
                <a:spcPts val="0"/>
              </a:spcBef>
              <a:spcAft>
                <a:spcPts val="0"/>
              </a:spcAft>
              <a:buClr>
                <a:srgbClr val="FF6900"/>
              </a:buClr>
              <a:buSzPts val="2300"/>
              <a:buFont typeface="Tahoma"/>
              <a:buChar char="•"/>
            </a:pPr>
            <a:r>
              <a:rPr lang="sl-SI" b="1" dirty="0">
                <a:solidFill>
                  <a:srgbClr val="FF6900"/>
                </a:solidFill>
              </a:rPr>
              <a:t>Ljubljana </a:t>
            </a:r>
            <a:r>
              <a:rPr lang="sl-SI" sz="1800" dirty="0"/>
              <a:t>– </a:t>
            </a:r>
            <a:r>
              <a:rPr lang="sl-SI" sz="1800" dirty="0" err="1"/>
              <a:t>the</a:t>
            </a:r>
            <a:r>
              <a:rPr lang="sl-SI" sz="1800" dirty="0"/>
              <a:t> </a:t>
            </a:r>
            <a:r>
              <a:rPr lang="sl-SI" sz="1800" dirty="0" err="1"/>
              <a:t>capital</a:t>
            </a:r>
            <a:r>
              <a:rPr lang="sl-SI" sz="1800" dirty="0"/>
              <a:t> </a:t>
            </a:r>
          </a:p>
          <a:p>
            <a:pPr marL="457200" lvl="1" indent="0">
              <a:lnSpc>
                <a:spcPct val="125000"/>
              </a:lnSpc>
              <a:spcBef>
                <a:spcPts val="0"/>
              </a:spcBef>
              <a:buClr>
                <a:srgbClr val="FF6900"/>
              </a:buClr>
              <a:buNone/>
            </a:pPr>
            <a:r>
              <a:rPr lang="sl-SI" sz="1600" dirty="0">
                <a:latin typeface="Tahoma"/>
                <a:ea typeface="Tahoma"/>
                <a:cs typeface="Tahoma"/>
                <a:sym typeface="Tahoma"/>
              </a:rPr>
              <a:t>(pop.</a:t>
            </a:r>
            <a:r>
              <a:rPr lang="sl-SI" sz="1600" dirty="0"/>
              <a:t> </a:t>
            </a:r>
            <a:r>
              <a:rPr lang="sl-SI" sz="1600" dirty="0">
                <a:solidFill>
                  <a:srgbClr val="4D5156"/>
                </a:solidFill>
                <a:highlight>
                  <a:srgbClr val="FFFFFF"/>
                </a:highlight>
                <a:latin typeface="Tahoma"/>
                <a:ea typeface="Tahoma"/>
                <a:cs typeface="Tahoma"/>
                <a:sym typeface="Tahoma"/>
              </a:rPr>
              <a:t>290.000 + </a:t>
            </a:r>
            <a:r>
              <a:rPr lang="sl-SI" sz="1600" dirty="0" err="1">
                <a:solidFill>
                  <a:srgbClr val="4D5156"/>
                </a:solidFill>
                <a:highlight>
                  <a:srgbClr val="FFFFFF"/>
                </a:highlight>
                <a:latin typeface="Tahoma"/>
                <a:ea typeface="Tahoma"/>
                <a:cs typeface="Tahoma"/>
                <a:sym typeface="Tahoma"/>
              </a:rPr>
              <a:t>daily</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work</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migration</a:t>
            </a:r>
            <a:r>
              <a:rPr lang="sl-SI" sz="1600" dirty="0">
                <a:solidFill>
                  <a:srgbClr val="4D5156"/>
                </a:solidFill>
                <a:highlight>
                  <a:srgbClr val="FFFFFF"/>
                </a:highlight>
                <a:latin typeface="Tahoma"/>
                <a:ea typeface="Tahoma"/>
                <a:cs typeface="Tahoma"/>
                <a:sym typeface="Tahoma"/>
              </a:rPr>
              <a:t>)</a:t>
            </a:r>
            <a:endParaRPr sz="1600" dirty="0">
              <a:solidFill>
                <a:srgbClr val="4D5156"/>
              </a:solidFill>
              <a:highlight>
                <a:srgbClr val="FFFFFF"/>
              </a:highlight>
              <a:latin typeface="Tahoma"/>
              <a:ea typeface="Tahoma"/>
              <a:cs typeface="Tahoma"/>
              <a:sym typeface="Tahoma"/>
            </a:endParaRPr>
          </a:p>
          <a:p>
            <a:pPr marL="685800" lvl="1" indent="-203200" algn="l" rtl="0">
              <a:lnSpc>
                <a:spcPct val="125000"/>
              </a:lnSpc>
              <a:spcBef>
                <a:spcPts val="0"/>
              </a:spcBef>
              <a:spcAft>
                <a:spcPts val="0"/>
              </a:spcAft>
              <a:buClr>
                <a:srgbClr val="4D5156"/>
              </a:buClr>
              <a:buSzPts val="1900"/>
              <a:buFont typeface="Tahoma"/>
              <a:buChar char="•"/>
            </a:pPr>
            <a:r>
              <a:rPr lang="sl-SI" sz="1600" dirty="0" err="1">
                <a:solidFill>
                  <a:srgbClr val="4D5156"/>
                </a:solidFill>
                <a:highlight>
                  <a:srgbClr val="FFFFFF"/>
                </a:highlight>
                <a:latin typeface="Tahoma"/>
                <a:ea typeface="Tahoma"/>
                <a:cs typeface="Tahoma"/>
                <a:sym typeface="Tahoma"/>
              </a:rPr>
              <a:t>econonomic</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educational</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political</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and</a:t>
            </a:r>
            <a:endParaRPr lang="sl-SI" sz="1600" dirty="0">
              <a:solidFill>
                <a:srgbClr val="4D5156"/>
              </a:solidFill>
              <a:highlight>
                <a:srgbClr val="FFFFFF"/>
              </a:highlight>
              <a:latin typeface="Tahoma"/>
              <a:ea typeface="Tahoma"/>
              <a:cs typeface="Tahoma"/>
              <a:sym typeface="Tahoma"/>
            </a:endParaRPr>
          </a:p>
          <a:p>
            <a:pPr marL="482600" lvl="1" indent="0" algn="l" rtl="0">
              <a:lnSpc>
                <a:spcPct val="125000"/>
              </a:lnSpc>
              <a:spcBef>
                <a:spcPts val="0"/>
              </a:spcBef>
              <a:spcAft>
                <a:spcPts val="0"/>
              </a:spcAft>
              <a:buClr>
                <a:srgbClr val="4D5156"/>
              </a:buClr>
              <a:buSzPts val="1900"/>
              <a:buNone/>
            </a:pPr>
            <a:r>
              <a:rPr lang="sl-SI" sz="1600" dirty="0">
                <a:solidFill>
                  <a:srgbClr val="4D5156"/>
                </a:solidFill>
                <a:highlight>
                  <a:srgbClr val="FFFFFF"/>
                </a:highlight>
                <a:latin typeface="Tahoma"/>
                <a:ea typeface="Tahoma"/>
                <a:cs typeface="Tahoma"/>
                <a:sym typeface="Tahoma"/>
              </a:rPr>
              <a:t>administrative centre </a:t>
            </a:r>
            <a:r>
              <a:rPr lang="sl-SI" sz="1600" dirty="0" err="1">
                <a:solidFill>
                  <a:srgbClr val="4D5156"/>
                </a:solidFill>
                <a:highlight>
                  <a:srgbClr val="FFFFFF"/>
                </a:highlight>
                <a:latin typeface="Tahoma"/>
                <a:ea typeface="Tahoma"/>
                <a:cs typeface="Tahoma"/>
                <a:sym typeface="Tahoma"/>
              </a:rPr>
              <a:t>of</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the</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country</a:t>
            </a:r>
            <a:r>
              <a:rPr lang="sl-SI" sz="1600" dirty="0">
                <a:solidFill>
                  <a:srgbClr val="4D5156"/>
                </a:solidFill>
                <a:highlight>
                  <a:srgbClr val="FFFFFF"/>
                </a:highlight>
                <a:latin typeface="Tahoma"/>
                <a:ea typeface="Tahoma"/>
                <a:cs typeface="Tahoma"/>
                <a:sym typeface="Tahoma"/>
              </a:rPr>
              <a:t>,</a:t>
            </a:r>
          </a:p>
          <a:p>
            <a:pPr marL="482600" lvl="1" indent="0" algn="l" rtl="0">
              <a:lnSpc>
                <a:spcPct val="125000"/>
              </a:lnSpc>
              <a:spcBef>
                <a:spcPts val="0"/>
              </a:spcBef>
              <a:spcAft>
                <a:spcPts val="0"/>
              </a:spcAft>
              <a:buClr>
                <a:srgbClr val="4D5156"/>
              </a:buClr>
              <a:buSzPts val="1900"/>
              <a:buNone/>
            </a:pPr>
            <a:r>
              <a:rPr lang="sl-SI" sz="1600" dirty="0" err="1">
                <a:solidFill>
                  <a:srgbClr val="4D5156"/>
                </a:solidFill>
                <a:highlight>
                  <a:srgbClr val="FFFFFF"/>
                </a:highlight>
                <a:latin typeface="Tahoma"/>
                <a:ea typeface="Tahoma"/>
                <a:cs typeface="Tahoma"/>
                <a:sym typeface="Tahoma"/>
              </a:rPr>
              <a:t>high</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living</a:t>
            </a:r>
            <a:r>
              <a:rPr lang="sl-SI" sz="1600" dirty="0">
                <a:solidFill>
                  <a:srgbClr val="4D5156"/>
                </a:solidFill>
                <a:highlight>
                  <a:srgbClr val="FFFFFF"/>
                </a:highlight>
                <a:latin typeface="Tahoma"/>
                <a:ea typeface="Tahoma"/>
                <a:cs typeface="Tahoma"/>
                <a:sym typeface="Tahoma"/>
              </a:rPr>
              <a:t> </a:t>
            </a:r>
            <a:r>
              <a:rPr lang="sl-SI" sz="1600" dirty="0" err="1">
                <a:solidFill>
                  <a:srgbClr val="4D5156"/>
                </a:solidFill>
                <a:highlight>
                  <a:srgbClr val="FFFFFF"/>
                </a:highlight>
                <a:latin typeface="Tahoma"/>
                <a:ea typeface="Tahoma"/>
                <a:cs typeface="Tahoma"/>
                <a:sym typeface="Tahoma"/>
              </a:rPr>
              <a:t>costs</a:t>
            </a:r>
            <a:r>
              <a:rPr lang="sl-SI" sz="1600" dirty="0">
                <a:solidFill>
                  <a:srgbClr val="4D5156"/>
                </a:solidFill>
                <a:highlight>
                  <a:srgbClr val="FFFFFF"/>
                </a:highlight>
                <a:latin typeface="Tahoma"/>
                <a:ea typeface="Tahoma"/>
                <a:cs typeface="Tahoma"/>
                <a:sym typeface="Tahoma"/>
              </a:rPr>
              <a:t> </a:t>
            </a:r>
            <a:endParaRPr sz="1600" dirty="0">
              <a:solidFill>
                <a:srgbClr val="4D5156"/>
              </a:solidFill>
              <a:highlight>
                <a:srgbClr val="FFFFFF"/>
              </a:highlight>
              <a:latin typeface="Tahoma"/>
              <a:ea typeface="Tahoma"/>
              <a:cs typeface="Tahoma"/>
              <a:sym typeface="Tahoma"/>
            </a:endParaRPr>
          </a:p>
          <a:p>
            <a:pPr marL="685800" lvl="0" indent="0" algn="l" rtl="0">
              <a:lnSpc>
                <a:spcPct val="125000"/>
              </a:lnSpc>
              <a:spcBef>
                <a:spcPts val="0"/>
              </a:spcBef>
              <a:spcAft>
                <a:spcPts val="0"/>
              </a:spcAft>
              <a:buNone/>
            </a:pPr>
            <a:endParaRPr sz="1900" dirty="0">
              <a:solidFill>
                <a:srgbClr val="4D5156"/>
              </a:solidFill>
              <a:highlight>
                <a:srgbClr val="FFFFFF"/>
              </a:highlight>
              <a:latin typeface="Tahoma"/>
              <a:ea typeface="Tahoma"/>
              <a:cs typeface="Tahoma"/>
              <a:sym typeface="Tahoma"/>
            </a:endParaRPr>
          </a:p>
          <a:p>
            <a:pPr marL="228600" lvl="0" indent="-228600" algn="l" rtl="0">
              <a:lnSpc>
                <a:spcPct val="125000"/>
              </a:lnSpc>
              <a:spcBef>
                <a:spcPts val="0"/>
              </a:spcBef>
              <a:spcAft>
                <a:spcPts val="0"/>
              </a:spcAft>
              <a:buClr>
                <a:srgbClr val="DF1995"/>
              </a:buClr>
              <a:buSzPts val="2300"/>
              <a:buFont typeface="Tahoma"/>
              <a:buChar char="•"/>
            </a:pPr>
            <a:r>
              <a:rPr lang="sl-SI" b="1" dirty="0">
                <a:solidFill>
                  <a:srgbClr val="DF1995"/>
                </a:solidFill>
              </a:rPr>
              <a:t>Murska Sobota</a:t>
            </a:r>
            <a:r>
              <a:rPr lang="sl-SI" dirty="0">
                <a:solidFill>
                  <a:srgbClr val="DF1995"/>
                </a:solidFill>
              </a:rPr>
              <a:t> </a:t>
            </a:r>
            <a:r>
              <a:rPr lang="sl-SI" sz="1800" dirty="0" err="1">
                <a:solidFill>
                  <a:srgbClr val="DF1995"/>
                </a:solidFill>
              </a:rPr>
              <a:t>with</a:t>
            </a:r>
            <a:r>
              <a:rPr lang="sl-SI" sz="1800" dirty="0">
                <a:solidFill>
                  <a:srgbClr val="DF1995"/>
                </a:solidFill>
              </a:rPr>
              <a:t> </a:t>
            </a:r>
            <a:r>
              <a:rPr lang="sl-SI" sz="1800" dirty="0" err="1">
                <a:solidFill>
                  <a:srgbClr val="DF1995"/>
                </a:solidFill>
              </a:rPr>
              <a:t>surrounding</a:t>
            </a:r>
            <a:r>
              <a:rPr lang="sl-SI" sz="1800" dirty="0">
                <a:solidFill>
                  <a:srgbClr val="DF1995"/>
                </a:solidFill>
              </a:rPr>
              <a:t> area</a:t>
            </a:r>
          </a:p>
          <a:p>
            <a:pPr marL="457200" lvl="1" indent="0">
              <a:lnSpc>
                <a:spcPct val="125000"/>
              </a:lnSpc>
              <a:spcBef>
                <a:spcPts val="0"/>
              </a:spcBef>
              <a:buClr>
                <a:srgbClr val="DF1995"/>
              </a:buClr>
              <a:buNone/>
            </a:pPr>
            <a:r>
              <a:rPr lang="sl-SI" sz="1600" dirty="0">
                <a:latin typeface="Tahoma"/>
                <a:ea typeface="Tahoma"/>
                <a:cs typeface="Tahoma"/>
              </a:rPr>
              <a:t>(pop. ≈19.000)</a:t>
            </a:r>
            <a:endParaRPr sz="1600" dirty="0">
              <a:latin typeface="Tahoma"/>
              <a:ea typeface="Tahoma"/>
              <a:cs typeface="Tahoma"/>
            </a:endParaRPr>
          </a:p>
          <a:p>
            <a:pPr marL="685800" lvl="1" indent="-203200">
              <a:lnSpc>
                <a:spcPct val="125000"/>
              </a:lnSpc>
              <a:spcBef>
                <a:spcPts val="0"/>
              </a:spcBef>
              <a:buSzPts val="1900"/>
              <a:buFont typeface="Tahoma"/>
              <a:buChar char="•"/>
            </a:pPr>
            <a:r>
              <a:rPr lang="sl-SI" sz="1600" dirty="0" err="1">
                <a:latin typeface="Tahoma"/>
                <a:ea typeface="Tahoma"/>
                <a:cs typeface="Tahoma"/>
                <a:sym typeface="Tahoma"/>
              </a:rPr>
              <a:t>socially</a:t>
            </a:r>
            <a:r>
              <a:rPr lang="sl-SI" sz="1600" dirty="0">
                <a:latin typeface="Tahoma"/>
                <a:ea typeface="Tahoma"/>
                <a:cs typeface="Tahoma"/>
                <a:sym typeface="Tahoma"/>
              </a:rPr>
              <a:t> </a:t>
            </a:r>
            <a:r>
              <a:rPr lang="sl-SI" sz="1600" dirty="0" err="1">
                <a:latin typeface="Tahoma"/>
                <a:ea typeface="Tahoma"/>
                <a:cs typeface="Tahoma"/>
                <a:sym typeface="Tahoma"/>
              </a:rPr>
              <a:t>and</a:t>
            </a:r>
            <a:r>
              <a:rPr lang="sl-SI" sz="1600" dirty="0">
                <a:latin typeface="Tahoma"/>
                <a:ea typeface="Tahoma"/>
                <a:cs typeface="Tahoma"/>
                <a:sym typeface="Tahoma"/>
              </a:rPr>
              <a:t> </a:t>
            </a:r>
            <a:r>
              <a:rPr lang="sl-SI" sz="1600" dirty="0" err="1">
                <a:latin typeface="Tahoma"/>
                <a:ea typeface="Tahoma"/>
                <a:cs typeface="Tahoma"/>
                <a:sym typeface="Tahoma"/>
              </a:rPr>
              <a:t>economically</a:t>
            </a:r>
            <a:r>
              <a:rPr lang="sl-SI" sz="1600" dirty="0">
                <a:latin typeface="Tahoma"/>
                <a:ea typeface="Tahoma"/>
                <a:cs typeface="Tahoma"/>
                <a:sym typeface="Tahoma"/>
              </a:rPr>
              <a:t> </a:t>
            </a:r>
            <a:r>
              <a:rPr lang="sl-SI" sz="1600" dirty="0" err="1">
                <a:latin typeface="Tahoma"/>
                <a:ea typeface="Tahoma"/>
                <a:cs typeface="Tahoma"/>
                <a:sym typeface="Tahoma"/>
              </a:rPr>
              <a:t>disadvantaged</a:t>
            </a:r>
            <a:r>
              <a:rPr lang="sl-SI" sz="1600" dirty="0">
                <a:latin typeface="Tahoma"/>
                <a:ea typeface="Tahoma"/>
                <a:cs typeface="Tahoma"/>
                <a:sym typeface="Tahoma"/>
              </a:rPr>
              <a:t> area,</a:t>
            </a:r>
          </a:p>
          <a:p>
            <a:pPr marL="482600" lvl="1" indent="0">
              <a:lnSpc>
                <a:spcPct val="125000"/>
              </a:lnSpc>
              <a:spcBef>
                <a:spcPts val="0"/>
              </a:spcBef>
              <a:buSzPts val="1900"/>
              <a:buNone/>
            </a:pPr>
            <a:r>
              <a:rPr lang="sl-SI" sz="1600" dirty="0" err="1"/>
              <a:t>border</a:t>
            </a:r>
            <a:r>
              <a:rPr lang="sl-SI" sz="1600" dirty="0"/>
              <a:t> </a:t>
            </a:r>
            <a:r>
              <a:rPr lang="sl-SI" sz="1600" dirty="0" err="1"/>
              <a:t>region</a:t>
            </a:r>
            <a:r>
              <a:rPr lang="sl-SI" sz="1600" dirty="0"/>
              <a:t>, </a:t>
            </a:r>
            <a:r>
              <a:rPr lang="sl-SI" sz="1600" dirty="0" err="1"/>
              <a:t>bilingual</a:t>
            </a:r>
            <a:r>
              <a:rPr lang="sl-SI" sz="1600" dirty="0"/>
              <a:t> </a:t>
            </a:r>
            <a:r>
              <a:rPr lang="sl-SI" sz="1600" dirty="0" err="1"/>
              <a:t>territory</a:t>
            </a:r>
            <a:r>
              <a:rPr lang="sl-SI" sz="1600" dirty="0"/>
              <a:t>,</a:t>
            </a:r>
          </a:p>
          <a:p>
            <a:pPr marL="482600" lvl="1" indent="0">
              <a:lnSpc>
                <a:spcPct val="125000"/>
              </a:lnSpc>
              <a:spcBef>
                <a:spcPts val="0"/>
              </a:spcBef>
              <a:buSzPts val="1900"/>
              <a:buNone/>
            </a:pPr>
            <a:r>
              <a:rPr lang="sl-SI" sz="1600" dirty="0" err="1"/>
              <a:t>poor</a:t>
            </a:r>
            <a:r>
              <a:rPr lang="sl-SI" sz="1600" dirty="0"/>
              <a:t> transport </a:t>
            </a:r>
            <a:r>
              <a:rPr lang="sl-SI" sz="1600" dirty="0" err="1"/>
              <a:t>links</a:t>
            </a:r>
            <a:r>
              <a:rPr lang="sl-SI" sz="1600" dirty="0"/>
              <a:t>, large Roma </a:t>
            </a:r>
            <a:r>
              <a:rPr lang="sl-SI" sz="1600" dirty="0" err="1"/>
              <a:t>communities</a:t>
            </a:r>
            <a:endParaRPr sz="1600" dirty="0"/>
          </a:p>
          <a:p>
            <a:pPr marL="0" lvl="0" indent="0" algn="l" rtl="0">
              <a:lnSpc>
                <a:spcPct val="125000"/>
              </a:lnSpc>
              <a:spcBef>
                <a:spcPts val="0"/>
              </a:spcBef>
              <a:spcAft>
                <a:spcPts val="0"/>
              </a:spcAft>
              <a:buNone/>
            </a:pPr>
            <a:endParaRPr sz="2100" dirty="0"/>
          </a:p>
        </p:txBody>
      </p:sp>
      <p:sp>
        <p:nvSpPr>
          <p:cNvPr id="42" name="Google Shape;42;p8"/>
          <p:cNvSpPr txBox="1">
            <a:spLocks noGrp="1"/>
          </p:cNvSpPr>
          <p:nvPr>
            <p:ph type="ftr" idx="11"/>
          </p:nvPr>
        </p:nvSpPr>
        <p:spPr>
          <a:xfrm>
            <a:off x="698500" y="6381750"/>
            <a:ext cx="5384400" cy="36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Vulnerability Assessment in Slovenia | November 2021</a:t>
            </a:r>
            <a:endParaRPr/>
          </a:p>
        </p:txBody>
      </p:sp>
      <p:pic>
        <p:nvPicPr>
          <p:cNvPr id="43" name="Google Shape;43;p8" descr="https://lh3.googleusercontent.com/iARBvSwneRzckr6H1XS8Qoc_DWHP4F4i15Y4N9oEpoQw4WhT8rgSazlj2x-LEZEAJPWPsrGOsZrfSSQHQRPrrLux_LXT2zm35q52eX3k1CSGhdeaKLUmAcayySfKPvmzUP7iJPCJZCY"/>
          <p:cNvPicPr preferRelativeResize="0"/>
          <p:nvPr/>
        </p:nvPicPr>
        <p:blipFill rotWithShape="1">
          <a:blip r:embed="rId3">
            <a:alphaModFix amt="84000"/>
          </a:blip>
          <a:srcRect/>
          <a:stretch/>
        </p:blipFill>
        <p:spPr>
          <a:xfrm>
            <a:off x="6082900" y="1748465"/>
            <a:ext cx="6155071" cy="4354360"/>
          </a:xfrm>
          <a:prstGeom prst="rect">
            <a:avLst/>
          </a:prstGeom>
          <a:noFill/>
          <a:ln>
            <a:noFill/>
          </a:ln>
        </p:spPr>
      </p:pic>
      <p:sp>
        <p:nvSpPr>
          <p:cNvPr id="44" name="Google Shape;44;p8"/>
          <p:cNvSpPr/>
          <p:nvPr/>
        </p:nvSpPr>
        <p:spPr>
          <a:xfrm>
            <a:off x="7971550" y="3949148"/>
            <a:ext cx="894154" cy="6958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3000" b="1" i="0" u="none" strike="noStrike" cap="none">
                <a:solidFill>
                  <a:srgbClr val="FF6900"/>
                </a:solidFill>
                <a:latin typeface="Trebuchet MS"/>
                <a:ea typeface="Trebuchet MS"/>
                <a:cs typeface="Trebuchet MS"/>
                <a:sym typeface="Trebuchet MS"/>
              </a:rPr>
              <a:t>LJ</a:t>
            </a:r>
            <a:endParaRPr sz="3000" b="1">
              <a:solidFill>
                <a:srgbClr val="FF6900"/>
              </a:solidFill>
              <a:latin typeface="Trebuchet MS"/>
              <a:ea typeface="Trebuchet MS"/>
              <a:cs typeface="Trebuchet MS"/>
              <a:sym typeface="Trebuchet MS"/>
            </a:endParaRPr>
          </a:p>
        </p:txBody>
      </p:sp>
      <p:sp>
        <p:nvSpPr>
          <p:cNvPr id="45" name="Google Shape;45;p8"/>
          <p:cNvSpPr/>
          <p:nvPr/>
        </p:nvSpPr>
        <p:spPr>
          <a:xfrm>
            <a:off x="10933754" y="2416200"/>
            <a:ext cx="1049390" cy="87246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sl-SI" sz="3000" b="1" dirty="0">
                <a:solidFill>
                  <a:srgbClr val="DF1995"/>
                </a:solidFill>
                <a:latin typeface="Trebuchet MS"/>
                <a:ea typeface="Trebuchet MS"/>
                <a:cs typeface="Trebuchet MS"/>
                <a:sym typeface="Trebuchet MS"/>
              </a:rPr>
              <a:t>MS</a:t>
            </a:r>
            <a:endParaRPr sz="3000" b="1" dirty="0">
              <a:solidFill>
                <a:srgbClr val="DF1995"/>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493472"/>
            <a:ext cx="10766044" cy="1325563"/>
          </a:xfrm>
        </p:spPr>
        <p:txBody>
          <a:bodyPr/>
          <a:lstStyle/>
          <a:p>
            <a:r>
              <a:rPr lang="sl-SI" dirty="0" err="1"/>
              <a:t>Participants</a:t>
            </a:r>
            <a:r>
              <a:rPr lang="sl-SI" dirty="0"/>
              <a:t>:</a:t>
            </a:r>
            <a:br>
              <a:rPr lang="sl-SI" dirty="0"/>
            </a:br>
            <a:r>
              <a:rPr lang="sl-SI" sz="2800" dirty="0"/>
              <a:t>214 </a:t>
            </a:r>
            <a:r>
              <a:rPr lang="sl-SI" sz="2800" dirty="0" err="1"/>
              <a:t>vulnerability</a:t>
            </a:r>
            <a:r>
              <a:rPr lang="sl-SI" sz="2800" dirty="0"/>
              <a:t> </a:t>
            </a:r>
            <a:r>
              <a:rPr lang="sl-SI" sz="2800" dirty="0" err="1"/>
              <a:t>assessments</a:t>
            </a:r>
            <a:r>
              <a:rPr lang="sl-SI" sz="2800" dirty="0"/>
              <a:t> </a:t>
            </a:r>
            <a:r>
              <a:rPr lang="sl-SI" sz="2800" dirty="0" err="1"/>
              <a:t>conducted</a:t>
            </a:r>
            <a:endParaRPr lang="nl-NL" sz="2800" dirty="0"/>
          </a:p>
        </p:txBody>
      </p:sp>
      <p:sp>
        <p:nvSpPr>
          <p:cNvPr id="4" name="Tijdelijke aanduiding voor voettekst 3"/>
          <p:cNvSpPr>
            <a:spLocks noGrp="1"/>
          </p:cNvSpPr>
          <p:nvPr>
            <p:ph type="ftr" sz="quarter" idx="11"/>
          </p:nvPr>
        </p:nvSpPr>
        <p:spPr/>
        <p:txBody>
          <a:bodyPr/>
          <a:lstStyle/>
          <a:p>
            <a:r>
              <a:rPr lang="nl-NL"/>
              <a:t>Vulnerability Assessment in Slovenia | November 2021</a:t>
            </a:r>
            <a:endParaRPr lang="nl-NL" dirty="0"/>
          </a:p>
        </p:txBody>
      </p:sp>
      <p:graphicFrame>
        <p:nvGraphicFramePr>
          <p:cNvPr id="8" name="Content Placeholder 7"/>
          <p:cNvGraphicFramePr>
            <a:graphicFrameLocks/>
          </p:cNvGraphicFramePr>
          <p:nvPr/>
        </p:nvGraphicFramePr>
        <p:xfrm>
          <a:off x="564306" y="1550503"/>
          <a:ext cx="4922094" cy="41512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ontent Placeholder 13"/>
          <p:cNvGraphicFramePr>
            <a:graphicFrameLocks noGrp="1"/>
          </p:cNvGraphicFramePr>
          <p:nvPr>
            <p:ph sz="half" idx="2"/>
          </p:nvPr>
        </p:nvGraphicFramePr>
        <p:xfrm>
          <a:off x="6180033" y="1550502"/>
          <a:ext cx="5367905" cy="4151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8154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7EDEE29A-E3C1-294D-B47E-C58F81F95121}"/>
              </a:ext>
            </a:extLst>
          </p:cNvPr>
          <p:cNvPicPr>
            <a:picLocks noGrp="1" noChangeAspect="1"/>
          </p:cNvPicPr>
          <p:nvPr>
            <p:ph sz="half" idx="2"/>
          </p:nvPr>
        </p:nvPicPr>
        <p:blipFill>
          <a:blip r:embed="rId2"/>
          <a:stretch>
            <a:fillRect/>
          </a:stretch>
        </p:blipFill>
        <p:spPr>
          <a:xfrm>
            <a:off x="-182880" y="-96819"/>
            <a:ext cx="12374880" cy="7083911"/>
          </a:xfrm>
        </p:spPr>
      </p:pic>
    </p:spTree>
    <p:extLst>
      <p:ext uri="{BB962C8B-B14F-4D97-AF65-F5344CB8AC3E}">
        <p14:creationId xmlns:p14="http://schemas.microsoft.com/office/powerpoint/2010/main" val="65472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3BC444D-A7FE-4EF9-AB15-26D78B9BF409}"/>
              </a:ext>
            </a:extLst>
          </p:cNvPr>
          <p:cNvSpPr>
            <a:spLocks noGrp="1"/>
          </p:cNvSpPr>
          <p:nvPr>
            <p:ph type="title"/>
          </p:nvPr>
        </p:nvSpPr>
        <p:spPr/>
        <p:txBody>
          <a:bodyPr/>
          <a:lstStyle/>
          <a:p>
            <a:r>
              <a:rPr lang="sl-SI"/>
              <a:t>Participant vulnerabilities</a:t>
            </a:r>
            <a:endParaRPr lang="en-GB"/>
          </a:p>
        </p:txBody>
      </p:sp>
      <p:sp>
        <p:nvSpPr>
          <p:cNvPr id="4" name="Označba mesta noge 3">
            <a:extLst>
              <a:ext uri="{FF2B5EF4-FFF2-40B4-BE49-F238E27FC236}">
                <a16:creationId xmlns:a16="http://schemas.microsoft.com/office/drawing/2014/main" id="{8BC2D030-F26B-4F24-B27B-AE6E717632BF}"/>
              </a:ext>
            </a:extLst>
          </p:cNvPr>
          <p:cNvSpPr>
            <a:spLocks noGrp="1"/>
          </p:cNvSpPr>
          <p:nvPr>
            <p:ph type="ftr" idx="11"/>
          </p:nvPr>
        </p:nvSpPr>
        <p:spPr/>
        <p:txBody>
          <a:bodyPr/>
          <a:lstStyle/>
          <a:p>
            <a:r>
              <a:rPr lang="en-GB"/>
              <a:t>Vulnerability Assessment in Slovenia | November 2021</a:t>
            </a:r>
          </a:p>
        </p:txBody>
      </p:sp>
      <p:sp>
        <p:nvSpPr>
          <p:cNvPr id="7" name="Google Shape;62;p10"/>
          <p:cNvSpPr txBox="1">
            <a:spLocks/>
          </p:cNvSpPr>
          <p:nvPr/>
        </p:nvSpPr>
        <p:spPr>
          <a:xfrm>
            <a:off x="847280" y="1969065"/>
            <a:ext cx="5382070" cy="5182500"/>
          </a:xfrm>
          <a:prstGeom prst="rect">
            <a:avLst/>
          </a:prstGeom>
          <a:noFill/>
          <a:ln>
            <a:noFill/>
          </a:ln>
        </p:spPr>
        <p:txBody>
          <a:bodyPr spcFirstLastPara="1" wrap="square" lIns="91425" tIns="45700" rIns="91425" bIns="45700" anchor="t" anchorCtr="0">
            <a:noAutofit/>
          </a:bodyPr>
          <a:lstStyle>
            <a:lvl1pPr marL="457200" marR="0" lvl="0" indent="-374650" algn="l" defTabSz="914400" rtl="0" eaLnBrk="1" latinLnBrk="0" hangingPunct="1">
              <a:lnSpc>
                <a:spcPct val="125000"/>
              </a:lnSpc>
              <a:spcBef>
                <a:spcPts val="0"/>
              </a:spcBef>
              <a:spcAft>
                <a:spcPts val="0"/>
              </a:spcAft>
              <a:buClr>
                <a:schemeClr val="dk1"/>
              </a:buClr>
              <a:buSzPts val="2300"/>
              <a:buFont typeface="Arial"/>
              <a:buChar char="•"/>
              <a:defRPr sz="2300" b="0" i="0" u="none" strike="noStrike" kern="1200" cap="none">
                <a:solidFill>
                  <a:schemeClr val="dk1"/>
                </a:solidFill>
                <a:latin typeface="Tahoma"/>
                <a:ea typeface="Tahoma"/>
                <a:cs typeface="Tahoma"/>
                <a:sym typeface="Tahoma"/>
              </a:defRPr>
            </a:lvl1pPr>
            <a:lvl2pPr marL="914400" marR="0" lvl="1"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2pPr>
            <a:lvl3pPr marL="1371600" marR="0" lvl="2"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3pPr>
            <a:lvl4pPr marL="1828800" marR="0" lvl="3"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4pPr>
            <a:lvl5pPr marL="2286000" marR="0" lvl="4"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9pPr>
          </a:lstStyle>
          <a:p>
            <a:pPr marL="228600" indent="-184150">
              <a:buSzPts val="1600"/>
            </a:pPr>
            <a:r>
              <a:rPr lang="en-US" sz="1800" dirty="0"/>
              <a:t>elderly living alone</a:t>
            </a:r>
          </a:p>
          <a:p>
            <a:pPr marL="228600" indent="-184150">
              <a:buSzPts val="1600"/>
            </a:pPr>
            <a:r>
              <a:rPr lang="en-US" sz="1800" dirty="0"/>
              <a:t>entrepreneurs in service sector, self-employed, live entertainment industry, workers in tourism - atypical employment arrangements</a:t>
            </a:r>
          </a:p>
          <a:p>
            <a:pPr marL="228600" indent="-184150">
              <a:buSzPts val="1600"/>
            </a:pPr>
            <a:r>
              <a:rPr lang="en-US" sz="1800" dirty="0"/>
              <a:t>unemployed</a:t>
            </a:r>
          </a:p>
          <a:p>
            <a:pPr marL="228600" indent="-184150">
              <a:buSzPts val="1600"/>
            </a:pPr>
            <a:r>
              <a:rPr lang="en-US" sz="1800" dirty="0"/>
              <a:t>homeless</a:t>
            </a:r>
          </a:p>
          <a:p>
            <a:pPr marL="228600" indent="-184150">
              <a:buSzPts val="1600"/>
            </a:pPr>
            <a:r>
              <a:rPr lang="en-US" sz="1800" dirty="0"/>
              <a:t>youth</a:t>
            </a:r>
          </a:p>
          <a:p>
            <a:pPr marL="228600" indent="-184150">
              <a:buSzPts val="1600"/>
            </a:pPr>
            <a:r>
              <a:rPr lang="en-US" sz="1800"/>
              <a:t>people </a:t>
            </a:r>
            <a:r>
              <a:rPr lang="en-US" sz="1800" dirty="0"/>
              <a:t>with chronic illnesses</a:t>
            </a:r>
          </a:p>
          <a:p>
            <a:pPr marL="228600" indent="-184150">
              <a:buSzPts val="1600"/>
            </a:pPr>
            <a:r>
              <a:rPr lang="en-US" sz="1800" dirty="0"/>
              <a:t>women with various vulnerabilities</a:t>
            </a:r>
          </a:p>
          <a:p>
            <a:pPr marL="228600" indent="-184150">
              <a:buSzPts val="1600"/>
            </a:pPr>
            <a:r>
              <a:rPr lang="sl-SI" sz="1800"/>
              <a:t>s</a:t>
            </a:r>
            <a:r>
              <a:rPr lang="en-US" sz="1800"/>
              <a:t>tudents</a:t>
            </a:r>
            <a:endParaRPr lang="sl-SI" sz="1800"/>
          </a:p>
          <a:p>
            <a:pPr marL="228600" indent="-184150">
              <a:buSzPts val="1600"/>
            </a:pPr>
            <a:r>
              <a:rPr lang="en-US" sz="1800"/>
              <a:t>migrants/refugees/undocumented</a:t>
            </a:r>
            <a:r>
              <a:rPr lang="sl-SI" sz="1800"/>
              <a:t> people</a:t>
            </a:r>
            <a:endParaRPr lang="en-US" sz="1800"/>
          </a:p>
          <a:p>
            <a:pPr marL="228600" indent="-184150">
              <a:buSzPts val="1600"/>
            </a:pPr>
            <a:endParaRPr lang="en-US" sz="1800" dirty="0"/>
          </a:p>
          <a:p>
            <a:pPr marL="0" indent="0">
              <a:buFont typeface="Arial"/>
              <a:buNone/>
            </a:pPr>
            <a:endParaRPr lang="en-US" sz="1600" dirty="0"/>
          </a:p>
        </p:txBody>
      </p:sp>
      <p:sp>
        <p:nvSpPr>
          <p:cNvPr id="8" name="Google Shape;61;p10"/>
          <p:cNvSpPr txBox="1">
            <a:spLocks/>
          </p:cNvSpPr>
          <p:nvPr/>
        </p:nvSpPr>
        <p:spPr>
          <a:xfrm>
            <a:off x="6913970" y="1969065"/>
            <a:ext cx="4525174" cy="4203900"/>
          </a:xfrm>
          <a:prstGeom prst="rect">
            <a:avLst/>
          </a:prstGeom>
          <a:noFill/>
          <a:ln>
            <a:noFill/>
          </a:ln>
        </p:spPr>
        <p:txBody>
          <a:bodyPr spcFirstLastPara="1" wrap="square" lIns="91425" tIns="45700" rIns="91425" bIns="45700" anchor="t" anchorCtr="0">
            <a:noAutofit/>
          </a:bodyPr>
          <a:lstStyle>
            <a:lvl1pPr marL="457200" marR="0" lvl="0" indent="-374650" algn="l" defTabSz="914400" rtl="0" eaLnBrk="1" latinLnBrk="0" hangingPunct="1">
              <a:lnSpc>
                <a:spcPct val="125000"/>
              </a:lnSpc>
              <a:spcBef>
                <a:spcPts val="0"/>
              </a:spcBef>
              <a:spcAft>
                <a:spcPts val="0"/>
              </a:spcAft>
              <a:buClr>
                <a:schemeClr val="dk1"/>
              </a:buClr>
              <a:buSzPts val="2300"/>
              <a:buFont typeface="Arial"/>
              <a:buChar char="•"/>
              <a:defRPr sz="2300" b="0" i="0" u="none" strike="noStrike" kern="1200" cap="none">
                <a:solidFill>
                  <a:schemeClr val="dk1"/>
                </a:solidFill>
                <a:latin typeface="Tahoma"/>
                <a:ea typeface="Tahoma"/>
                <a:cs typeface="Tahoma"/>
                <a:sym typeface="Tahoma"/>
              </a:defRPr>
            </a:lvl1pPr>
            <a:lvl2pPr marL="914400" marR="0" lvl="1"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2pPr>
            <a:lvl3pPr marL="1371600" marR="0" lvl="2"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3pPr>
            <a:lvl4pPr marL="1828800" marR="0" lvl="3"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4pPr>
            <a:lvl5pPr marL="2286000" marR="0" lvl="4" indent="-374650" algn="l" defTabSz="914400" rtl="0" eaLnBrk="1" latinLnBrk="0" hangingPunct="1">
              <a:lnSpc>
                <a:spcPct val="90000"/>
              </a:lnSpc>
              <a:spcBef>
                <a:spcPts val="500"/>
              </a:spcBef>
              <a:spcAft>
                <a:spcPts val="0"/>
              </a:spcAft>
              <a:buClr>
                <a:schemeClr val="dk1"/>
              </a:buClr>
              <a:buSzPts val="2300"/>
              <a:buFont typeface="Arial"/>
              <a:buChar char="•"/>
              <a:defRPr sz="2300" b="0" i="0" u="none" strike="noStrike" kern="1200" cap="none">
                <a:solidFill>
                  <a:schemeClr val="dk1"/>
                </a:solidFill>
                <a:latin typeface="Trebuchet MS"/>
                <a:ea typeface="Trebuchet MS"/>
                <a:cs typeface="Trebuchet MS"/>
                <a:sym typeface="Trebuchet MS"/>
              </a:defRPr>
            </a:lvl5pPr>
            <a:lvl6pPr marL="2743200" marR="0" lvl="5"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6pPr>
            <a:lvl7pPr marL="3200400" marR="0" lvl="6"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7pPr>
            <a:lvl8pPr marL="3657600" marR="0" lvl="7"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8pPr>
            <a:lvl9pPr marL="4114800" marR="0" lvl="8" indent="-342900" algn="l" defTabSz="914400" rtl="0" eaLnBrk="1" latinLnBrk="0" hangingPunct="1">
              <a:lnSpc>
                <a:spcPct val="90000"/>
              </a:lnSpc>
              <a:spcBef>
                <a:spcPts val="500"/>
              </a:spcBef>
              <a:spcAft>
                <a:spcPts val="0"/>
              </a:spcAft>
              <a:buClr>
                <a:schemeClr val="dk1"/>
              </a:buClr>
              <a:buSzPts val="1800"/>
              <a:buFont typeface="Arial"/>
              <a:buChar char="•"/>
              <a:defRPr sz="1800" b="0" i="0" u="none" strike="noStrike" kern="1200" cap="none">
                <a:solidFill>
                  <a:schemeClr val="dk1"/>
                </a:solidFill>
                <a:latin typeface="Trebuchet MS"/>
                <a:ea typeface="Trebuchet MS"/>
                <a:cs typeface="Trebuchet MS"/>
                <a:sym typeface="Trebuchet MS"/>
              </a:defRPr>
            </a:lvl9pPr>
          </a:lstStyle>
          <a:p>
            <a:pPr marL="228600" indent="-184150">
              <a:buSzPts val="1600"/>
            </a:pPr>
            <a:r>
              <a:rPr lang="en-US" sz="1800" dirty="0"/>
              <a:t>users in open drug scene</a:t>
            </a:r>
          </a:p>
          <a:p>
            <a:pPr marL="228600" indent="-184150">
              <a:buSzPts val="1600"/>
            </a:pPr>
            <a:r>
              <a:rPr lang="en-US" sz="1800"/>
              <a:t>sex </a:t>
            </a:r>
            <a:r>
              <a:rPr lang="en-US" sz="1800" dirty="0"/>
              <a:t>workers</a:t>
            </a:r>
            <a:endParaRPr lang="sl-SI" sz="1800" dirty="0"/>
          </a:p>
          <a:p>
            <a:pPr marL="228600" indent="-184150">
              <a:buSzPts val="1600"/>
            </a:pPr>
            <a:r>
              <a:rPr lang="en-US" sz="1800" dirty="0"/>
              <a:t>healthcare workers, teachers - especially exposed professionals</a:t>
            </a:r>
          </a:p>
          <a:p>
            <a:pPr marL="228600" indent="-184150">
              <a:buSzPts val="1600"/>
            </a:pPr>
            <a:r>
              <a:rPr lang="en-US" sz="1800" dirty="0"/>
              <a:t>(single) parents</a:t>
            </a:r>
          </a:p>
          <a:p>
            <a:pPr marL="228600" indent="-184150">
              <a:buSzPts val="1600"/>
            </a:pPr>
            <a:r>
              <a:rPr lang="en-US" sz="1800" dirty="0"/>
              <a:t>people with mental health issues</a:t>
            </a:r>
          </a:p>
          <a:p>
            <a:pPr marL="228600" lvl="0" indent="-184150">
              <a:buSzPts val="1600"/>
            </a:pPr>
            <a:r>
              <a:rPr lang="en-US" sz="1800" dirty="0"/>
              <a:t>the Roma</a:t>
            </a:r>
          </a:p>
          <a:p>
            <a:pPr marL="228600" lvl="0" indent="-184150">
              <a:buSzPts val="1600"/>
            </a:pPr>
            <a:r>
              <a:rPr lang="en-US" sz="1800" dirty="0"/>
              <a:t>victims of domestic violence </a:t>
            </a:r>
          </a:p>
          <a:p>
            <a:pPr marL="228600" lvl="0" indent="-184150">
              <a:buSzPts val="1600"/>
            </a:pPr>
            <a:r>
              <a:rPr lang="en-US" sz="1800" dirty="0"/>
              <a:t>farmers</a:t>
            </a:r>
          </a:p>
          <a:p>
            <a:pPr marL="228600" lvl="0" indent="-184150">
              <a:buSzPts val="1600"/>
            </a:pPr>
            <a:r>
              <a:rPr lang="en-US" sz="1800" dirty="0"/>
              <a:t>daily migrants </a:t>
            </a:r>
            <a:r>
              <a:rPr lang="en-US" sz="1800"/>
              <a:t>working </a:t>
            </a:r>
            <a:r>
              <a:rPr lang="sl-SI" sz="1800"/>
              <a:t>abroad</a:t>
            </a:r>
            <a:endParaRPr lang="en-US" sz="1800" dirty="0"/>
          </a:p>
          <a:p>
            <a:pPr marL="0" indent="0">
              <a:buFont typeface="Arial"/>
              <a:buNone/>
            </a:pPr>
            <a:endParaRPr lang="en-US" sz="1600" dirty="0"/>
          </a:p>
        </p:txBody>
      </p:sp>
    </p:spTree>
    <p:extLst>
      <p:ext uri="{BB962C8B-B14F-4D97-AF65-F5344CB8AC3E}">
        <p14:creationId xmlns:p14="http://schemas.microsoft.com/office/powerpoint/2010/main" val="126542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70" name="Google Shape;70;p11"/>
          <p:cNvSpPr txBox="1">
            <a:spLocks noGrp="1"/>
          </p:cNvSpPr>
          <p:nvPr>
            <p:ph type="body" idx="1"/>
          </p:nvPr>
        </p:nvSpPr>
        <p:spPr>
          <a:xfrm>
            <a:off x="266006" y="1566563"/>
            <a:ext cx="11633700" cy="4610400"/>
          </a:xfrm>
          <a:prstGeom prst="rect">
            <a:avLst/>
          </a:prstGeom>
        </p:spPr>
        <p:txBody>
          <a:bodyPr spcFirstLastPara="1" wrap="square" lIns="91425" tIns="45700" rIns="91425" bIns="45700" anchor="t" anchorCtr="0">
            <a:noAutofit/>
          </a:bodyPr>
          <a:lstStyle/>
          <a:p>
            <a:pPr marL="381000" marR="381000" lvl="0" indent="0" algn="l" rtl="0">
              <a:lnSpc>
                <a:spcPct val="115000"/>
              </a:lnSpc>
              <a:spcBef>
                <a:spcPts val="0"/>
              </a:spcBef>
              <a:spcAft>
                <a:spcPts val="0"/>
              </a:spcAft>
              <a:buNone/>
            </a:pPr>
            <a:endParaRPr sz="1500" dirty="0">
              <a:solidFill>
                <a:srgbClr val="201F1E"/>
              </a:solidFill>
              <a:highlight>
                <a:srgbClr val="FFFFFF"/>
              </a:highlight>
            </a:endParaRPr>
          </a:p>
          <a:p>
            <a:pPr marL="0" indent="0">
              <a:buNone/>
            </a:pPr>
            <a:endParaRPr lang="sl-SI" sz="3200" dirty="0"/>
          </a:p>
          <a:p>
            <a:pPr marL="0" indent="0">
              <a:buNone/>
            </a:pPr>
            <a:endParaRPr lang="sl-SI" sz="3200" dirty="0"/>
          </a:p>
          <a:p>
            <a:pPr marL="0" indent="0">
              <a:buNone/>
            </a:pPr>
            <a:endParaRPr lang="sl-SI" sz="3200" dirty="0"/>
          </a:p>
          <a:p>
            <a:pPr marL="0" indent="0">
              <a:buNone/>
            </a:pPr>
            <a:endParaRPr lang="sl-SI" sz="3200" dirty="0"/>
          </a:p>
          <a:p>
            <a:pPr marL="0" indent="0">
              <a:buNone/>
            </a:pPr>
            <a:endParaRPr lang="sl-SI" sz="2000" dirty="0"/>
          </a:p>
          <a:p>
            <a:pPr marL="0" indent="0">
              <a:buNone/>
            </a:pPr>
            <a:endParaRPr lang="sl-SI" sz="2000" dirty="0"/>
          </a:p>
          <a:p>
            <a:pPr marL="0" indent="0">
              <a:buNone/>
            </a:pPr>
            <a:r>
              <a:rPr lang="sl-SI" sz="2000" b="1" dirty="0" err="1">
                <a:solidFill>
                  <a:srgbClr val="FFC000"/>
                </a:solidFill>
              </a:rPr>
              <a:t>Policy</a:t>
            </a:r>
            <a:r>
              <a:rPr lang="sl-SI" sz="2000" b="1" dirty="0">
                <a:solidFill>
                  <a:srgbClr val="FFC000"/>
                </a:solidFill>
              </a:rPr>
              <a:t> </a:t>
            </a:r>
            <a:r>
              <a:rPr lang="sl-SI" sz="2000" b="1" dirty="0" err="1">
                <a:solidFill>
                  <a:srgbClr val="FFC000"/>
                </a:solidFill>
              </a:rPr>
              <a:t>recommendation</a:t>
            </a:r>
            <a:r>
              <a:rPr lang="sl-SI" sz="2000" b="1" dirty="0">
                <a:solidFill>
                  <a:srgbClr val="FFC000"/>
                </a:solidFill>
              </a:rPr>
              <a:t>: </a:t>
            </a:r>
            <a:r>
              <a:rPr lang="sl-SI" sz="2000" b="1" dirty="0" err="1"/>
              <a:t>move</a:t>
            </a:r>
            <a:r>
              <a:rPr lang="sl-SI" sz="2000" b="1" dirty="0"/>
              <a:t> </a:t>
            </a:r>
            <a:r>
              <a:rPr lang="sl-SI" sz="2000" b="1" dirty="0" err="1"/>
              <a:t>beyond</a:t>
            </a:r>
            <a:r>
              <a:rPr lang="sl-SI" sz="2000" b="1" dirty="0"/>
              <a:t> </a:t>
            </a:r>
            <a:r>
              <a:rPr lang="sl-SI" sz="2000" b="1" dirty="0" err="1"/>
              <a:t>the</a:t>
            </a:r>
            <a:r>
              <a:rPr lang="sl-SI" sz="2000" b="1" dirty="0"/>
              <a:t> </a:t>
            </a:r>
            <a:r>
              <a:rPr lang="sl-SI" sz="2000" b="1" dirty="0" err="1"/>
              <a:t>concept</a:t>
            </a:r>
            <a:r>
              <a:rPr lang="sl-SI" sz="2000" b="1" dirty="0"/>
              <a:t> </a:t>
            </a:r>
            <a:r>
              <a:rPr lang="sl-SI" sz="2000" b="1" dirty="0" err="1"/>
              <a:t>of</a:t>
            </a:r>
            <a:r>
              <a:rPr lang="sl-SI" sz="2000" b="1" dirty="0"/>
              <a:t> </a:t>
            </a:r>
            <a:r>
              <a:rPr lang="sl-SI" sz="2000" b="1" dirty="0" err="1"/>
              <a:t>vulnerability</a:t>
            </a:r>
            <a:r>
              <a:rPr lang="sl-SI" sz="2000" b="1" dirty="0"/>
              <a:t> </a:t>
            </a:r>
            <a:r>
              <a:rPr lang="sl-SI" sz="2000" b="1" dirty="0" err="1"/>
              <a:t>group</a:t>
            </a:r>
            <a:r>
              <a:rPr lang="sl-SI" sz="2000" b="1" dirty="0"/>
              <a:t> </a:t>
            </a:r>
            <a:r>
              <a:rPr lang="sl-SI" sz="2000" dirty="0"/>
              <a:t>– </a:t>
            </a:r>
            <a:r>
              <a:rPr lang="sl-SI" sz="2000" dirty="0" err="1"/>
              <a:t>policies</a:t>
            </a:r>
            <a:r>
              <a:rPr lang="sl-SI" sz="2000" dirty="0"/>
              <a:t> </a:t>
            </a:r>
            <a:r>
              <a:rPr lang="sl-SI" sz="2000" dirty="0" err="1"/>
              <a:t>should</a:t>
            </a:r>
            <a:r>
              <a:rPr lang="sl-SI" sz="2000" dirty="0"/>
              <a:t> be </a:t>
            </a:r>
            <a:r>
              <a:rPr lang="sl-SI" sz="2000" dirty="0" err="1"/>
              <a:t>based</a:t>
            </a:r>
            <a:r>
              <a:rPr lang="sl-SI" sz="2000" dirty="0"/>
              <a:t> on a more </a:t>
            </a:r>
            <a:r>
              <a:rPr lang="sl-SI" sz="2000" dirty="0" err="1"/>
              <a:t>complex</a:t>
            </a:r>
            <a:r>
              <a:rPr lang="sl-SI" sz="2000" dirty="0"/>
              <a:t> </a:t>
            </a:r>
            <a:r>
              <a:rPr lang="sl-SI" sz="2000" dirty="0" err="1"/>
              <a:t>understanding</a:t>
            </a:r>
            <a:r>
              <a:rPr lang="sl-SI" sz="2000" dirty="0"/>
              <a:t> </a:t>
            </a:r>
            <a:r>
              <a:rPr lang="sl-SI" sz="2000" dirty="0" err="1"/>
              <a:t>of</a:t>
            </a:r>
            <a:r>
              <a:rPr lang="sl-SI" sz="2000" dirty="0"/>
              <a:t> </a:t>
            </a:r>
            <a:r>
              <a:rPr lang="sl-SI" sz="2000" dirty="0" err="1"/>
              <a:t>the</a:t>
            </a:r>
            <a:r>
              <a:rPr lang="sl-SI" sz="2000" dirty="0"/>
              <a:t> </a:t>
            </a:r>
            <a:r>
              <a:rPr lang="sl-SI" sz="2000" dirty="0" err="1"/>
              <a:t>intersections</a:t>
            </a:r>
            <a:r>
              <a:rPr lang="sl-SI" sz="2000" dirty="0"/>
              <a:t> </a:t>
            </a:r>
            <a:r>
              <a:rPr lang="sl-SI" sz="2000" dirty="0" err="1"/>
              <a:t>of</a:t>
            </a:r>
            <a:r>
              <a:rPr lang="sl-SI" sz="2000" dirty="0"/>
              <a:t> </a:t>
            </a:r>
            <a:r>
              <a:rPr lang="sl-SI" sz="2000" dirty="0" err="1"/>
              <a:t>vulnerabilities</a:t>
            </a:r>
            <a:r>
              <a:rPr lang="sl-SI" sz="2000" dirty="0"/>
              <a:t>.</a:t>
            </a:r>
          </a:p>
          <a:p>
            <a:pPr marL="342900" indent="-342900"/>
            <a:endParaRPr lang="sl-SI" sz="2000" dirty="0"/>
          </a:p>
        </p:txBody>
      </p:sp>
      <p:sp>
        <p:nvSpPr>
          <p:cNvPr id="71" name="Google Shape;71;p11"/>
          <p:cNvSpPr/>
          <p:nvPr/>
        </p:nvSpPr>
        <p:spPr>
          <a:xfrm>
            <a:off x="9285932" y="3288028"/>
            <a:ext cx="1513500" cy="1546297"/>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a:latin typeface="Tahoma"/>
                <a:ea typeface="Tahoma"/>
                <a:cs typeface="Tahoma"/>
                <a:sym typeface="Tahoma"/>
              </a:rPr>
              <a:t>elderly</a:t>
            </a:r>
            <a:endParaRPr>
              <a:latin typeface="Tahoma"/>
              <a:ea typeface="Tahoma"/>
              <a:cs typeface="Tahoma"/>
              <a:sym typeface="Tahoma"/>
            </a:endParaRPr>
          </a:p>
        </p:txBody>
      </p:sp>
      <p:sp>
        <p:nvSpPr>
          <p:cNvPr id="72" name="Google Shape;72;p11"/>
          <p:cNvSpPr/>
          <p:nvPr/>
        </p:nvSpPr>
        <p:spPr>
          <a:xfrm>
            <a:off x="7802878" y="2616778"/>
            <a:ext cx="1963800" cy="194220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dirty="0" err="1">
                <a:latin typeface="Tahoma"/>
                <a:ea typeface="Tahoma"/>
                <a:cs typeface="Tahoma"/>
                <a:sym typeface="Tahoma"/>
              </a:rPr>
              <a:t>Woman</a:t>
            </a:r>
            <a:r>
              <a:rPr lang="sl-SI" dirty="0">
                <a:latin typeface="Tahoma"/>
                <a:ea typeface="Tahoma"/>
                <a:cs typeface="Tahoma"/>
                <a:sym typeface="Tahoma"/>
              </a:rPr>
              <a:t>,  Roma </a:t>
            </a:r>
            <a:r>
              <a:rPr lang="sl-SI" dirty="0" err="1">
                <a:latin typeface="Tahoma"/>
                <a:ea typeface="Tahoma"/>
                <a:cs typeface="Tahoma"/>
                <a:sym typeface="Tahoma"/>
              </a:rPr>
              <a:t>ethnicity</a:t>
            </a:r>
            <a:r>
              <a:rPr lang="sl-SI" dirty="0">
                <a:latin typeface="Tahoma"/>
                <a:ea typeface="Tahoma"/>
                <a:cs typeface="Tahoma"/>
                <a:sym typeface="Tahoma"/>
              </a:rPr>
              <a:t>, </a:t>
            </a:r>
            <a:r>
              <a:rPr lang="sl-SI" dirty="0" err="1">
                <a:latin typeface="Tahoma"/>
                <a:ea typeface="Tahoma"/>
                <a:cs typeface="Tahoma"/>
                <a:sym typeface="Tahoma"/>
              </a:rPr>
              <a:t>living</a:t>
            </a:r>
            <a:r>
              <a:rPr lang="sl-SI" dirty="0">
                <a:latin typeface="Tahoma"/>
                <a:ea typeface="Tahoma"/>
                <a:cs typeface="Tahoma"/>
                <a:sym typeface="Tahoma"/>
              </a:rPr>
              <a:t> in Roma </a:t>
            </a:r>
            <a:r>
              <a:rPr lang="sl-SI" dirty="0" err="1">
                <a:latin typeface="Tahoma"/>
                <a:ea typeface="Tahoma"/>
                <a:cs typeface="Tahoma"/>
                <a:sym typeface="Tahoma"/>
              </a:rPr>
              <a:t>community</a:t>
            </a:r>
            <a:endParaRPr dirty="0">
              <a:latin typeface="Tahoma"/>
              <a:ea typeface="Tahoma"/>
              <a:cs typeface="Tahoma"/>
              <a:sym typeface="Tahoma"/>
            </a:endParaRPr>
          </a:p>
        </p:txBody>
      </p:sp>
      <p:sp>
        <p:nvSpPr>
          <p:cNvPr id="73" name="Google Shape;73;p11"/>
          <p:cNvSpPr/>
          <p:nvPr/>
        </p:nvSpPr>
        <p:spPr>
          <a:xfrm>
            <a:off x="9285932" y="2017078"/>
            <a:ext cx="1513500" cy="157080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dirty="0" err="1">
                <a:latin typeface="Tahoma"/>
                <a:ea typeface="Tahoma"/>
                <a:cs typeface="Tahoma"/>
                <a:sym typeface="Tahoma"/>
              </a:rPr>
              <a:t>disabled</a:t>
            </a:r>
            <a:endParaRPr dirty="0">
              <a:latin typeface="Tahoma"/>
              <a:ea typeface="Tahoma"/>
              <a:cs typeface="Tahoma"/>
              <a:sym typeface="Tahoma"/>
            </a:endParaRPr>
          </a:p>
        </p:txBody>
      </p:sp>
      <p:sp>
        <p:nvSpPr>
          <p:cNvPr id="74" name="Google Shape;74;p11"/>
          <p:cNvSpPr/>
          <p:nvPr/>
        </p:nvSpPr>
        <p:spPr>
          <a:xfrm>
            <a:off x="6823496" y="3277259"/>
            <a:ext cx="1513500" cy="1543956"/>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a:latin typeface="Tahoma"/>
                <a:ea typeface="Tahoma"/>
                <a:cs typeface="Tahoma"/>
                <a:sym typeface="Tahoma"/>
              </a:rPr>
              <a:t>poor housing</a:t>
            </a:r>
            <a:endParaRPr>
              <a:latin typeface="Tahoma"/>
              <a:ea typeface="Tahoma"/>
              <a:cs typeface="Tahoma"/>
              <a:sym typeface="Tahoma"/>
            </a:endParaRPr>
          </a:p>
        </p:txBody>
      </p:sp>
      <p:sp>
        <p:nvSpPr>
          <p:cNvPr id="75" name="Google Shape;75;p11"/>
          <p:cNvSpPr/>
          <p:nvPr/>
        </p:nvSpPr>
        <p:spPr>
          <a:xfrm>
            <a:off x="1966469" y="2987069"/>
            <a:ext cx="1885225" cy="1769388"/>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dirty="0">
                <a:latin typeface="Tahoma"/>
                <a:ea typeface="Tahoma"/>
                <a:cs typeface="Tahoma"/>
                <a:sym typeface="Tahoma"/>
              </a:rPr>
              <a:t>s</a:t>
            </a:r>
            <a:r>
              <a:rPr lang="sl-SI">
                <a:latin typeface="Tahoma"/>
                <a:ea typeface="Tahoma"/>
                <a:cs typeface="Tahoma"/>
                <a:sym typeface="Tahoma"/>
              </a:rPr>
              <a:t>ingle </a:t>
            </a:r>
            <a:r>
              <a:rPr lang="sl-SI" dirty="0" err="1">
                <a:latin typeface="Tahoma"/>
                <a:ea typeface="Tahoma"/>
                <a:cs typeface="Tahoma"/>
                <a:sym typeface="Tahoma"/>
              </a:rPr>
              <a:t>mother</a:t>
            </a:r>
            <a:endParaRPr dirty="0">
              <a:latin typeface="Tahoma"/>
              <a:ea typeface="Tahoma"/>
              <a:cs typeface="Tahoma"/>
              <a:sym typeface="Tahoma"/>
            </a:endParaRPr>
          </a:p>
        </p:txBody>
      </p:sp>
      <p:sp>
        <p:nvSpPr>
          <p:cNvPr id="78" name="Google Shape;78;p11"/>
          <p:cNvSpPr/>
          <p:nvPr/>
        </p:nvSpPr>
        <p:spPr>
          <a:xfrm>
            <a:off x="6823496" y="1869919"/>
            <a:ext cx="1513500" cy="157080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a:latin typeface="Tahoma"/>
                <a:ea typeface="Tahoma"/>
                <a:cs typeface="Tahoma"/>
                <a:sym typeface="Tahoma"/>
              </a:rPr>
              <a:t>mental health issues</a:t>
            </a:r>
            <a:endParaRPr>
              <a:latin typeface="Tahoma"/>
              <a:ea typeface="Tahoma"/>
              <a:cs typeface="Tahoma"/>
              <a:sym typeface="Tahoma"/>
            </a:endParaRPr>
          </a:p>
        </p:txBody>
      </p:sp>
      <p:sp>
        <p:nvSpPr>
          <p:cNvPr id="79" name="Google Shape;79;p11"/>
          <p:cNvSpPr/>
          <p:nvPr/>
        </p:nvSpPr>
        <p:spPr>
          <a:xfrm>
            <a:off x="2387928" y="1895198"/>
            <a:ext cx="1745738" cy="169268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sz="1600" dirty="0" err="1">
                <a:latin typeface="Tahoma"/>
                <a:ea typeface="Tahoma"/>
                <a:cs typeface="Tahoma"/>
                <a:sym typeface="Tahoma"/>
              </a:rPr>
              <a:t>Covid</a:t>
            </a:r>
            <a:r>
              <a:rPr lang="sl-SI" sz="1600" dirty="0">
                <a:latin typeface="Tahoma"/>
                <a:ea typeface="Tahoma"/>
                <a:cs typeface="Tahoma"/>
                <a:sym typeface="Tahoma"/>
              </a:rPr>
              <a:t> </a:t>
            </a:r>
            <a:r>
              <a:rPr lang="sl-SI" sz="1600" dirty="0" err="1">
                <a:latin typeface="Tahoma"/>
                <a:ea typeface="Tahoma"/>
                <a:cs typeface="Tahoma"/>
                <a:sym typeface="Tahoma"/>
              </a:rPr>
              <a:t>measures</a:t>
            </a:r>
            <a:r>
              <a:rPr lang="sl-SI" sz="1600" dirty="0">
                <a:latin typeface="Tahoma"/>
                <a:ea typeface="Tahoma"/>
                <a:cs typeface="Tahoma"/>
                <a:sym typeface="Tahoma"/>
              </a:rPr>
              <a:t>: </a:t>
            </a:r>
            <a:r>
              <a:rPr lang="sl-SI" sz="1600" dirty="0" err="1">
                <a:latin typeface="Tahoma"/>
                <a:ea typeface="Tahoma"/>
                <a:cs typeface="Tahoma"/>
                <a:sym typeface="Tahoma"/>
              </a:rPr>
              <a:t>cannot</a:t>
            </a:r>
            <a:r>
              <a:rPr lang="sl-SI" sz="1600" dirty="0">
                <a:latin typeface="Tahoma"/>
                <a:ea typeface="Tahoma"/>
                <a:cs typeface="Tahoma"/>
                <a:sym typeface="Tahoma"/>
              </a:rPr>
              <a:t> </a:t>
            </a:r>
            <a:r>
              <a:rPr lang="sl-SI" sz="1600" dirty="0" err="1">
                <a:latin typeface="Tahoma"/>
                <a:ea typeface="Tahoma"/>
                <a:cs typeface="Tahoma"/>
                <a:sym typeface="Tahoma"/>
              </a:rPr>
              <a:t>work</a:t>
            </a:r>
            <a:r>
              <a:rPr lang="sl-SI" sz="1600" dirty="0">
                <a:latin typeface="Tahoma"/>
                <a:ea typeface="Tahoma"/>
                <a:cs typeface="Tahoma"/>
                <a:sym typeface="Tahoma"/>
              </a:rPr>
              <a:t> </a:t>
            </a:r>
            <a:r>
              <a:rPr lang="sl-SI" sz="1600" dirty="0" err="1">
                <a:latin typeface="Tahoma"/>
                <a:ea typeface="Tahoma"/>
                <a:cs typeface="Tahoma"/>
                <a:sym typeface="Tahoma"/>
              </a:rPr>
              <a:t>due</a:t>
            </a:r>
            <a:r>
              <a:rPr lang="sl-SI" sz="1600" dirty="0">
                <a:latin typeface="Tahoma"/>
                <a:ea typeface="Tahoma"/>
                <a:cs typeface="Tahoma"/>
                <a:sym typeface="Tahoma"/>
              </a:rPr>
              <a:t> to </a:t>
            </a:r>
            <a:r>
              <a:rPr lang="sl-SI" sz="1600" dirty="0" err="1">
                <a:latin typeface="Tahoma"/>
                <a:ea typeface="Tahoma"/>
                <a:cs typeface="Tahoma"/>
                <a:sym typeface="Tahoma"/>
              </a:rPr>
              <a:t>travel</a:t>
            </a:r>
            <a:r>
              <a:rPr lang="sl-SI" sz="1600" dirty="0">
                <a:latin typeface="Tahoma"/>
                <a:ea typeface="Tahoma"/>
                <a:cs typeface="Tahoma"/>
                <a:sym typeface="Tahoma"/>
              </a:rPr>
              <a:t> </a:t>
            </a:r>
            <a:r>
              <a:rPr lang="sl-SI" sz="1600" dirty="0" err="1">
                <a:latin typeface="Tahoma"/>
                <a:ea typeface="Tahoma"/>
                <a:cs typeface="Tahoma"/>
                <a:sym typeface="Tahoma"/>
              </a:rPr>
              <a:t>restrictions</a:t>
            </a:r>
            <a:r>
              <a:rPr lang="sl-SI" sz="1600" dirty="0">
                <a:latin typeface="Tahoma"/>
                <a:ea typeface="Tahoma"/>
                <a:cs typeface="Tahoma"/>
                <a:sym typeface="Tahoma"/>
              </a:rPr>
              <a:t> </a:t>
            </a:r>
            <a:endParaRPr sz="1600" dirty="0">
              <a:latin typeface="Tahoma"/>
              <a:ea typeface="Tahoma"/>
              <a:cs typeface="Tahoma"/>
              <a:sym typeface="Tahoma"/>
            </a:endParaRPr>
          </a:p>
        </p:txBody>
      </p:sp>
      <p:sp>
        <p:nvSpPr>
          <p:cNvPr id="82" name="Google Shape;82;p11"/>
          <p:cNvSpPr/>
          <p:nvPr/>
        </p:nvSpPr>
        <p:spPr>
          <a:xfrm>
            <a:off x="8007532" y="1291216"/>
            <a:ext cx="1639500" cy="164480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a:latin typeface="Tahoma"/>
                <a:ea typeface="Tahoma"/>
                <a:cs typeface="Tahoma"/>
                <a:sym typeface="Tahoma"/>
              </a:rPr>
              <a:t>victim of domestic violence</a:t>
            </a:r>
            <a:endParaRPr>
              <a:latin typeface="Tahoma"/>
              <a:ea typeface="Tahoma"/>
              <a:cs typeface="Tahoma"/>
              <a:sym typeface="Tahoma"/>
            </a:endParaRPr>
          </a:p>
        </p:txBody>
      </p:sp>
      <p:sp>
        <p:nvSpPr>
          <p:cNvPr id="84" name="Google Shape;84;p11"/>
          <p:cNvSpPr/>
          <p:nvPr/>
        </p:nvSpPr>
        <p:spPr>
          <a:xfrm>
            <a:off x="3613284" y="2987068"/>
            <a:ext cx="1513500" cy="1570800"/>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dirty="0" err="1">
                <a:latin typeface="Tahoma"/>
                <a:ea typeface="Tahoma"/>
                <a:cs typeface="Tahoma"/>
                <a:sym typeface="Tahoma"/>
              </a:rPr>
              <a:t>poor</a:t>
            </a:r>
            <a:r>
              <a:rPr lang="sl-SI" dirty="0">
                <a:latin typeface="Tahoma"/>
                <a:ea typeface="Tahoma"/>
                <a:cs typeface="Tahoma"/>
                <a:sym typeface="Tahoma"/>
              </a:rPr>
              <a:t> </a:t>
            </a:r>
            <a:r>
              <a:rPr lang="sl-SI" dirty="0" err="1">
                <a:latin typeface="Tahoma"/>
                <a:ea typeface="Tahoma"/>
                <a:cs typeface="Tahoma"/>
                <a:sym typeface="Tahoma"/>
              </a:rPr>
              <a:t>housing</a:t>
            </a:r>
            <a:r>
              <a:rPr lang="sl-SI" dirty="0">
                <a:latin typeface="Tahoma"/>
                <a:ea typeface="Tahoma"/>
                <a:cs typeface="Tahoma"/>
                <a:sym typeface="Tahoma"/>
              </a:rPr>
              <a:t> (</a:t>
            </a:r>
            <a:r>
              <a:rPr lang="sl-SI" dirty="0" err="1">
                <a:latin typeface="Tahoma"/>
                <a:ea typeface="Tahoma"/>
                <a:cs typeface="Tahoma"/>
                <a:sym typeface="Tahoma"/>
              </a:rPr>
              <a:t>mold</a:t>
            </a:r>
            <a:r>
              <a:rPr lang="sl-SI" dirty="0">
                <a:latin typeface="Tahoma"/>
                <a:ea typeface="Tahoma"/>
                <a:cs typeface="Tahoma"/>
                <a:sym typeface="Tahoma"/>
              </a:rPr>
              <a:t>)</a:t>
            </a:r>
            <a:endParaRPr dirty="0">
              <a:latin typeface="Tahoma"/>
              <a:ea typeface="Tahoma"/>
              <a:cs typeface="Tahoma"/>
              <a:sym typeface="Tahoma"/>
            </a:endParaRPr>
          </a:p>
        </p:txBody>
      </p:sp>
      <p:sp>
        <p:nvSpPr>
          <p:cNvPr id="85" name="Google Shape;85;p11"/>
          <p:cNvSpPr/>
          <p:nvPr/>
        </p:nvSpPr>
        <p:spPr>
          <a:xfrm>
            <a:off x="1041556" y="2200731"/>
            <a:ext cx="1627394" cy="1572675"/>
          </a:xfrm>
          <a:prstGeom prst="ellipse">
            <a:avLst/>
          </a:prstGeom>
          <a:solidFill>
            <a:srgbClr val="0085CA">
              <a:alpha val="1818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sl-SI" dirty="0" err="1">
                <a:latin typeface="Tahoma"/>
                <a:ea typeface="Tahoma"/>
                <a:cs typeface="Tahoma"/>
                <a:sym typeface="Tahoma"/>
              </a:rPr>
              <a:t>financial</a:t>
            </a:r>
            <a:r>
              <a:rPr lang="sl-SI" dirty="0">
                <a:latin typeface="Tahoma"/>
                <a:ea typeface="Tahoma"/>
                <a:cs typeface="Tahoma"/>
                <a:sym typeface="Tahoma"/>
              </a:rPr>
              <a:t> </a:t>
            </a:r>
            <a:r>
              <a:rPr lang="sl-SI" dirty="0" err="1">
                <a:latin typeface="Tahoma"/>
                <a:ea typeface="Tahoma"/>
                <a:cs typeface="Tahoma"/>
                <a:sym typeface="Tahoma"/>
              </a:rPr>
              <a:t>insecurity</a:t>
            </a:r>
            <a:endParaRPr dirty="0">
              <a:latin typeface="Tahoma"/>
              <a:ea typeface="Tahoma"/>
              <a:cs typeface="Tahoma"/>
              <a:sym typeface="Tahoma"/>
            </a:endParaRPr>
          </a:p>
        </p:txBody>
      </p:sp>
      <p:sp>
        <p:nvSpPr>
          <p:cNvPr id="2" name="Označba mesta noge 1">
            <a:extLst>
              <a:ext uri="{FF2B5EF4-FFF2-40B4-BE49-F238E27FC236}">
                <a16:creationId xmlns:a16="http://schemas.microsoft.com/office/drawing/2014/main" id="{F651B917-8C5D-43A9-BDAB-15F073C04AEB}"/>
              </a:ext>
            </a:extLst>
          </p:cNvPr>
          <p:cNvSpPr>
            <a:spLocks noGrp="1"/>
          </p:cNvSpPr>
          <p:nvPr>
            <p:ph type="ftr" idx="11"/>
          </p:nvPr>
        </p:nvSpPr>
        <p:spPr/>
        <p:txBody>
          <a:bodyPr/>
          <a:lstStyle/>
          <a:p>
            <a:r>
              <a:rPr lang="en-GB"/>
              <a:t>Vulnerability Assessment in Slovenia | November 2021</a:t>
            </a:r>
          </a:p>
        </p:txBody>
      </p:sp>
      <p:sp>
        <p:nvSpPr>
          <p:cNvPr id="15" name="Označba mesta vsebine 2"/>
          <p:cNvSpPr txBox="1">
            <a:spLocks/>
          </p:cNvSpPr>
          <p:nvPr/>
        </p:nvSpPr>
        <p:spPr>
          <a:xfrm>
            <a:off x="694944" y="1828800"/>
            <a:ext cx="10744200" cy="43481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342900" indent="-342900">
              <a:buFont typeface="Arial" panose="020B0604020202020204" pitchFamily="34" charset="0"/>
              <a:buAutoNum type="arabicPeriod"/>
            </a:pPr>
            <a:endParaRPr lang="sl-SI" sz="1600" dirty="0"/>
          </a:p>
          <a:p>
            <a:pPr marL="0" indent="0">
              <a:buFont typeface="Arial" panose="020B0604020202020204" pitchFamily="34" charset="0"/>
              <a:buNone/>
            </a:pPr>
            <a:endParaRPr lang="sl-SI" sz="1600" dirty="0"/>
          </a:p>
          <a:p>
            <a:pPr marL="0" indent="0">
              <a:buFont typeface="Arial" panose="020B0604020202020204" pitchFamily="34" charset="0"/>
              <a:buNone/>
            </a:pPr>
            <a:endParaRPr lang="sl-SI" sz="1600" dirty="0"/>
          </a:p>
          <a:p>
            <a:pPr marL="0" indent="0">
              <a:buFont typeface="Arial" panose="020B0604020202020204" pitchFamily="34" charset="0"/>
              <a:buNone/>
            </a:pPr>
            <a:endParaRPr lang="sl-SI" sz="1600" dirty="0"/>
          </a:p>
          <a:p>
            <a:pPr marL="0" indent="0">
              <a:buFont typeface="Arial" panose="020B0604020202020204" pitchFamily="34" charset="0"/>
              <a:buNone/>
            </a:pPr>
            <a:r>
              <a:rPr lang="sl-SI" dirty="0"/>
              <a:t>   </a:t>
            </a:r>
          </a:p>
          <a:p>
            <a:pPr marL="0" indent="0">
              <a:buFont typeface="Arial" panose="020B0604020202020204" pitchFamily="34" charset="0"/>
              <a:buNone/>
            </a:pPr>
            <a:endParaRPr lang="sl-SI" dirty="0"/>
          </a:p>
          <a:p>
            <a:endParaRPr lang="sl-SI" dirty="0"/>
          </a:p>
        </p:txBody>
      </p:sp>
      <p:sp>
        <p:nvSpPr>
          <p:cNvPr id="19" name="Naslov 1">
            <a:extLst>
              <a:ext uri="{FF2B5EF4-FFF2-40B4-BE49-F238E27FC236}">
                <a16:creationId xmlns:a16="http://schemas.microsoft.com/office/drawing/2014/main" id="{B51B4079-0B37-4BD5-A673-9CB4CD7E2C57}"/>
              </a:ext>
            </a:extLst>
          </p:cNvPr>
          <p:cNvSpPr>
            <a:spLocks noGrp="1"/>
          </p:cNvSpPr>
          <p:nvPr>
            <p:ph type="title"/>
          </p:nvPr>
        </p:nvSpPr>
        <p:spPr>
          <a:xfrm>
            <a:off x="266007" y="569636"/>
            <a:ext cx="11173138" cy="1325562"/>
          </a:xfrm>
        </p:spPr>
        <p:txBody>
          <a:bodyPr/>
          <a:lstStyle/>
          <a:p>
            <a:r>
              <a:rPr lang="sl-SI" sz="2800" dirty="0"/>
              <a:t>1. </a:t>
            </a:r>
            <a:r>
              <a:rPr lang="sl-SI" sz="2800" dirty="0" err="1"/>
              <a:t>Intersections</a:t>
            </a:r>
            <a:r>
              <a:rPr lang="sl-SI" sz="2800" dirty="0"/>
              <a:t> </a:t>
            </a:r>
            <a:r>
              <a:rPr lang="sl-SI" sz="2800" dirty="0" err="1"/>
              <a:t>of</a:t>
            </a:r>
            <a:r>
              <a:rPr lang="sl-SI" sz="2800" dirty="0"/>
              <a:t> </a:t>
            </a:r>
            <a:r>
              <a:rPr lang="sl-SI" sz="2800" dirty="0" err="1"/>
              <a:t>vulnerabilities</a:t>
            </a:r>
            <a:r>
              <a:rPr lang="sl-SI" sz="2800" dirty="0"/>
              <a:t> </a:t>
            </a:r>
            <a:br>
              <a:rPr lang="sl-SI" sz="2800" dirty="0"/>
            </a:br>
            <a:r>
              <a:rPr lang="sl-SI" sz="2400" b="0" dirty="0">
                <a:solidFill>
                  <a:schemeClr val="tx1"/>
                </a:solidFill>
                <a:latin typeface="+mn-lt"/>
              </a:rPr>
              <a:t>not </a:t>
            </a:r>
            <a:r>
              <a:rPr lang="sl-SI" sz="2400" b="0" dirty="0" err="1">
                <a:solidFill>
                  <a:schemeClr val="tx1"/>
                </a:solidFill>
                <a:latin typeface="+mn-lt"/>
              </a:rPr>
              <a:t>able</a:t>
            </a:r>
            <a:r>
              <a:rPr lang="sl-SI" sz="2400" b="0" dirty="0">
                <a:solidFill>
                  <a:schemeClr val="tx1"/>
                </a:solidFill>
                <a:latin typeface="+mn-lt"/>
              </a:rPr>
              <a:t> to interpret as </a:t>
            </a:r>
            <a:r>
              <a:rPr lang="sl-SI" sz="2400" b="0" dirty="0" err="1">
                <a:solidFill>
                  <a:schemeClr val="tx1"/>
                </a:solidFill>
                <a:latin typeface="+mn-lt"/>
              </a:rPr>
              <a:t>vulnerable</a:t>
            </a:r>
            <a:r>
              <a:rPr lang="sl-SI" sz="2400" b="0" dirty="0">
                <a:solidFill>
                  <a:schemeClr val="tx1"/>
                </a:solidFill>
                <a:latin typeface="+mn-lt"/>
              </a:rPr>
              <a:t> </a:t>
            </a:r>
            <a:r>
              <a:rPr lang="sl-SI" sz="2400" b="0" dirty="0" err="1">
                <a:solidFill>
                  <a:schemeClr val="tx1"/>
                </a:solidFill>
                <a:latin typeface="+mn-lt"/>
              </a:rPr>
              <a:t>groups</a:t>
            </a:r>
            <a:r>
              <a:rPr lang="sl-SI" sz="2400" b="0" dirty="0">
                <a:solidFill>
                  <a:schemeClr val="tx1"/>
                </a:solidFill>
                <a:latin typeface="+mn-lt"/>
              </a:rPr>
              <a:t>, </a:t>
            </a:r>
            <a:r>
              <a:rPr lang="sl-SI" sz="2400" b="0" dirty="0" err="1">
                <a:solidFill>
                  <a:schemeClr val="tx1"/>
                </a:solidFill>
                <a:latin typeface="+mn-lt"/>
              </a:rPr>
              <a:t>but</a:t>
            </a:r>
            <a:r>
              <a:rPr lang="sl-SI" sz="2400" b="0" dirty="0">
                <a:solidFill>
                  <a:schemeClr val="tx1"/>
                </a:solidFill>
                <a:latin typeface="+mn-lt"/>
              </a:rPr>
              <a:t> as </a:t>
            </a:r>
            <a:r>
              <a:rPr lang="sl-SI" sz="2400" b="0" dirty="0" err="1">
                <a:solidFill>
                  <a:schemeClr val="tx1"/>
                </a:solidFill>
                <a:latin typeface="+mn-lt"/>
              </a:rPr>
              <a:t>intertwining</a:t>
            </a:r>
            <a:r>
              <a:rPr lang="sl-SI" sz="2400" b="0" dirty="0">
                <a:solidFill>
                  <a:schemeClr val="tx1"/>
                </a:solidFill>
                <a:latin typeface="+mn-lt"/>
              </a:rPr>
              <a:t> </a:t>
            </a:r>
            <a:r>
              <a:rPr lang="sl-SI" sz="2400" b="0" dirty="0" err="1">
                <a:solidFill>
                  <a:schemeClr val="tx1"/>
                </a:solidFill>
                <a:latin typeface="+mn-lt"/>
              </a:rPr>
              <a:t>of</a:t>
            </a:r>
            <a:r>
              <a:rPr lang="sl-SI" sz="2400" b="0" dirty="0">
                <a:solidFill>
                  <a:schemeClr val="tx1"/>
                </a:solidFill>
                <a:latin typeface="+mn-lt"/>
              </a:rPr>
              <a:t> „</a:t>
            </a:r>
            <a:r>
              <a:rPr lang="sl-SI" sz="2400" b="0" dirty="0" err="1">
                <a:solidFill>
                  <a:schemeClr val="tx1"/>
                </a:solidFill>
                <a:latin typeface="+mn-lt"/>
              </a:rPr>
              <a:t>bubbles</a:t>
            </a:r>
            <a:r>
              <a:rPr lang="sl-SI" sz="2400" b="0" dirty="0">
                <a:solidFill>
                  <a:schemeClr val="tx1"/>
                </a:solidFill>
                <a:latin typeface="+mn-lt"/>
              </a:rPr>
              <a:t>“ </a:t>
            </a:r>
            <a:r>
              <a:rPr lang="sl-SI" sz="2400" b="0" dirty="0" err="1">
                <a:solidFill>
                  <a:schemeClr val="tx1"/>
                </a:solidFill>
                <a:latin typeface="+mn-lt"/>
              </a:rPr>
              <a:t>of</a:t>
            </a:r>
            <a:r>
              <a:rPr lang="sl-SI" sz="2400" b="0" dirty="0">
                <a:solidFill>
                  <a:schemeClr val="tx1"/>
                </a:solidFill>
                <a:latin typeface="+mn-lt"/>
              </a:rPr>
              <a:t> </a:t>
            </a:r>
            <a:r>
              <a:rPr lang="sl-SI" sz="2400" b="0" dirty="0" err="1">
                <a:solidFill>
                  <a:schemeClr val="tx1"/>
                </a:solidFill>
                <a:latin typeface="+mn-lt"/>
              </a:rPr>
              <a:t>vulnerabilies</a:t>
            </a:r>
            <a:r>
              <a:rPr lang="sl-SI" sz="2400" b="0" dirty="0">
                <a:solidFill>
                  <a:schemeClr val="tx1"/>
                </a:solidFill>
                <a:latin typeface="+mn-lt"/>
              </a:rPr>
              <a:t>:</a:t>
            </a:r>
            <a:br>
              <a:rPr lang="sl-SI" sz="2400" b="0" dirty="0">
                <a:solidFill>
                  <a:schemeClr val="tx1"/>
                </a:solidFill>
                <a:latin typeface="+mn-lt"/>
              </a:rPr>
            </a:br>
            <a:br>
              <a:rPr lang="sl-SI" sz="2800" dirty="0"/>
            </a:br>
            <a:endParaRPr lang="en-GB" sz="2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A58593C-2531-4785-99D8-F73E2803D826}"/>
              </a:ext>
            </a:extLst>
          </p:cNvPr>
          <p:cNvSpPr>
            <a:spLocks noGrp="1"/>
          </p:cNvSpPr>
          <p:nvPr>
            <p:ph type="title"/>
          </p:nvPr>
        </p:nvSpPr>
        <p:spPr>
          <a:xfrm>
            <a:off x="196553" y="1100092"/>
            <a:ext cx="11242591" cy="1325563"/>
          </a:xfrm>
        </p:spPr>
        <p:txBody>
          <a:bodyPr/>
          <a:lstStyle/>
          <a:p>
            <a:r>
              <a:rPr lang="sl-SI" sz="2800" dirty="0"/>
              <a:t>2. </a:t>
            </a:r>
            <a:r>
              <a:rPr lang="sl-SI" sz="2800" dirty="0" err="1"/>
              <a:t>Vulnerabilities</a:t>
            </a:r>
            <a:r>
              <a:rPr lang="sl-SI" sz="2800" dirty="0"/>
              <a:t> </a:t>
            </a:r>
            <a:r>
              <a:rPr lang="sl-SI" sz="2800" u="sng" dirty="0"/>
              <a:t>as a </a:t>
            </a:r>
            <a:r>
              <a:rPr lang="sl-SI" sz="2800" dirty="0" err="1"/>
              <a:t>result</a:t>
            </a:r>
            <a:r>
              <a:rPr lang="sl-SI" sz="2800" dirty="0"/>
              <a:t> </a:t>
            </a:r>
            <a:r>
              <a:rPr lang="sl-SI" sz="2800" dirty="0" err="1"/>
              <a:t>of</a:t>
            </a:r>
            <a:r>
              <a:rPr lang="sl-SI" sz="2800" dirty="0"/>
              <a:t> </a:t>
            </a:r>
            <a:r>
              <a:rPr lang="sl-SI" sz="2800" dirty="0" err="1"/>
              <a:t>the</a:t>
            </a:r>
            <a:r>
              <a:rPr lang="sl-SI" sz="2800" dirty="0"/>
              <a:t> </a:t>
            </a:r>
            <a:r>
              <a:rPr lang="sl-SI" sz="2800" dirty="0" err="1"/>
              <a:t>measures</a:t>
            </a:r>
            <a:r>
              <a:rPr lang="sl-SI" sz="2800" dirty="0"/>
              <a:t> </a:t>
            </a:r>
            <a:r>
              <a:rPr lang="sl-SI" sz="2800" dirty="0" err="1"/>
              <a:t>implemented</a:t>
            </a:r>
            <a:r>
              <a:rPr lang="sl-SI" sz="2800" dirty="0"/>
              <a:t> </a:t>
            </a:r>
            <a:r>
              <a:rPr lang="sl-SI" sz="2800" dirty="0" err="1"/>
              <a:t>for</a:t>
            </a:r>
            <a:r>
              <a:rPr lang="sl-SI" sz="2800" dirty="0"/>
              <a:t> </a:t>
            </a:r>
            <a:r>
              <a:rPr lang="sl-SI" sz="2800" dirty="0" err="1"/>
              <a:t>the</a:t>
            </a:r>
            <a:r>
              <a:rPr lang="sl-SI" sz="2800" dirty="0"/>
              <a:t> </a:t>
            </a:r>
            <a:r>
              <a:rPr lang="sl-SI" sz="2800" dirty="0" err="1"/>
              <a:t>control</a:t>
            </a:r>
            <a:r>
              <a:rPr lang="sl-SI" sz="2800" dirty="0"/>
              <a:t> </a:t>
            </a:r>
            <a:r>
              <a:rPr lang="sl-SI" sz="2800" dirty="0" err="1"/>
              <a:t>of</a:t>
            </a:r>
            <a:r>
              <a:rPr lang="sl-SI" sz="2800" dirty="0"/>
              <a:t> Covid-19</a:t>
            </a:r>
            <a:endParaRPr lang="en-GB" sz="2800" dirty="0"/>
          </a:p>
        </p:txBody>
      </p:sp>
      <p:sp>
        <p:nvSpPr>
          <p:cNvPr id="3" name="Označba mesta vsebine 2">
            <a:extLst>
              <a:ext uri="{FF2B5EF4-FFF2-40B4-BE49-F238E27FC236}">
                <a16:creationId xmlns:a16="http://schemas.microsoft.com/office/drawing/2014/main" id="{48014496-1BDE-4E0E-BAAE-1DC2CD47DD75}"/>
              </a:ext>
            </a:extLst>
          </p:cNvPr>
          <p:cNvSpPr>
            <a:spLocks noGrp="1"/>
          </p:cNvSpPr>
          <p:nvPr>
            <p:ph sz="half" idx="2"/>
          </p:nvPr>
        </p:nvSpPr>
        <p:spPr>
          <a:xfrm>
            <a:off x="196553" y="2425655"/>
            <a:ext cx="11242591" cy="3751308"/>
          </a:xfrm>
        </p:spPr>
        <p:txBody>
          <a:bodyPr/>
          <a:lstStyle/>
          <a:p>
            <a:r>
              <a:rPr lang="sl-SI" sz="2100" dirty="0"/>
              <a:t>Most </a:t>
            </a:r>
            <a:r>
              <a:rPr lang="sl-SI" sz="2100" dirty="0" err="1"/>
              <a:t>of</a:t>
            </a:r>
            <a:r>
              <a:rPr lang="sl-SI" sz="2100" dirty="0"/>
              <a:t> </a:t>
            </a:r>
            <a:r>
              <a:rPr lang="sl-SI" sz="2100" dirty="0" err="1"/>
              <a:t>the</a:t>
            </a:r>
            <a:r>
              <a:rPr lang="sl-SI" sz="2100" dirty="0"/>
              <a:t> </a:t>
            </a:r>
            <a:r>
              <a:rPr lang="sl-SI" sz="2100" dirty="0" err="1"/>
              <a:t>identified</a:t>
            </a:r>
            <a:r>
              <a:rPr lang="sl-SI" sz="2100" dirty="0"/>
              <a:t> </a:t>
            </a:r>
            <a:r>
              <a:rPr lang="sl-SI" sz="2100" dirty="0" err="1"/>
              <a:t>vulnerabilities</a:t>
            </a:r>
            <a:r>
              <a:rPr lang="sl-SI" sz="2100" dirty="0"/>
              <a:t>: </a:t>
            </a:r>
            <a:r>
              <a:rPr lang="sl-SI" sz="2100" b="1" dirty="0"/>
              <a:t>not a </a:t>
            </a:r>
            <a:r>
              <a:rPr lang="sl-SI" sz="2100" b="1" dirty="0" err="1"/>
              <a:t>result</a:t>
            </a:r>
            <a:r>
              <a:rPr lang="sl-SI" sz="2100" b="1" dirty="0"/>
              <a:t> </a:t>
            </a:r>
            <a:r>
              <a:rPr lang="sl-SI" sz="2100" b="1" dirty="0" err="1"/>
              <a:t>of</a:t>
            </a:r>
            <a:r>
              <a:rPr lang="sl-SI" sz="2100" b="1" dirty="0"/>
              <a:t> </a:t>
            </a:r>
            <a:r>
              <a:rPr lang="sl-SI" sz="2100" b="1" dirty="0" err="1"/>
              <a:t>the</a:t>
            </a:r>
            <a:r>
              <a:rPr lang="sl-SI" sz="2100" b="1" dirty="0"/>
              <a:t> </a:t>
            </a:r>
            <a:r>
              <a:rPr lang="sl-SI" sz="2100" b="1" dirty="0" err="1"/>
              <a:t>epidemic</a:t>
            </a:r>
            <a:r>
              <a:rPr lang="sl-SI" sz="2100" b="1" dirty="0"/>
              <a:t> </a:t>
            </a:r>
            <a:r>
              <a:rPr lang="sl-SI" sz="2100" b="1" dirty="0" err="1"/>
              <a:t>itself</a:t>
            </a:r>
            <a:r>
              <a:rPr lang="sl-SI" sz="2100" b="1" dirty="0"/>
              <a:t>, </a:t>
            </a:r>
            <a:r>
              <a:rPr lang="sl-SI" sz="2100" b="1" dirty="0" err="1"/>
              <a:t>but</a:t>
            </a:r>
            <a:r>
              <a:rPr lang="sl-SI" sz="2100" b="1" dirty="0"/>
              <a:t> </a:t>
            </a:r>
            <a:r>
              <a:rPr lang="sl-SI" sz="2100" b="1" dirty="0" err="1"/>
              <a:t>of</a:t>
            </a:r>
            <a:r>
              <a:rPr lang="sl-SI" sz="2100" b="1" dirty="0"/>
              <a:t> </a:t>
            </a:r>
            <a:r>
              <a:rPr lang="sl-SI" sz="2100" b="1" dirty="0" err="1"/>
              <a:t>the</a:t>
            </a:r>
            <a:r>
              <a:rPr lang="sl-SI" sz="2100" b="1" dirty="0"/>
              <a:t> </a:t>
            </a:r>
            <a:r>
              <a:rPr lang="sl-SI" sz="2100" b="1" dirty="0" err="1"/>
              <a:t>epidemic</a:t>
            </a:r>
            <a:r>
              <a:rPr lang="sl-SI" sz="2100" b="1" dirty="0"/>
              <a:t> management </a:t>
            </a:r>
            <a:r>
              <a:rPr lang="sl-SI" sz="2100" dirty="0"/>
              <a:t>(</a:t>
            </a:r>
            <a:r>
              <a:rPr lang="sl-SI" sz="2100" dirty="0" err="1"/>
              <a:t>and</a:t>
            </a:r>
            <a:r>
              <a:rPr lang="sl-SI" sz="2100" dirty="0"/>
              <a:t> </a:t>
            </a:r>
            <a:r>
              <a:rPr lang="sl-SI" sz="2100" dirty="0" err="1"/>
              <a:t>the</a:t>
            </a:r>
            <a:r>
              <a:rPr lang="sl-SI" sz="2100" dirty="0"/>
              <a:t> Covid-19 </a:t>
            </a:r>
            <a:r>
              <a:rPr lang="sl-SI" sz="2100" dirty="0" err="1"/>
              <a:t>control</a:t>
            </a:r>
            <a:r>
              <a:rPr lang="sl-SI" sz="2100" dirty="0"/>
              <a:t> </a:t>
            </a:r>
            <a:r>
              <a:rPr lang="sl-SI" sz="2100" dirty="0" err="1"/>
              <a:t>measures</a:t>
            </a:r>
            <a:r>
              <a:rPr lang="sl-SI" sz="2100" dirty="0"/>
              <a:t>).</a:t>
            </a:r>
          </a:p>
          <a:p>
            <a:endParaRPr lang="sl-SI" sz="2100" dirty="0"/>
          </a:p>
          <a:p>
            <a:r>
              <a:rPr lang="sl-SI" sz="2100" dirty="0" err="1"/>
              <a:t>Measures</a:t>
            </a:r>
            <a:r>
              <a:rPr lang="sl-SI" sz="2100" dirty="0"/>
              <a:t> in </a:t>
            </a:r>
            <a:r>
              <a:rPr lang="sl-SI" sz="2100" dirty="0" err="1"/>
              <a:t>Slovenia</a:t>
            </a:r>
            <a:r>
              <a:rPr lang="sl-SI" sz="2100" dirty="0"/>
              <a:t>: </a:t>
            </a:r>
            <a:r>
              <a:rPr lang="sl-SI" sz="2100" dirty="0" err="1"/>
              <a:t>mostly</a:t>
            </a:r>
            <a:r>
              <a:rPr lang="sl-SI" sz="2100" dirty="0"/>
              <a:t> </a:t>
            </a:r>
            <a:r>
              <a:rPr lang="sl-SI" sz="2100" dirty="0" err="1"/>
              <a:t>drawn</a:t>
            </a:r>
            <a:r>
              <a:rPr lang="sl-SI" sz="2100" dirty="0"/>
              <a:t> up </a:t>
            </a:r>
            <a:r>
              <a:rPr lang="sl-SI" sz="2100" b="1" dirty="0" err="1"/>
              <a:t>without</a:t>
            </a:r>
            <a:r>
              <a:rPr lang="sl-SI" sz="2100" b="1" dirty="0"/>
              <a:t> </a:t>
            </a:r>
            <a:r>
              <a:rPr lang="sl-SI" sz="2100" b="1" dirty="0" err="1"/>
              <a:t>consulting</a:t>
            </a:r>
            <a:r>
              <a:rPr lang="sl-SI" sz="2100" b="1" dirty="0"/>
              <a:t> </a:t>
            </a:r>
            <a:r>
              <a:rPr lang="sl-SI" sz="2100" b="1" dirty="0" err="1"/>
              <a:t>the</a:t>
            </a:r>
            <a:r>
              <a:rPr lang="sl-SI" sz="2100" b="1" dirty="0"/>
              <a:t> </a:t>
            </a:r>
            <a:r>
              <a:rPr lang="sl-SI" sz="2100" b="1" dirty="0" err="1"/>
              <a:t>experts</a:t>
            </a:r>
            <a:r>
              <a:rPr lang="sl-SI" sz="2100" b="1" dirty="0"/>
              <a:t> </a:t>
            </a:r>
            <a:r>
              <a:rPr lang="sl-SI" sz="2100" dirty="0"/>
              <a:t>(</a:t>
            </a:r>
            <a:r>
              <a:rPr lang="sl-SI" sz="2100" dirty="0" err="1"/>
              <a:t>epidemiologists</a:t>
            </a:r>
            <a:r>
              <a:rPr lang="sl-SI" sz="2100" dirty="0"/>
              <a:t> </a:t>
            </a:r>
            <a:r>
              <a:rPr lang="sl-SI" sz="2100" dirty="0" err="1"/>
              <a:t>etc</a:t>
            </a:r>
            <a:r>
              <a:rPr lang="sl-SI" sz="2100" dirty="0"/>
              <a:t>.) </a:t>
            </a:r>
            <a:r>
              <a:rPr lang="sl-SI" sz="2100" dirty="0" err="1"/>
              <a:t>and</a:t>
            </a:r>
            <a:r>
              <a:rPr lang="sl-SI" sz="2100" dirty="0"/>
              <a:t> </a:t>
            </a:r>
            <a:r>
              <a:rPr lang="sl-SI" sz="2100" dirty="0" err="1"/>
              <a:t>relevant</a:t>
            </a:r>
            <a:r>
              <a:rPr lang="sl-SI" sz="2100" dirty="0"/>
              <a:t> </a:t>
            </a:r>
            <a:r>
              <a:rPr lang="sl-SI" sz="2100" b="1" dirty="0" err="1"/>
              <a:t>stakeholders</a:t>
            </a:r>
            <a:r>
              <a:rPr lang="sl-SI" sz="2100" dirty="0"/>
              <a:t> &gt; </a:t>
            </a:r>
            <a:r>
              <a:rPr lang="sl-SI" sz="2100" dirty="0" err="1"/>
              <a:t>excluded</a:t>
            </a:r>
            <a:r>
              <a:rPr lang="sl-SI" sz="2100" dirty="0"/>
              <a:t> </a:t>
            </a:r>
            <a:r>
              <a:rPr lang="sl-SI" sz="2100" dirty="0" err="1"/>
              <a:t>from</a:t>
            </a:r>
            <a:r>
              <a:rPr lang="sl-SI" sz="2100" dirty="0"/>
              <a:t> </a:t>
            </a:r>
            <a:r>
              <a:rPr lang="sl-SI" sz="2100" dirty="0" err="1"/>
              <a:t>planing</a:t>
            </a:r>
            <a:r>
              <a:rPr lang="sl-SI" sz="2100" dirty="0"/>
              <a:t> </a:t>
            </a:r>
            <a:r>
              <a:rPr lang="sl-SI" sz="2100" dirty="0" err="1"/>
              <a:t>and</a:t>
            </a:r>
            <a:r>
              <a:rPr lang="sl-SI" sz="2100" dirty="0"/>
              <a:t> </a:t>
            </a:r>
            <a:r>
              <a:rPr lang="sl-SI" sz="2100" dirty="0" err="1"/>
              <a:t>implementing</a:t>
            </a:r>
            <a:r>
              <a:rPr lang="sl-SI" sz="2100" dirty="0"/>
              <a:t> </a:t>
            </a:r>
            <a:r>
              <a:rPr lang="sl-SI" sz="2100" dirty="0" err="1"/>
              <a:t>the</a:t>
            </a:r>
            <a:r>
              <a:rPr lang="sl-SI" sz="2100" dirty="0"/>
              <a:t> </a:t>
            </a:r>
            <a:r>
              <a:rPr lang="sl-SI" sz="2100" dirty="0" err="1"/>
              <a:t>measures</a:t>
            </a:r>
            <a:r>
              <a:rPr lang="sl-SI" sz="2100" dirty="0"/>
              <a:t>.</a:t>
            </a:r>
          </a:p>
          <a:p>
            <a:r>
              <a:rPr lang="sl-SI" sz="2100" b="1" dirty="0"/>
              <a:t>Ad-hoc </a:t>
            </a:r>
            <a:r>
              <a:rPr lang="sl-SI" sz="2100" dirty="0" err="1"/>
              <a:t>measures</a:t>
            </a:r>
            <a:r>
              <a:rPr lang="sl-SI" sz="2100" dirty="0"/>
              <a:t>: </a:t>
            </a:r>
            <a:r>
              <a:rPr lang="sl-SI" sz="2100" b="1" dirty="0" err="1"/>
              <a:t>lack</a:t>
            </a:r>
            <a:r>
              <a:rPr lang="sl-SI" sz="2100" b="1" dirty="0"/>
              <a:t> </a:t>
            </a:r>
            <a:r>
              <a:rPr lang="sl-SI" sz="2100" b="1" dirty="0" err="1"/>
              <a:t>of</a:t>
            </a:r>
            <a:r>
              <a:rPr lang="sl-SI" sz="2100" b="1" dirty="0"/>
              <a:t> </a:t>
            </a:r>
            <a:r>
              <a:rPr lang="sl-SI" sz="2100" b="1" dirty="0" err="1"/>
              <a:t>coherent</a:t>
            </a:r>
            <a:r>
              <a:rPr lang="sl-SI" sz="2100" b="1" dirty="0"/>
              <a:t>, transparent </a:t>
            </a:r>
            <a:r>
              <a:rPr lang="sl-SI" sz="2100" b="1" dirty="0" err="1"/>
              <a:t>planning</a:t>
            </a:r>
            <a:r>
              <a:rPr lang="sl-SI" sz="2100" b="1" dirty="0"/>
              <a:t> </a:t>
            </a:r>
            <a:r>
              <a:rPr lang="sl-SI" sz="2100" dirty="0"/>
              <a:t>&gt; </a:t>
            </a:r>
            <a:r>
              <a:rPr lang="sl-SI" sz="2100" dirty="0" err="1"/>
              <a:t>the</a:t>
            </a:r>
            <a:r>
              <a:rPr lang="sl-SI" sz="2100" dirty="0"/>
              <a:t> </a:t>
            </a:r>
            <a:r>
              <a:rPr lang="sl-SI" sz="2100" dirty="0" err="1"/>
              <a:t>inconsistent</a:t>
            </a:r>
            <a:r>
              <a:rPr lang="sl-SI" sz="2100" dirty="0"/>
              <a:t> </a:t>
            </a:r>
            <a:r>
              <a:rPr lang="sl-SI" sz="2100" dirty="0" err="1"/>
              <a:t>and</a:t>
            </a:r>
            <a:r>
              <a:rPr lang="sl-SI" sz="2100" dirty="0"/>
              <a:t> </a:t>
            </a:r>
            <a:r>
              <a:rPr lang="sl-SI" sz="2100" dirty="0" err="1"/>
              <a:t>uncoordinated</a:t>
            </a:r>
            <a:r>
              <a:rPr lang="sl-SI" sz="2100" dirty="0"/>
              <a:t> </a:t>
            </a:r>
            <a:r>
              <a:rPr lang="sl-SI" sz="2100" dirty="0" err="1"/>
              <a:t>changes</a:t>
            </a:r>
            <a:r>
              <a:rPr lang="sl-SI" sz="2100" dirty="0"/>
              <a:t> </a:t>
            </a:r>
            <a:r>
              <a:rPr lang="sl-SI" sz="2100" dirty="0" err="1"/>
              <a:t>particularly</a:t>
            </a:r>
            <a:r>
              <a:rPr lang="sl-SI" sz="2100" dirty="0"/>
              <a:t> </a:t>
            </a:r>
            <a:r>
              <a:rPr lang="sl-SI" sz="2100" dirty="0" err="1"/>
              <a:t>affected</a:t>
            </a:r>
            <a:r>
              <a:rPr lang="sl-SI" sz="2100" dirty="0"/>
              <a:t> </a:t>
            </a:r>
            <a:r>
              <a:rPr lang="sl-SI" sz="2100" dirty="0" err="1"/>
              <a:t>the</a:t>
            </a:r>
            <a:r>
              <a:rPr lang="sl-SI" sz="2100" dirty="0"/>
              <a:t> </a:t>
            </a:r>
            <a:r>
              <a:rPr lang="sl-SI" sz="2100" dirty="0" err="1"/>
              <a:t>vulnerable</a:t>
            </a:r>
            <a:r>
              <a:rPr lang="sl-SI" sz="2100" dirty="0"/>
              <a:t>.</a:t>
            </a:r>
          </a:p>
          <a:p>
            <a:r>
              <a:rPr lang="sl-SI" sz="2100" dirty="0" err="1"/>
              <a:t>Official</a:t>
            </a:r>
            <a:r>
              <a:rPr lang="sl-SI" sz="2100" dirty="0"/>
              <a:t> </a:t>
            </a:r>
            <a:r>
              <a:rPr lang="sl-SI" sz="2100" b="1" dirty="0" err="1"/>
              <a:t>communication</a:t>
            </a:r>
            <a:r>
              <a:rPr lang="sl-SI" sz="2100" b="1" dirty="0"/>
              <a:t>:</a:t>
            </a:r>
            <a:r>
              <a:rPr lang="sl-SI" sz="2100" dirty="0"/>
              <a:t> </a:t>
            </a:r>
            <a:r>
              <a:rPr lang="sl-SI" sz="2100" dirty="0" err="1"/>
              <a:t>mostly</a:t>
            </a:r>
            <a:r>
              <a:rPr lang="sl-SI" sz="2100" dirty="0"/>
              <a:t> </a:t>
            </a:r>
            <a:r>
              <a:rPr lang="sl-SI" sz="2100" b="1" dirty="0" err="1"/>
              <a:t>grounded</a:t>
            </a:r>
            <a:r>
              <a:rPr lang="sl-SI" sz="2100" b="1" dirty="0"/>
              <a:t> in </a:t>
            </a:r>
            <a:r>
              <a:rPr lang="sl-SI" sz="2100" b="1" dirty="0" err="1"/>
              <a:t>the</a:t>
            </a:r>
            <a:r>
              <a:rPr lang="sl-SI" sz="2100" b="1" dirty="0"/>
              <a:t> </a:t>
            </a:r>
            <a:r>
              <a:rPr lang="sl-SI" sz="2100" b="1" dirty="0" err="1"/>
              <a:t>rethoric</a:t>
            </a:r>
            <a:r>
              <a:rPr lang="sl-SI" sz="2100" b="1" dirty="0"/>
              <a:t> </a:t>
            </a:r>
            <a:r>
              <a:rPr lang="sl-SI" sz="2100" b="1" dirty="0" err="1"/>
              <a:t>of</a:t>
            </a:r>
            <a:r>
              <a:rPr lang="sl-SI" sz="2100" b="1" dirty="0"/>
              <a:t> </a:t>
            </a:r>
            <a:r>
              <a:rPr lang="sl-SI" sz="2100" b="1" dirty="0" err="1"/>
              <a:t>fear</a:t>
            </a:r>
            <a:r>
              <a:rPr lang="sl-SI" sz="2100" b="1" dirty="0"/>
              <a:t> </a:t>
            </a:r>
            <a:r>
              <a:rPr lang="sl-SI" sz="2100" dirty="0"/>
              <a:t>– </a:t>
            </a:r>
            <a:r>
              <a:rPr lang="sl-SI" sz="2100" b="1" dirty="0"/>
              <a:t>not </a:t>
            </a:r>
            <a:r>
              <a:rPr lang="sl-SI" sz="2100" b="1" dirty="0" err="1"/>
              <a:t>trust</a:t>
            </a:r>
            <a:r>
              <a:rPr lang="sl-SI" sz="2100" dirty="0"/>
              <a:t>.</a:t>
            </a:r>
          </a:p>
          <a:p>
            <a:endParaRPr lang="en-GB" dirty="0"/>
          </a:p>
        </p:txBody>
      </p:sp>
      <p:sp>
        <p:nvSpPr>
          <p:cNvPr id="4" name="Označba mesta noge 3">
            <a:extLst>
              <a:ext uri="{FF2B5EF4-FFF2-40B4-BE49-F238E27FC236}">
                <a16:creationId xmlns:a16="http://schemas.microsoft.com/office/drawing/2014/main" id="{D708CBF6-69AD-438F-909A-BD949AF4FE95}"/>
              </a:ext>
            </a:extLst>
          </p:cNvPr>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365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sz="half" idx="2"/>
          </p:nvPr>
        </p:nvSpPr>
        <p:spPr>
          <a:xfrm>
            <a:off x="673100" y="1100092"/>
            <a:ext cx="10744200" cy="4240065"/>
          </a:xfrm>
        </p:spPr>
        <p:txBody>
          <a:bodyPr/>
          <a:lstStyle/>
          <a:p>
            <a:endParaRPr lang="sl-SI" sz="1600" dirty="0"/>
          </a:p>
          <a:p>
            <a:pPr marL="0" indent="0">
              <a:buNone/>
            </a:pPr>
            <a:r>
              <a:rPr lang="sl-SI" sz="2100"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Tahoma"/>
              </a:rPr>
              <a:t>Policy</a:t>
            </a:r>
            <a:r>
              <a:rPr lang="sl-SI" sz="2100" b="1" dirty="0">
                <a:solidFill>
                  <a:srgbClr val="FFC000"/>
                </a:solidFill>
                <a:latin typeface="Tahoma" panose="020B0604030504040204" pitchFamily="34" charset="0"/>
                <a:ea typeface="Tahoma" panose="020B0604030504040204" pitchFamily="34" charset="0"/>
                <a:cs typeface="Tahoma" panose="020B0604030504040204" pitchFamily="34" charset="0"/>
                <a:sym typeface="Tahoma"/>
              </a:rPr>
              <a:t> </a:t>
            </a:r>
            <a:r>
              <a:rPr lang="sl-SI" sz="2100"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Tahoma"/>
              </a:rPr>
              <a:t>recommendations</a:t>
            </a:r>
            <a:r>
              <a:rPr lang="sl-SI" sz="2100" b="1" dirty="0">
                <a:solidFill>
                  <a:srgbClr val="FFC000"/>
                </a:solidFill>
                <a:latin typeface="Tahoma" panose="020B0604030504040204" pitchFamily="34" charset="0"/>
                <a:ea typeface="Tahoma" panose="020B0604030504040204" pitchFamily="34" charset="0"/>
                <a:cs typeface="Tahoma" panose="020B0604030504040204" pitchFamily="34" charset="0"/>
                <a:sym typeface="Tahoma"/>
              </a:rPr>
              <a:t>:</a:t>
            </a:r>
          </a:p>
          <a:p>
            <a:r>
              <a:rPr lang="sl-SI" sz="2100" dirty="0" err="1">
                <a:latin typeface="+mj-lt"/>
                <a:sym typeface="Tahoma"/>
              </a:rPr>
              <a:t>Necessity</a:t>
            </a:r>
            <a:r>
              <a:rPr lang="sl-SI" sz="2100" dirty="0">
                <a:latin typeface="+mj-lt"/>
                <a:sym typeface="Tahoma"/>
              </a:rPr>
              <a:t> to </a:t>
            </a:r>
            <a:r>
              <a:rPr lang="sl-SI" sz="2100" dirty="0" err="1">
                <a:latin typeface="+mj-lt"/>
                <a:sym typeface="Tahoma"/>
              </a:rPr>
              <a:t>clearly</a:t>
            </a:r>
            <a:r>
              <a:rPr lang="sl-SI" sz="2100" dirty="0">
                <a:latin typeface="+mj-lt"/>
                <a:sym typeface="Tahoma"/>
              </a:rPr>
              <a:t> </a:t>
            </a:r>
            <a:r>
              <a:rPr lang="sl-SI" sz="2100" dirty="0" err="1">
                <a:latin typeface="+mj-lt"/>
                <a:sym typeface="Tahoma"/>
              </a:rPr>
              <a:t>differentiate</a:t>
            </a:r>
            <a:r>
              <a:rPr lang="sl-SI" sz="2100" dirty="0">
                <a:latin typeface="+mj-lt"/>
                <a:sym typeface="Tahoma"/>
              </a:rPr>
              <a:t>: </a:t>
            </a:r>
            <a:r>
              <a:rPr lang="sl-SI" sz="2100" dirty="0" err="1">
                <a:latin typeface="+mj-lt"/>
                <a:sym typeface="Tahoma"/>
              </a:rPr>
              <a:t>between</a:t>
            </a:r>
            <a:r>
              <a:rPr lang="sl-SI" sz="2100" dirty="0">
                <a:latin typeface="+mj-lt"/>
                <a:sym typeface="Tahoma"/>
              </a:rPr>
              <a:t> </a:t>
            </a:r>
            <a:r>
              <a:rPr lang="sl-SI" sz="2100" dirty="0" err="1">
                <a:latin typeface="+mj-lt"/>
                <a:sym typeface="Tahoma"/>
              </a:rPr>
              <a:t>the</a:t>
            </a:r>
            <a:r>
              <a:rPr lang="sl-SI" sz="2100" dirty="0">
                <a:latin typeface="+mj-lt"/>
                <a:sym typeface="Tahoma"/>
              </a:rPr>
              <a:t> </a:t>
            </a:r>
            <a:r>
              <a:rPr lang="sl-SI" sz="2100" b="1" dirty="0" err="1">
                <a:latin typeface="+mj-lt"/>
                <a:sym typeface="Tahoma"/>
              </a:rPr>
              <a:t>vulnerabilities</a:t>
            </a:r>
            <a:r>
              <a:rPr lang="sl-SI" sz="2100" b="1" dirty="0">
                <a:latin typeface="+mj-lt"/>
                <a:sym typeface="Tahoma"/>
              </a:rPr>
              <a:t>, </a:t>
            </a:r>
            <a:r>
              <a:rPr lang="sl-SI" sz="2100" b="1" dirty="0" err="1">
                <a:latin typeface="+mj-lt"/>
                <a:sym typeface="Tahoma"/>
              </a:rPr>
              <a:t>caused</a:t>
            </a:r>
            <a:r>
              <a:rPr lang="sl-SI" sz="2100" b="1" dirty="0">
                <a:latin typeface="+mj-lt"/>
                <a:sym typeface="Tahoma"/>
              </a:rPr>
              <a:t> </a:t>
            </a:r>
            <a:r>
              <a:rPr lang="sl-SI" sz="2100" b="1" dirty="0" err="1">
                <a:latin typeface="+mj-lt"/>
                <a:sym typeface="Tahoma"/>
              </a:rPr>
              <a:t>by</a:t>
            </a:r>
            <a:r>
              <a:rPr lang="sl-SI" sz="2100" b="1" dirty="0">
                <a:latin typeface="+mj-lt"/>
                <a:sym typeface="Tahoma"/>
              </a:rPr>
              <a:t> </a:t>
            </a:r>
            <a:r>
              <a:rPr lang="sl-SI" sz="2100" b="1" dirty="0" err="1">
                <a:latin typeface="+mj-lt"/>
                <a:sym typeface="Tahoma"/>
              </a:rPr>
              <a:t>the</a:t>
            </a:r>
            <a:r>
              <a:rPr lang="sl-SI" sz="2100" b="1" dirty="0">
                <a:latin typeface="+mj-lt"/>
                <a:sym typeface="Tahoma"/>
              </a:rPr>
              <a:t> </a:t>
            </a:r>
            <a:r>
              <a:rPr lang="sl-SI" sz="2100" b="1" dirty="0" err="1">
                <a:latin typeface="+mj-lt"/>
                <a:sym typeface="Tahoma"/>
              </a:rPr>
              <a:t>epidemic</a:t>
            </a:r>
            <a:r>
              <a:rPr lang="sl-SI" sz="2100" b="1" dirty="0">
                <a:latin typeface="+mj-lt"/>
                <a:sym typeface="Tahoma"/>
              </a:rPr>
              <a:t> </a:t>
            </a:r>
            <a:r>
              <a:rPr lang="sl-SI" sz="2100" b="1" dirty="0" err="1">
                <a:latin typeface="+mj-lt"/>
                <a:sym typeface="Tahoma"/>
              </a:rPr>
              <a:t>itself</a:t>
            </a:r>
            <a:r>
              <a:rPr lang="sl-SI" sz="2100" dirty="0">
                <a:latin typeface="+mj-lt"/>
                <a:sym typeface="Tahoma"/>
              </a:rPr>
              <a:t> </a:t>
            </a:r>
            <a:r>
              <a:rPr lang="sl-SI" sz="2100" dirty="0" err="1">
                <a:latin typeface="+mj-lt"/>
                <a:sym typeface="Tahoma"/>
              </a:rPr>
              <a:t>and</a:t>
            </a:r>
            <a:r>
              <a:rPr lang="sl-SI" sz="2100" dirty="0">
                <a:latin typeface="+mj-lt"/>
                <a:sym typeface="Tahoma"/>
              </a:rPr>
              <a:t> </a:t>
            </a:r>
            <a:r>
              <a:rPr lang="sl-SI" sz="2100" b="1" dirty="0" err="1">
                <a:latin typeface="+mj-lt"/>
                <a:sym typeface="Tahoma"/>
              </a:rPr>
              <a:t>those</a:t>
            </a:r>
            <a:r>
              <a:rPr lang="sl-SI" sz="2100" b="1" dirty="0">
                <a:latin typeface="+mj-lt"/>
                <a:sym typeface="Tahoma"/>
              </a:rPr>
              <a:t>, </a:t>
            </a:r>
            <a:r>
              <a:rPr lang="sl-SI" sz="2100" b="1" dirty="0" err="1">
                <a:latin typeface="+mj-lt"/>
                <a:sym typeface="Tahoma"/>
              </a:rPr>
              <a:t>caused</a:t>
            </a:r>
            <a:r>
              <a:rPr lang="sl-SI" sz="2100" b="1" dirty="0">
                <a:latin typeface="+mj-lt"/>
                <a:sym typeface="Tahoma"/>
              </a:rPr>
              <a:t> </a:t>
            </a:r>
            <a:r>
              <a:rPr lang="sl-SI" sz="2100" b="1" dirty="0" err="1">
                <a:latin typeface="+mj-lt"/>
                <a:sym typeface="Tahoma"/>
              </a:rPr>
              <a:t>by</a:t>
            </a:r>
            <a:r>
              <a:rPr lang="sl-SI" sz="2100" b="1" dirty="0">
                <a:latin typeface="+mj-lt"/>
                <a:sym typeface="Tahoma"/>
              </a:rPr>
              <a:t> </a:t>
            </a:r>
            <a:r>
              <a:rPr lang="sl-SI" sz="2100" b="1" dirty="0" err="1">
                <a:latin typeface="+mj-lt"/>
                <a:sym typeface="Tahoma"/>
              </a:rPr>
              <a:t>the</a:t>
            </a:r>
            <a:r>
              <a:rPr lang="sl-SI" sz="2100" b="1" dirty="0">
                <a:latin typeface="+mj-lt"/>
                <a:sym typeface="Tahoma"/>
              </a:rPr>
              <a:t> </a:t>
            </a:r>
            <a:r>
              <a:rPr lang="sl-SI" sz="2100" b="1" dirty="0" err="1">
                <a:latin typeface="+mj-lt"/>
                <a:sym typeface="Tahoma"/>
              </a:rPr>
              <a:t>measures</a:t>
            </a:r>
            <a:r>
              <a:rPr lang="sl-SI" sz="2100" dirty="0">
                <a:latin typeface="+mj-lt"/>
                <a:sym typeface="Tahoma"/>
              </a:rPr>
              <a:t>, </a:t>
            </a:r>
            <a:r>
              <a:rPr lang="sl-SI" sz="2100" dirty="0" err="1">
                <a:latin typeface="+mj-lt"/>
                <a:sym typeface="Tahoma"/>
              </a:rPr>
              <a:t>implemented</a:t>
            </a:r>
            <a:r>
              <a:rPr lang="sl-SI" sz="2100" dirty="0">
                <a:latin typeface="+mj-lt"/>
                <a:sym typeface="Tahoma"/>
              </a:rPr>
              <a:t> to </a:t>
            </a:r>
            <a:r>
              <a:rPr lang="sl-SI" sz="2100" dirty="0" err="1">
                <a:latin typeface="+mj-lt"/>
                <a:sym typeface="Tahoma"/>
              </a:rPr>
              <a:t>control</a:t>
            </a:r>
            <a:r>
              <a:rPr lang="sl-SI" sz="2100" dirty="0">
                <a:latin typeface="+mj-lt"/>
                <a:sym typeface="Tahoma"/>
              </a:rPr>
              <a:t> </a:t>
            </a:r>
            <a:r>
              <a:rPr lang="sl-SI" sz="2100" dirty="0" err="1">
                <a:latin typeface="+mj-lt"/>
                <a:sym typeface="Tahoma"/>
              </a:rPr>
              <a:t>the</a:t>
            </a:r>
            <a:r>
              <a:rPr lang="sl-SI" sz="2100" dirty="0">
                <a:latin typeface="+mj-lt"/>
                <a:sym typeface="Tahoma"/>
              </a:rPr>
              <a:t> </a:t>
            </a:r>
            <a:r>
              <a:rPr lang="sl-SI" sz="2100" dirty="0" err="1">
                <a:latin typeface="+mj-lt"/>
                <a:sym typeface="Tahoma"/>
              </a:rPr>
              <a:t>epidemic</a:t>
            </a:r>
            <a:r>
              <a:rPr lang="sl-SI" sz="2100" dirty="0">
                <a:latin typeface="+mj-lt"/>
                <a:sym typeface="Tahoma"/>
              </a:rPr>
              <a:t>.</a:t>
            </a:r>
            <a:endParaRPr lang="sl-SI" sz="2100" dirty="0">
              <a:latin typeface="+mj-lt"/>
            </a:endParaRPr>
          </a:p>
          <a:p>
            <a:r>
              <a:rPr lang="sl-SI" sz="2100" dirty="0" err="1">
                <a:latin typeface="+mj-lt"/>
              </a:rPr>
              <a:t>The</a:t>
            </a:r>
            <a:r>
              <a:rPr lang="sl-SI" sz="2100" dirty="0">
                <a:latin typeface="+mj-lt"/>
              </a:rPr>
              <a:t> </a:t>
            </a:r>
            <a:r>
              <a:rPr lang="sl-SI" sz="2100" dirty="0" err="1">
                <a:latin typeface="+mj-lt"/>
              </a:rPr>
              <a:t>strategy</a:t>
            </a:r>
            <a:r>
              <a:rPr lang="sl-SI" sz="2100" dirty="0">
                <a:latin typeface="+mj-lt"/>
              </a:rPr>
              <a:t> </a:t>
            </a:r>
            <a:r>
              <a:rPr lang="sl-SI" sz="2100" dirty="0" err="1">
                <a:latin typeface="+mj-lt"/>
              </a:rPr>
              <a:t>for</a:t>
            </a:r>
            <a:r>
              <a:rPr lang="sl-SI" sz="2100" dirty="0">
                <a:latin typeface="+mj-lt"/>
              </a:rPr>
              <a:t> </a:t>
            </a:r>
            <a:r>
              <a:rPr lang="sl-SI" sz="2100" dirty="0" err="1">
                <a:latin typeface="+mj-lt"/>
              </a:rPr>
              <a:t>epidemic</a:t>
            </a:r>
            <a:r>
              <a:rPr lang="sl-SI" sz="2100" dirty="0">
                <a:latin typeface="+mj-lt"/>
              </a:rPr>
              <a:t> management: </a:t>
            </a:r>
            <a:r>
              <a:rPr lang="sl-SI" sz="2100" dirty="0" err="1">
                <a:latin typeface="+mj-lt"/>
              </a:rPr>
              <a:t>should</a:t>
            </a:r>
            <a:r>
              <a:rPr lang="sl-SI" sz="2100" dirty="0">
                <a:latin typeface="+mj-lt"/>
              </a:rPr>
              <a:t> be more </a:t>
            </a:r>
            <a:r>
              <a:rPr lang="sl-SI" sz="2100" b="1" dirty="0" err="1">
                <a:latin typeface="+mj-lt"/>
              </a:rPr>
              <a:t>comprehensive</a:t>
            </a:r>
            <a:r>
              <a:rPr lang="sl-SI" sz="2100" dirty="0">
                <a:latin typeface="+mj-lt"/>
              </a:rPr>
              <a:t> </a:t>
            </a:r>
            <a:r>
              <a:rPr lang="sl-SI" sz="2100" dirty="0" err="1">
                <a:latin typeface="+mj-lt"/>
              </a:rPr>
              <a:t>and</a:t>
            </a:r>
            <a:r>
              <a:rPr lang="sl-SI" sz="2100" dirty="0">
                <a:latin typeface="+mj-lt"/>
              </a:rPr>
              <a:t> </a:t>
            </a:r>
            <a:r>
              <a:rPr lang="sl-SI" sz="2100" dirty="0" err="1">
                <a:latin typeface="+mj-lt"/>
              </a:rPr>
              <a:t>inclusive</a:t>
            </a:r>
            <a:r>
              <a:rPr lang="sl-SI" sz="2100" dirty="0">
                <a:latin typeface="+mj-lt"/>
              </a:rPr>
              <a:t>, in </a:t>
            </a:r>
            <a:r>
              <a:rPr lang="sl-SI" sz="2100" dirty="0" err="1">
                <a:latin typeface="+mj-lt"/>
              </a:rPr>
              <a:t>cooperation</a:t>
            </a:r>
            <a:r>
              <a:rPr lang="sl-SI" sz="2100" dirty="0">
                <a:latin typeface="+mj-lt"/>
              </a:rPr>
              <a:t> </a:t>
            </a:r>
            <a:r>
              <a:rPr lang="sl-SI" sz="2100" dirty="0" err="1">
                <a:latin typeface="+mj-lt"/>
              </a:rPr>
              <a:t>with</a:t>
            </a:r>
            <a:r>
              <a:rPr lang="sl-SI" sz="2100" dirty="0">
                <a:latin typeface="+mj-lt"/>
              </a:rPr>
              <a:t> </a:t>
            </a:r>
            <a:r>
              <a:rPr lang="sl-SI" sz="2100" dirty="0" err="1">
                <a:latin typeface="+mj-lt"/>
              </a:rPr>
              <a:t>the</a:t>
            </a:r>
            <a:r>
              <a:rPr lang="sl-SI" sz="2100" dirty="0">
                <a:latin typeface="+mj-lt"/>
              </a:rPr>
              <a:t> </a:t>
            </a:r>
            <a:r>
              <a:rPr lang="sl-SI" sz="2100" dirty="0" err="1">
                <a:latin typeface="+mj-lt"/>
              </a:rPr>
              <a:t>representatives</a:t>
            </a:r>
            <a:r>
              <a:rPr lang="sl-SI" sz="2100" dirty="0">
                <a:latin typeface="+mj-lt"/>
              </a:rPr>
              <a:t> </a:t>
            </a:r>
            <a:r>
              <a:rPr lang="sl-SI" sz="2100" dirty="0" err="1">
                <a:latin typeface="+mj-lt"/>
              </a:rPr>
              <a:t>of</a:t>
            </a:r>
            <a:r>
              <a:rPr lang="sl-SI" sz="2100" dirty="0">
                <a:latin typeface="+mj-lt"/>
              </a:rPr>
              <a:t> </a:t>
            </a:r>
            <a:r>
              <a:rPr lang="sl-SI" sz="2100" dirty="0" err="1">
                <a:latin typeface="+mj-lt"/>
              </a:rPr>
              <a:t>vulnerable</a:t>
            </a:r>
            <a:r>
              <a:rPr lang="sl-SI" sz="2100" dirty="0">
                <a:latin typeface="+mj-lt"/>
              </a:rPr>
              <a:t> </a:t>
            </a:r>
            <a:r>
              <a:rPr lang="sl-SI" sz="2100" dirty="0" err="1">
                <a:latin typeface="+mj-lt"/>
              </a:rPr>
              <a:t>populations</a:t>
            </a:r>
            <a:r>
              <a:rPr lang="sl-SI" sz="2100" dirty="0">
                <a:latin typeface="+mj-lt"/>
              </a:rPr>
              <a:t>.</a:t>
            </a:r>
          </a:p>
          <a:p>
            <a:r>
              <a:rPr lang="sl-SI" sz="2100" dirty="0" err="1">
                <a:latin typeface="+mj-lt"/>
              </a:rPr>
              <a:t>The</a:t>
            </a:r>
            <a:r>
              <a:rPr lang="sl-SI" sz="2100" dirty="0">
                <a:latin typeface="+mj-lt"/>
              </a:rPr>
              <a:t> </a:t>
            </a:r>
            <a:r>
              <a:rPr lang="sl-SI" sz="2100" dirty="0" err="1">
                <a:latin typeface="+mj-lt"/>
              </a:rPr>
              <a:t>communication</a:t>
            </a:r>
            <a:r>
              <a:rPr lang="sl-SI" sz="2100" dirty="0">
                <a:latin typeface="+mj-lt"/>
              </a:rPr>
              <a:t> </a:t>
            </a:r>
            <a:r>
              <a:rPr lang="sl-SI" sz="2100" dirty="0" err="1">
                <a:latin typeface="+mj-lt"/>
              </a:rPr>
              <a:t>with</a:t>
            </a:r>
            <a:r>
              <a:rPr lang="sl-SI" sz="2100" dirty="0">
                <a:latin typeface="+mj-lt"/>
              </a:rPr>
              <a:t> </a:t>
            </a:r>
            <a:r>
              <a:rPr lang="sl-SI" sz="2100" dirty="0" err="1">
                <a:latin typeface="+mj-lt"/>
              </a:rPr>
              <a:t>the</a:t>
            </a:r>
            <a:r>
              <a:rPr lang="sl-SI" sz="2100" dirty="0">
                <a:latin typeface="+mj-lt"/>
              </a:rPr>
              <a:t> </a:t>
            </a:r>
            <a:r>
              <a:rPr lang="sl-SI" sz="2100" dirty="0" err="1">
                <a:latin typeface="+mj-lt"/>
              </a:rPr>
              <a:t>public</a:t>
            </a:r>
            <a:r>
              <a:rPr lang="sl-SI" sz="2100" dirty="0">
                <a:latin typeface="+mj-lt"/>
              </a:rPr>
              <a:t>: </a:t>
            </a:r>
            <a:r>
              <a:rPr lang="sl-SI" sz="2100" b="1" dirty="0" err="1">
                <a:latin typeface="+mj-lt"/>
              </a:rPr>
              <a:t>based</a:t>
            </a:r>
            <a:r>
              <a:rPr lang="sl-SI" sz="2100" b="1" dirty="0">
                <a:latin typeface="+mj-lt"/>
              </a:rPr>
              <a:t> on </a:t>
            </a:r>
            <a:r>
              <a:rPr lang="sl-SI" sz="2100" b="1" dirty="0" err="1">
                <a:latin typeface="+mj-lt"/>
              </a:rPr>
              <a:t>trust</a:t>
            </a:r>
            <a:r>
              <a:rPr lang="sl-SI" sz="2100" b="1" dirty="0">
                <a:latin typeface="+mj-lt"/>
              </a:rPr>
              <a:t> </a:t>
            </a:r>
            <a:r>
              <a:rPr lang="sl-SI" sz="2100" b="1" dirty="0" err="1">
                <a:latin typeface="+mj-lt"/>
              </a:rPr>
              <a:t>and</a:t>
            </a:r>
            <a:r>
              <a:rPr lang="sl-SI" sz="2100" b="1" dirty="0">
                <a:latin typeface="+mj-lt"/>
              </a:rPr>
              <a:t> </a:t>
            </a:r>
            <a:r>
              <a:rPr lang="sl-SI" sz="2100" b="1" dirty="0" err="1">
                <a:latin typeface="+mj-lt"/>
              </a:rPr>
              <a:t>respect</a:t>
            </a:r>
            <a:r>
              <a:rPr lang="sl-SI" sz="2100" dirty="0">
                <a:latin typeface="+mj-lt"/>
              </a:rPr>
              <a:t>; </a:t>
            </a:r>
            <a:r>
              <a:rPr lang="sl-SI" sz="2100" dirty="0" err="1">
                <a:latin typeface="+mj-lt"/>
              </a:rPr>
              <a:t>focus</a:t>
            </a:r>
            <a:r>
              <a:rPr lang="sl-SI" sz="2100" dirty="0">
                <a:latin typeface="+mj-lt"/>
              </a:rPr>
              <a:t> on </a:t>
            </a:r>
            <a:r>
              <a:rPr lang="sl-SI" sz="2100" dirty="0" err="1">
                <a:latin typeface="+mj-lt"/>
              </a:rPr>
              <a:t>solidarity-buliding</a:t>
            </a:r>
            <a:r>
              <a:rPr lang="sl-SI" sz="2100" dirty="0">
                <a:latin typeface="+mj-lt"/>
              </a:rPr>
              <a:t>, </a:t>
            </a:r>
            <a:r>
              <a:rPr lang="sl-SI" sz="2100" dirty="0" err="1">
                <a:latin typeface="+mj-lt"/>
              </a:rPr>
              <a:t>community-building</a:t>
            </a:r>
            <a:r>
              <a:rPr lang="sl-SI" sz="2100" dirty="0">
                <a:latin typeface="+mj-lt"/>
              </a:rPr>
              <a:t> </a:t>
            </a:r>
            <a:r>
              <a:rPr lang="sl-SI" sz="2100" dirty="0" err="1">
                <a:latin typeface="+mj-lt"/>
              </a:rPr>
              <a:t>and</a:t>
            </a:r>
            <a:r>
              <a:rPr lang="sl-SI" sz="2100" dirty="0">
                <a:latin typeface="+mj-lt"/>
              </a:rPr>
              <a:t> </a:t>
            </a:r>
            <a:r>
              <a:rPr lang="sl-SI" sz="2100" dirty="0" err="1">
                <a:latin typeface="+mj-lt"/>
              </a:rPr>
              <a:t>inclusiveness</a:t>
            </a:r>
            <a:r>
              <a:rPr lang="sl-SI" sz="2100" dirty="0">
                <a:latin typeface="+mj-lt"/>
              </a:rPr>
              <a:t>.</a:t>
            </a:r>
          </a:p>
        </p:txBody>
      </p:sp>
      <p:sp>
        <p:nvSpPr>
          <p:cNvPr id="4" name="Označba mesta noge 3"/>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213839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03B6D4-C1D7-4927-9005-3C41F7A70902}"/>
              </a:ext>
            </a:extLst>
          </p:cNvPr>
          <p:cNvSpPr>
            <a:spLocks noGrp="1"/>
          </p:cNvSpPr>
          <p:nvPr>
            <p:ph type="title"/>
          </p:nvPr>
        </p:nvSpPr>
        <p:spPr/>
        <p:txBody>
          <a:bodyPr/>
          <a:lstStyle/>
          <a:p>
            <a:r>
              <a:rPr lang="sl-SI" sz="2800"/>
              <a:t>3. The measures are more demanding of people</a:t>
            </a:r>
            <a:br>
              <a:rPr lang="sl-SI" sz="2800"/>
            </a:br>
            <a:r>
              <a:rPr lang="sl-SI" sz="2800"/>
              <a:t>„not fitting the mould“</a:t>
            </a:r>
            <a:endParaRPr lang="en-GB" sz="2800"/>
          </a:p>
        </p:txBody>
      </p:sp>
      <p:sp>
        <p:nvSpPr>
          <p:cNvPr id="3" name="Označba mesta vsebine 2">
            <a:extLst>
              <a:ext uri="{FF2B5EF4-FFF2-40B4-BE49-F238E27FC236}">
                <a16:creationId xmlns:a16="http://schemas.microsoft.com/office/drawing/2014/main" id="{D1080837-71EF-4999-A5B0-85626DD4E25A}"/>
              </a:ext>
            </a:extLst>
          </p:cNvPr>
          <p:cNvSpPr>
            <a:spLocks noGrp="1"/>
          </p:cNvSpPr>
          <p:nvPr>
            <p:ph sz="half" idx="2"/>
          </p:nvPr>
        </p:nvSpPr>
        <p:spPr/>
        <p:txBody>
          <a:bodyPr/>
          <a:lstStyle/>
          <a:p>
            <a:r>
              <a:rPr lang="sl-SI" sz="2100" dirty="0" err="1"/>
              <a:t>The</a:t>
            </a:r>
            <a:r>
              <a:rPr lang="sl-SI" sz="2100" dirty="0"/>
              <a:t> </a:t>
            </a:r>
            <a:r>
              <a:rPr lang="sl-SI" sz="2100" dirty="0" err="1"/>
              <a:t>strategy</a:t>
            </a:r>
            <a:r>
              <a:rPr lang="sl-SI" sz="2100" dirty="0"/>
              <a:t> </a:t>
            </a:r>
            <a:r>
              <a:rPr lang="sl-SI" sz="2100" dirty="0" err="1"/>
              <a:t>for</a:t>
            </a:r>
            <a:r>
              <a:rPr lang="sl-SI" sz="2100" dirty="0"/>
              <a:t> </a:t>
            </a:r>
            <a:r>
              <a:rPr lang="sl-SI" sz="2100" dirty="0" err="1"/>
              <a:t>the</a:t>
            </a:r>
            <a:r>
              <a:rPr lang="sl-SI" sz="2100" dirty="0"/>
              <a:t> </a:t>
            </a:r>
            <a:r>
              <a:rPr lang="sl-SI" sz="2100" dirty="0" err="1"/>
              <a:t>control</a:t>
            </a:r>
            <a:r>
              <a:rPr lang="sl-SI" sz="2100" dirty="0"/>
              <a:t> </a:t>
            </a:r>
            <a:r>
              <a:rPr lang="sl-SI" sz="2100" dirty="0" err="1"/>
              <a:t>of</a:t>
            </a:r>
            <a:r>
              <a:rPr lang="sl-SI" sz="2100" dirty="0"/>
              <a:t> Covid-19:</a:t>
            </a:r>
            <a:r>
              <a:rPr lang="sl-SI" sz="2100" b="1" dirty="0"/>
              <a:t> </a:t>
            </a:r>
            <a:r>
              <a:rPr lang="sl-SI" sz="2100" b="1" dirty="0" err="1"/>
              <a:t>created</a:t>
            </a:r>
            <a:r>
              <a:rPr lang="sl-SI" sz="2100" b="1" dirty="0"/>
              <a:t> </a:t>
            </a:r>
            <a:r>
              <a:rPr lang="sl-SI" sz="2100" dirty="0"/>
              <a:t>top-</a:t>
            </a:r>
            <a:r>
              <a:rPr lang="sl-SI" sz="2100" dirty="0" err="1"/>
              <a:t>down</a:t>
            </a:r>
            <a:r>
              <a:rPr lang="sl-SI" sz="2100" dirty="0"/>
              <a:t>, </a:t>
            </a:r>
            <a:r>
              <a:rPr lang="sl-SI" sz="2100" b="1" dirty="0" err="1"/>
              <a:t>with</a:t>
            </a:r>
            <a:r>
              <a:rPr lang="sl-SI" sz="2100" b="1" dirty="0"/>
              <a:t> a </a:t>
            </a:r>
            <a:r>
              <a:rPr lang="sl-SI" sz="2100" b="1" dirty="0" err="1"/>
              <a:t>particular</a:t>
            </a:r>
            <a:r>
              <a:rPr lang="sl-SI" sz="2100" b="1" dirty="0"/>
              <a:t> model in </a:t>
            </a:r>
            <a:r>
              <a:rPr lang="sl-SI" sz="2100" b="1" dirty="0" err="1"/>
              <a:t>mind</a:t>
            </a:r>
            <a:r>
              <a:rPr lang="sl-SI" sz="2100" dirty="0"/>
              <a:t>: a </a:t>
            </a:r>
            <a:r>
              <a:rPr lang="sl-SI" sz="2100" dirty="0" err="1"/>
              <a:t>nuclear</a:t>
            </a:r>
            <a:r>
              <a:rPr lang="sl-SI" sz="2100" dirty="0"/>
              <a:t> </a:t>
            </a:r>
            <a:r>
              <a:rPr lang="sl-SI" sz="2100" dirty="0" err="1"/>
              <a:t>family</a:t>
            </a:r>
            <a:r>
              <a:rPr lang="sl-SI" sz="2100" dirty="0"/>
              <a:t>, </a:t>
            </a:r>
            <a:r>
              <a:rPr lang="sl-SI" sz="2100" dirty="0" err="1"/>
              <a:t>middle</a:t>
            </a:r>
            <a:r>
              <a:rPr lang="sl-SI" sz="2100" dirty="0"/>
              <a:t>-to-</a:t>
            </a:r>
            <a:r>
              <a:rPr lang="sl-SI" sz="2100" dirty="0" err="1"/>
              <a:t>upper</a:t>
            </a:r>
            <a:r>
              <a:rPr lang="sl-SI" sz="2100" dirty="0"/>
              <a:t> </a:t>
            </a:r>
            <a:r>
              <a:rPr lang="sl-SI" sz="2100" dirty="0" err="1"/>
              <a:t>class</a:t>
            </a:r>
            <a:r>
              <a:rPr lang="sl-SI" sz="2100" dirty="0"/>
              <a:t>, </a:t>
            </a:r>
            <a:r>
              <a:rPr lang="sl-SI" sz="2100" dirty="0" err="1"/>
              <a:t>with</a:t>
            </a:r>
            <a:r>
              <a:rPr lang="sl-SI" sz="2100" dirty="0"/>
              <a:t> </a:t>
            </a:r>
            <a:r>
              <a:rPr lang="sl-SI" sz="2100" dirty="0" err="1"/>
              <a:t>stable</a:t>
            </a:r>
            <a:r>
              <a:rPr lang="sl-SI" sz="2100" dirty="0"/>
              <a:t> </a:t>
            </a:r>
            <a:r>
              <a:rPr lang="sl-SI" sz="2100" dirty="0" err="1"/>
              <a:t>employment</a:t>
            </a:r>
            <a:r>
              <a:rPr lang="sl-SI" sz="2100" dirty="0"/>
              <a:t> </a:t>
            </a:r>
            <a:r>
              <a:rPr lang="sl-SI" sz="2100" dirty="0" err="1"/>
              <a:t>and</a:t>
            </a:r>
            <a:r>
              <a:rPr lang="sl-SI" sz="2100" dirty="0"/>
              <a:t> </a:t>
            </a:r>
            <a:r>
              <a:rPr lang="sl-SI" sz="2100" dirty="0" err="1"/>
              <a:t>housing</a:t>
            </a:r>
            <a:r>
              <a:rPr lang="sl-SI" sz="2100" dirty="0"/>
              <a:t> </a:t>
            </a:r>
            <a:r>
              <a:rPr lang="sl-SI" sz="2100" dirty="0" err="1"/>
              <a:t>conditions</a:t>
            </a:r>
            <a:r>
              <a:rPr lang="sl-SI" sz="2100" dirty="0"/>
              <a:t>, </a:t>
            </a:r>
            <a:r>
              <a:rPr lang="sl-SI" sz="2100" dirty="0" err="1"/>
              <a:t>Slovene</a:t>
            </a:r>
            <a:r>
              <a:rPr lang="sl-SI" sz="2100" dirty="0"/>
              <a:t> </a:t>
            </a:r>
            <a:r>
              <a:rPr lang="sl-SI" sz="2100" dirty="0" err="1"/>
              <a:t>nationals</a:t>
            </a:r>
            <a:r>
              <a:rPr lang="sl-SI" sz="2100" dirty="0"/>
              <a:t>.</a:t>
            </a:r>
          </a:p>
          <a:p>
            <a:r>
              <a:rPr lang="sl-SI" sz="2100" b="1" dirty="0" err="1"/>
              <a:t>Harder</a:t>
            </a:r>
            <a:r>
              <a:rPr lang="sl-SI" sz="2100" b="1" dirty="0"/>
              <a:t> </a:t>
            </a:r>
            <a:r>
              <a:rPr lang="sl-SI" sz="2100" b="1" dirty="0" err="1"/>
              <a:t>or</a:t>
            </a:r>
            <a:r>
              <a:rPr lang="sl-SI" sz="2100" b="1" dirty="0"/>
              <a:t> </a:t>
            </a:r>
            <a:r>
              <a:rPr lang="sl-SI" sz="2100" b="1" dirty="0" err="1"/>
              <a:t>impossible</a:t>
            </a:r>
            <a:r>
              <a:rPr lang="sl-SI" sz="2100" dirty="0"/>
              <a:t> to </a:t>
            </a:r>
            <a:r>
              <a:rPr lang="sl-SI" sz="2100" dirty="0" err="1"/>
              <a:t>respect</a:t>
            </a:r>
            <a:r>
              <a:rPr lang="sl-SI" sz="2100" dirty="0"/>
              <a:t> </a:t>
            </a:r>
            <a:r>
              <a:rPr lang="sl-SI" sz="2100" dirty="0" err="1"/>
              <a:t>the</a:t>
            </a:r>
            <a:r>
              <a:rPr lang="sl-SI" sz="2100" dirty="0"/>
              <a:t> </a:t>
            </a:r>
            <a:r>
              <a:rPr lang="sl-SI" sz="2100" dirty="0" err="1"/>
              <a:t>measures</a:t>
            </a:r>
            <a:r>
              <a:rPr lang="sl-SI" sz="2100" dirty="0"/>
              <a:t> </a:t>
            </a:r>
            <a:r>
              <a:rPr lang="sl-SI" sz="2100" dirty="0" err="1"/>
              <a:t>for</a:t>
            </a:r>
            <a:r>
              <a:rPr lang="sl-SI" sz="2100" dirty="0"/>
              <a:t> </a:t>
            </a:r>
            <a:r>
              <a:rPr lang="sl-SI" sz="2100" dirty="0" err="1"/>
              <a:t>those</a:t>
            </a:r>
            <a:r>
              <a:rPr lang="sl-SI" sz="2100" dirty="0"/>
              <a:t> not </a:t>
            </a:r>
            <a:r>
              <a:rPr lang="sl-SI" sz="2100" dirty="0" err="1"/>
              <a:t>fitting</a:t>
            </a:r>
            <a:r>
              <a:rPr lang="sl-SI" sz="2100" dirty="0"/>
              <a:t> </a:t>
            </a:r>
            <a:r>
              <a:rPr lang="sl-SI" sz="2100" dirty="0" err="1"/>
              <a:t>into</a:t>
            </a:r>
            <a:r>
              <a:rPr lang="sl-SI" sz="2100" dirty="0"/>
              <a:t> </a:t>
            </a:r>
            <a:r>
              <a:rPr lang="sl-SI" sz="2100" dirty="0" err="1"/>
              <a:t>the</a:t>
            </a:r>
            <a:r>
              <a:rPr lang="sl-SI" sz="2100" dirty="0"/>
              <a:t> </a:t>
            </a:r>
            <a:r>
              <a:rPr lang="sl-SI" sz="2100" dirty="0" err="1"/>
              <a:t>presumed</a:t>
            </a:r>
            <a:r>
              <a:rPr lang="sl-SI" sz="2100" dirty="0"/>
              <a:t> model: </a:t>
            </a:r>
            <a:r>
              <a:rPr lang="sl-SI" sz="2100" dirty="0" err="1"/>
              <a:t>single</a:t>
            </a:r>
            <a:r>
              <a:rPr lang="sl-SI" sz="2100" dirty="0"/>
              <a:t> </a:t>
            </a:r>
            <a:r>
              <a:rPr lang="sl-SI" sz="2100" dirty="0" err="1"/>
              <a:t>parents</a:t>
            </a:r>
            <a:r>
              <a:rPr lang="sl-SI" sz="2100" dirty="0"/>
              <a:t>, </a:t>
            </a:r>
            <a:r>
              <a:rPr lang="sl-SI" sz="2100" dirty="0" err="1"/>
              <a:t>precarious</a:t>
            </a:r>
            <a:r>
              <a:rPr lang="sl-SI" sz="2100" dirty="0"/>
              <a:t> </a:t>
            </a:r>
            <a:r>
              <a:rPr lang="sl-SI" sz="2100" dirty="0" err="1"/>
              <a:t>workers</a:t>
            </a:r>
            <a:r>
              <a:rPr lang="sl-SI" sz="2100" dirty="0"/>
              <a:t>, in </a:t>
            </a:r>
            <a:r>
              <a:rPr lang="sl-SI" sz="2100" dirty="0" err="1"/>
              <a:t>precarious</a:t>
            </a:r>
            <a:r>
              <a:rPr lang="sl-SI" sz="2100" dirty="0"/>
              <a:t> legal status </a:t>
            </a:r>
            <a:r>
              <a:rPr lang="sl-SI" sz="2100" dirty="0" err="1"/>
              <a:t>or</a:t>
            </a:r>
            <a:r>
              <a:rPr lang="sl-SI" sz="2100" dirty="0"/>
              <a:t> </a:t>
            </a:r>
            <a:r>
              <a:rPr lang="sl-SI" sz="2100" dirty="0" err="1"/>
              <a:t>whitout</a:t>
            </a:r>
            <a:r>
              <a:rPr lang="sl-SI" sz="2100" dirty="0"/>
              <a:t> (</a:t>
            </a:r>
            <a:r>
              <a:rPr lang="sl-SI" sz="2100" dirty="0" err="1"/>
              <a:t>eg</a:t>
            </a:r>
            <a:r>
              <a:rPr lang="sl-SI" sz="2100" dirty="0"/>
              <a:t>. </a:t>
            </a:r>
            <a:r>
              <a:rPr lang="sl-SI" sz="2100" dirty="0" err="1"/>
              <a:t>asylum</a:t>
            </a:r>
            <a:r>
              <a:rPr lang="sl-SI" sz="2100" dirty="0"/>
              <a:t> </a:t>
            </a:r>
            <a:r>
              <a:rPr lang="sl-SI" sz="2100" dirty="0" err="1"/>
              <a:t>seekers</a:t>
            </a:r>
            <a:r>
              <a:rPr lang="sl-SI" sz="2100" dirty="0"/>
              <a:t>), do not </a:t>
            </a:r>
            <a:r>
              <a:rPr lang="sl-SI" sz="2100" dirty="0" err="1"/>
              <a:t>understand</a:t>
            </a:r>
            <a:r>
              <a:rPr lang="sl-SI" sz="2100" dirty="0"/>
              <a:t> </a:t>
            </a:r>
            <a:r>
              <a:rPr lang="sl-SI" sz="2100" dirty="0" err="1"/>
              <a:t>and</a:t>
            </a:r>
            <a:r>
              <a:rPr lang="sl-SI" sz="2100" dirty="0"/>
              <a:t> </a:t>
            </a:r>
            <a:r>
              <a:rPr lang="sl-SI" sz="2100" dirty="0" err="1"/>
              <a:t>speak</a:t>
            </a:r>
            <a:r>
              <a:rPr lang="sl-SI" sz="2100" dirty="0"/>
              <a:t> </a:t>
            </a:r>
            <a:r>
              <a:rPr lang="sl-SI" sz="2100" dirty="0" err="1"/>
              <a:t>Slovene</a:t>
            </a:r>
            <a:r>
              <a:rPr lang="sl-SI" sz="2100" dirty="0"/>
              <a:t> </a:t>
            </a:r>
            <a:r>
              <a:rPr lang="sl-SI" sz="2100" dirty="0" err="1"/>
              <a:t>etc</a:t>
            </a:r>
            <a:r>
              <a:rPr lang="sl-SI" sz="2100" dirty="0"/>
              <a:t>.</a:t>
            </a:r>
          </a:p>
          <a:p>
            <a:pPr marL="0" indent="0">
              <a:buNone/>
            </a:pPr>
            <a:r>
              <a:rPr lang="sl-SI" sz="2100" b="1" dirty="0" err="1">
                <a:solidFill>
                  <a:srgbClr val="FFC000"/>
                </a:solidFill>
                <a:ea typeface="Tahoma"/>
                <a:sym typeface="Tahoma"/>
              </a:rPr>
              <a:t>Policy</a:t>
            </a:r>
            <a:r>
              <a:rPr lang="sl-SI" sz="2100" b="1" dirty="0">
                <a:solidFill>
                  <a:srgbClr val="FFC000"/>
                </a:solidFill>
                <a:ea typeface="Tahoma"/>
                <a:sym typeface="Tahoma"/>
              </a:rPr>
              <a:t> </a:t>
            </a:r>
            <a:r>
              <a:rPr lang="sl-SI" sz="2100" b="1" dirty="0" err="1">
                <a:solidFill>
                  <a:srgbClr val="FFC000"/>
                </a:solidFill>
                <a:ea typeface="Tahoma"/>
                <a:sym typeface="Tahoma"/>
              </a:rPr>
              <a:t>recommendation</a:t>
            </a:r>
            <a:r>
              <a:rPr lang="sl-SI" sz="2100" b="1" dirty="0">
                <a:solidFill>
                  <a:srgbClr val="FFC000"/>
                </a:solidFill>
                <a:ea typeface="Tahoma"/>
                <a:sym typeface="Tahoma"/>
              </a:rPr>
              <a:t>: </a:t>
            </a:r>
            <a:r>
              <a:rPr lang="sl-SI" sz="2100" dirty="0" err="1">
                <a:sym typeface="Tahoma"/>
              </a:rPr>
              <a:t>the</a:t>
            </a:r>
            <a:r>
              <a:rPr lang="sl-SI" sz="2100" dirty="0">
                <a:sym typeface="Tahoma"/>
              </a:rPr>
              <a:t> </a:t>
            </a:r>
            <a:r>
              <a:rPr lang="sl-SI" sz="2100" dirty="0" err="1">
                <a:sym typeface="Tahoma"/>
              </a:rPr>
              <a:t>m</a:t>
            </a:r>
            <a:r>
              <a:rPr lang="sl-SI" sz="2100" dirty="0" err="1"/>
              <a:t>easures</a:t>
            </a:r>
            <a:r>
              <a:rPr lang="sl-SI" sz="2100" dirty="0"/>
              <a:t> </a:t>
            </a:r>
            <a:r>
              <a:rPr lang="sl-SI" sz="2100" dirty="0" err="1"/>
              <a:t>should</a:t>
            </a:r>
            <a:r>
              <a:rPr lang="sl-SI" sz="2100" dirty="0"/>
              <a:t> take </a:t>
            </a:r>
            <a:r>
              <a:rPr lang="sl-SI" sz="2100" dirty="0" err="1"/>
              <a:t>into</a:t>
            </a:r>
            <a:r>
              <a:rPr lang="sl-SI" sz="2100" dirty="0"/>
              <a:t> </a:t>
            </a:r>
            <a:r>
              <a:rPr lang="sl-SI" sz="2100" dirty="0" err="1"/>
              <a:t>account</a:t>
            </a:r>
            <a:r>
              <a:rPr lang="sl-SI" sz="2100" dirty="0"/>
              <a:t> </a:t>
            </a:r>
            <a:r>
              <a:rPr lang="sl-SI" sz="2100" dirty="0" err="1"/>
              <a:t>the</a:t>
            </a:r>
            <a:r>
              <a:rPr lang="sl-SI" sz="2100" dirty="0"/>
              <a:t> </a:t>
            </a:r>
            <a:r>
              <a:rPr lang="sl-SI" sz="2100" dirty="0" err="1"/>
              <a:t>heterogeneous</a:t>
            </a:r>
            <a:r>
              <a:rPr lang="sl-SI" sz="2100" dirty="0"/>
              <a:t> </a:t>
            </a:r>
            <a:r>
              <a:rPr lang="sl-SI" sz="2100" dirty="0" err="1"/>
              <a:t>population</a:t>
            </a:r>
            <a:r>
              <a:rPr lang="sl-SI" sz="2100" dirty="0"/>
              <a:t> </a:t>
            </a:r>
            <a:r>
              <a:rPr lang="sl-SI" sz="2100" dirty="0" err="1"/>
              <a:t>and</a:t>
            </a:r>
            <a:r>
              <a:rPr lang="sl-SI" sz="2100" dirty="0"/>
              <a:t> </a:t>
            </a:r>
            <a:r>
              <a:rPr lang="sl-SI" sz="2100" dirty="0" err="1"/>
              <a:t>diversity</a:t>
            </a:r>
            <a:r>
              <a:rPr lang="sl-SI" sz="2100" dirty="0"/>
              <a:t>.</a:t>
            </a:r>
          </a:p>
          <a:p>
            <a:endParaRPr lang="en-GB" dirty="0"/>
          </a:p>
        </p:txBody>
      </p:sp>
      <p:sp>
        <p:nvSpPr>
          <p:cNvPr id="4" name="Označba mesta noge 3">
            <a:extLst>
              <a:ext uri="{FF2B5EF4-FFF2-40B4-BE49-F238E27FC236}">
                <a16:creationId xmlns:a16="http://schemas.microsoft.com/office/drawing/2014/main" id="{52618974-E144-43E2-B6CE-103E85E607AE}"/>
              </a:ext>
            </a:extLst>
          </p:cNvPr>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339532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1BADBC8-9533-45DE-B216-7C362122DC91}"/>
              </a:ext>
            </a:extLst>
          </p:cNvPr>
          <p:cNvSpPr>
            <a:spLocks noGrp="1"/>
          </p:cNvSpPr>
          <p:nvPr>
            <p:ph type="title"/>
          </p:nvPr>
        </p:nvSpPr>
        <p:spPr/>
        <p:txBody>
          <a:bodyPr/>
          <a:lstStyle/>
          <a:p>
            <a:r>
              <a:rPr lang="sl-SI" sz="2800"/>
              <a:t>4. Pre-existing vulnerabilities - exacerbated</a:t>
            </a:r>
            <a:endParaRPr lang="en-GB" sz="2800"/>
          </a:p>
        </p:txBody>
      </p:sp>
      <p:sp>
        <p:nvSpPr>
          <p:cNvPr id="3" name="Označba mesta vsebine 2">
            <a:extLst>
              <a:ext uri="{FF2B5EF4-FFF2-40B4-BE49-F238E27FC236}">
                <a16:creationId xmlns:a16="http://schemas.microsoft.com/office/drawing/2014/main" id="{2C52C7ED-1C31-479F-9FD4-7FE18A21BD1C}"/>
              </a:ext>
            </a:extLst>
          </p:cNvPr>
          <p:cNvSpPr>
            <a:spLocks noGrp="1"/>
          </p:cNvSpPr>
          <p:nvPr>
            <p:ph sz="half" idx="2"/>
          </p:nvPr>
        </p:nvSpPr>
        <p:spPr/>
        <p:txBody>
          <a:bodyPr/>
          <a:lstStyle/>
          <a:p>
            <a:r>
              <a:rPr lang="sl-SI" sz="2100" dirty="0" err="1"/>
              <a:t>The</a:t>
            </a:r>
            <a:r>
              <a:rPr lang="sl-SI" sz="2100" dirty="0"/>
              <a:t> </a:t>
            </a:r>
            <a:r>
              <a:rPr lang="sl-SI" sz="2100" b="1" dirty="0" err="1"/>
              <a:t>mechanisms</a:t>
            </a:r>
            <a:r>
              <a:rPr lang="sl-SI" sz="2100" b="1" dirty="0"/>
              <a:t> </a:t>
            </a:r>
            <a:r>
              <a:rPr lang="sl-SI" sz="2100" b="1" dirty="0" err="1"/>
              <a:t>creating</a:t>
            </a:r>
            <a:r>
              <a:rPr lang="sl-SI" sz="2100" b="1" dirty="0"/>
              <a:t> </a:t>
            </a:r>
            <a:r>
              <a:rPr lang="sl-SI" sz="2100" b="1" dirty="0" err="1"/>
              <a:t>vulnerability</a:t>
            </a:r>
            <a:r>
              <a:rPr lang="sl-SI" sz="2100" b="1" dirty="0"/>
              <a:t> </a:t>
            </a:r>
            <a:r>
              <a:rPr lang="sl-SI" sz="2100" b="1" dirty="0" err="1"/>
              <a:t>were</a:t>
            </a:r>
            <a:r>
              <a:rPr lang="sl-SI" sz="2100" b="1" dirty="0"/>
              <a:t> </a:t>
            </a:r>
            <a:r>
              <a:rPr lang="sl-SI" sz="2100" b="1" dirty="0" err="1"/>
              <a:t>exacerbated</a:t>
            </a:r>
            <a:r>
              <a:rPr lang="sl-SI" sz="2100" b="1" dirty="0"/>
              <a:t> </a:t>
            </a:r>
            <a:r>
              <a:rPr lang="sl-SI" sz="2100" dirty="0" err="1"/>
              <a:t>because</a:t>
            </a:r>
            <a:r>
              <a:rPr lang="sl-SI" sz="2100" dirty="0"/>
              <a:t> </a:t>
            </a:r>
            <a:r>
              <a:rPr lang="sl-SI" sz="2100" dirty="0" err="1"/>
              <a:t>of</a:t>
            </a:r>
            <a:r>
              <a:rPr lang="sl-SI" sz="2100" dirty="0"/>
              <a:t> </a:t>
            </a:r>
            <a:r>
              <a:rPr lang="sl-SI" sz="2100" dirty="0" err="1"/>
              <a:t>the</a:t>
            </a:r>
            <a:r>
              <a:rPr lang="sl-SI" sz="2100" dirty="0"/>
              <a:t> </a:t>
            </a:r>
            <a:r>
              <a:rPr lang="sl-SI" sz="2100" dirty="0" err="1"/>
              <a:t>Covid-containing-measures</a:t>
            </a:r>
            <a:r>
              <a:rPr lang="sl-SI" sz="2100" dirty="0"/>
              <a:t>:</a:t>
            </a:r>
          </a:p>
          <a:p>
            <a:pPr lvl="1"/>
            <a:r>
              <a:rPr lang="sl-SI" sz="2100" dirty="0" err="1">
                <a:latin typeface="Tahoma" panose="020B0604030504040204" pitchFamily="34" charset="0"/>
                <a:ea typeface="Tahoma" panose="020B0604030504040204" pitchFamily="34" charset="0"/>
                <a:cs typeface="Tahoma" panose="020B0604030504040204" pitchFamily="34" charset="0"/>
              </a:rPr>
              <a:t>many</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public</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services</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and</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public</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places</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were</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inaccessible</a:t>
            </a:r>
            <a:r>
              <a:rPr lang="sl-SI" sz="2100" dirty="0">
                <a:latin typeface="Tahoma" panose="020B0604030504040204" pitchFamily="34" charset="0"/>
                <a:ea typeface="Tahoma" panose="020B0604030504040204" pitchFamily="34" charset="0"/>
                <a:cs typeface="Tahoma" panose="020B0604030504040204" pitchFamily="34" charset="0"/>
              </a:rPr>
              <a:t>;</a:t>
            </a:r>
          </a:p>
          <a:p>
            <a:pPr lvl="1"/>
            <a:r>
              <a:rPr lang="sl-SI" sz="2100" b="1" dirty="0">
                <a:latin typeface="Tahoma" panose="020B0604030504040204" pitchFamily="34" charset="0"/>
                <a:ea typeface="Tahoma" panose="020B0604030504040204" pitchFamily="34" charset="0"/>
                <a:cs typeface="Tahoma" panose="020B0604030504040204" pitchFamily="34" charset="0"/>
              </a:rPr>
              <a:t>total </a:t>
            </a:r>
            <a:r>
              <a:rPr lang="sl-SI" sz="2100" b="1" dirty="0" err="1">
                <a:latin typeface="Tahoma" panose="020B0604030504040204" pitchFamily="34" charset="0"/>
                <a:ea typeface="Tahoma" panose="020B0604030504040204" pitchFamily="34" charset="0"/>
                <a:cs typeface="Tahoma" panose="020B0604030504040204" pitchFamily="34" charset="0"/>
              </a:rPr>
              <a:t>institutions</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became</a:t>
            </a:r>
            <a:r>
              <a:rPr lang="sl-SI" sz="2100" dirty="0">
                <a:latin typeface="Tahoma" panose="020B0604030504040204" pitchFamily="34" charset="0"/>
                <a:ea typeface="Tahoma" panose="020B0604030504040204" pitchFamily="34" charset="0"/>
                <a:cs typeface="Tahoma" panose="020B0604030504040204" pitchFamily="34" charset="0"/>
              </a:rPr>
              <a:t> a </a:t>
            </a:r>
            <a:r>
              <a:rPr lang="sl-SI" sz="2100" dirty="0" err="1">
                <a:latin typeface="Tahoma" panose="020B0604030504040204" pitchFamily="34" charset="0"/>
                <a:ea typeface="Tahoma" panose="020B0604030504040204" pitchFamily="34" charset="0"/>
                <a:cs typeface="Tahoma" panose="020B0604030504040204" pitchFamily="34" charset="0"/>
              </a:rPr>
              <a:t>hotspot</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for</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infection</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They</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deprived</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their</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residents</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of</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contact</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with</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outside</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society</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and</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decreased</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their</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quality</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of</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life</a:t>
            </a:r>
            <a:r>
              <a:rPr lang="sl-SI" sz="2100" b="1" dirty="0">
                <a:latin typeface="Tahoma" panose="020B0604030504040204" pitchFamily="34" charset="0"/>
                <a:ea typeface="Tahoma" panose="020B0604030504040204" pitchFamily="34" charset="0"/>
                <a:cs typeface="Tahoma" panose="020B0604030504040204" pitchFamily="34" charset="0"/>
              </a:rPr>
              <a:t>;</a:t>
            </a:r>
          </a:p>
          <a:p>
            <a:pPr lvl="1"/>
            <a:r>
              <a:rPr lang="sl-SI" sz="2100" b="1" dirty="0" err="1">
                <a:latin typeface="Tahoma" panose="020B0604030504040204" pitchFamily="34" charset="0"/>
                <a:ea typeface="Tahoma" panose="020B0604030504040204" pitchFamily="34" charset="0"/>
                <a:cs typeface="Tahoma" panose="020B0604030504040204" pitchFamily="34" charset="0"/>
              </a:rPr>
              <a:t>lack</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of</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adequate</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and</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b="1" dirty="0" err="1">
                <a:latin typeface="Tahoma" panose="020B0604030504040204" pitchFamily="34" charset="0"/>
                <a:ea typeface="Tahoma" panose="020B0604030504040204" pitchFamily="34" charset="0"/>
                <a:cs typeface="Tahoma" panose="020B0604030504040204" pitchFamily="34" charset="0"/>
              </a:rPr>
              <a:t>accessible</a:t>
            </a:r>
            <a:r>
              <a:rPr lang="sl-SI" sz="2100" b="1"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housing</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for</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socially</a:t>
            </a:r>
            <a:r>
              <a:rPr lang="sl-SI" sz="2100" dirty="0">
                <a:latin typeface="Tahoma" panose="020B0604030504040204" pitchFamily="34" charset="0"/>
                <a:ea typeface="Tahoma" panose="020B0604030504040204" pitchFamily="34" charset="0"/>
                <a:cs typeface="Tahoma" panose="020B0604030504040204" pitchFamily="34" charset="0"/>
              </a:rPr>
              <a:t> </a:t>
            </a:r>
            <a:r>
              <a:rPr lang="sl-SI" sz="2100" dirty="0" err="1">
                <a:latin typeface="Tahoma" panose="020B0604030504040204" pitchFamily="34" charset="0"/>
                <a:ea typeface="Tahoma" panose="020B0604030504040204" pitchFamily="34" charset="0"/>
                <a:cs typeface="Tahoma" panose="020B0604030504040204" pitchFamily="34" charset="0"/>
              </a:rPr>
              <a:t>underprivileged</a:t>
            </a:r>
            <a:r>
              <a:rPr lang="sl-SI" sz="2100" dirty="0">
                <a:latin typeface="Tahoma" panose="020B0604030504040204" pitchFamily="34" charset="0"/>
                <a:ea typeface="Tahoma" panose="020B0604030504040204" pitchFamily="34" charset="0"/>
                <a:cs typeface="Tahoma" panose="020B0604030504040204" pitchFamily="34" charset="0"/>
              </a:rPr>
              <a:t>.</a:t>
            </a:r>
          </a:p>
          <a:p>
            <a:pPr marL="0" indent="0">
              <a:buNone/>
            </a:pPr>
            <a:endParaRPr lang="sl-SI" sz="2100" b="1" dirty="0">
              <a:solidFill>
                <a:srgbClr val="FFC000"/>
              </a:solidFill>
              <a:ea typeface="Tahoma"/>
              <a:sym typeface="Tahoma"/>
            </a:endParaRPr>
          </a:p>
          <a:p>
            <a:pPr marL="0" indent="0">
              <a:buNone/>
            </a:pPr>
            <a:r>
              <a:rPr lang="sl-SI" sz="2100" b="1" dirty="0" err="1">
                <a:solidFill>
                  <a:srgbClr val="FFC000"/>
                </a:solidFill>
                <a:ea typeface="Tahoma"/>
                <a:sym typeface="Tahoma"/>
              </a:rPr>
              <a:t>Policy</a:t>
            </a:r>
            <a:r>
              <a:rPr lang="sl-SI" sz="2100" b="1" dirty="0">
                <a:solidFill>
                  <a:srgbClr val="FFC000"/>
                </a:solidFill>
                <a:ea typeface="Tahoma"/>
                <a:sym typeface="Tahoma"/>
              </a:rPr>
              <a:t> </a:t>
            </a:r>
            <a:r>
              <a:rPr lang="sl-SI" sz="2100" b="1" dirty="0" err="1">
                <a:solidFill>
                  <a:srgbClr val="FFC000"/>
                </a:solidFill>
                <a:ea typeface="Tahoma"/>
                <a:sym typeface="Tahoma"/>
              </a:rPr>
              <a:t>recommendation</a:t>
            </a:r>
            <a:r>
              <a:rPr lang="sl-SI" sz="2100" b="1" dirty="0">
                <a:solidFill>
                  <a:srgbClr val="FFC000"/>
                </a:solidFill>
                <a:ea typeface="Tahoma"/>
                <a:sym typeface="Tahoma"/>
              </a:rPr>
              <a:t>: </a:t>
            </a:r>
            <a:r>
              <a:rPr lang="sl-SI" sz="2100" dirty="0" err="1"/>
              <a:t>encourage</a:t>
            </a:r>
            <a:r>
              <a:rPr lang="sl-SI" sz="2100" dirty="0"/>
              <a:t> </a:t>
            </a:r>
            <a:r>
              <a:rPr lang="sl-SI" sz="2100" dirty="0" err="1"/>
              <a:t>and</a:t>
            </a:r>
            <a:r>
              <a:rPr lang="sl-SI" sz="2100" dirty="0"/>
              <a:t> </a:t>
            </a:r>
            <a:r>
              <a:rPr lang="sl-SI" sz="2100" dirty="0" err="1"/>
              <a:t>enable</a:t>
            </a:r>
            <a:r>
              <a:rPr lang="sl-SI" sz="2100" dirty="0"/>
              <a:t> </a:t>
            </a:r>
            <a:r>
              <a:rPr lang="sl-SI" sz="2100" b="1" dirty="0" err="1"/>
              <a:t>deinstitutionalisation</a:t>
            </a:r>
            <a:r>
              <a:rPr lang="sl-SI" sz="2100" dirty="0"/>
              <a:t>, </a:t>
            </a:r>
            <a:r>
              <a:rPr lang="sl-SI" sz="2100" dirty="0" err="1"/>
              <a:t>improve</a:t>
            </a:r>
            <a:r>
              <a:rPr lang="sl-SI" sz="2100" dirty="0"/>
              <a:t> </a:t>
            </a:r>
            <a:r>
              <a:rPr lang="sl-SI" sz="2100" b="1" dirty="0" err="1"/>
              <a:t>accessibility</a:t>
            </a:r>
            <a:r>
              <a:rPr lang="sl-SI" sz="2100" dirty="0"/>
              <a:t> </a:t>
            </a:r>
            <a:r>
              <a:rPr lang="sl-SI" sz="2100" dirty="0" err="1"/>
              <a:t>of</a:t>
            </a:r>
            <a:r>
              <a:rPr lang="sl-SI" sz="2100" dirty="0"/>
              <a:t> </a:t>
            </a:r>
            <a:r>
              <a:rPr lang="sl-SI" sz="2100" dirty="0" err="1"/>
              <a:t>public</a:t>
            </a:r>
            <a:r>
              <a:rPr lang="sl-SI" sz="2100" dirty="0"/>
              <a:t> </a:t>
            </a:r>
            <a:r>
              <a:rPr lang="sl-SI" sz="2100" dirty="0" err="1"/>
              <a:t>institutions</a:t>
            </a:r>
            <a:r>
              <a:rPr lang="sl-SI" sz="2100" dirty="0"/>
              <a:t> </a:t>
            </a:r>
            <a:r>
              <a:rPr lang="sl-SI" sz="2100" dirty="0" err="1"/>
              <a:t>and</a:t>
            </a:r>
            <a:r>
              <a:rPr lang="sl-SI" sz="2100" dirty="0"/>
              <a:t> </a:t>
            </a:r>
            <a:r>
              <a:rPr lang="sl-SI" sz="2100" dirty="0" err="1"/>
              <a:t>services</a:t>
            </a:r>
            <a:r>
              <a:rPr lang="sl-SI" sz="2100" dirty="0"/>
              <a:t> (</a:t>
            </a:r>
            <a:r>
              <a:rPr lang="sl-SI" sz="2100" dirty="0" err="1"/>
              <a:t>importance</a:t>
            </a:r>
            <a:r>
              <a:rPr lang="sl-SI" sz="2100" dirty="0"/>
              <a:t> </a:t>
            </a:r>
            <a:r>
              <a:rPr lang="sl-SI" sz="2100" dirty="0" err="1"/>
              <a:t>of</a:t>
            </a:r>
            <a:r>
              <a:rPr lang="sl-SI" sz="2100" dirty="0"/>
              <a:t> </a:t>
            </a:r>
            <a:r>
              <a:rPr lang="sl-SI" sz="2100" dirty="0" err="1"/>
              <a:t>public</a:t>
            </a:r>
            <a:r>
              <a:rPr lang="sl-SI" sz="2100" dirty="0"/>
              <a:t> </a:t>
            </a:r>
            <a:r>
              <a:rPr lang="sl-SI" sz="2100" dirty="0" err="1"/>
              <a:t>health</a:t>
            </a:r>
            <a:r>
              <a:rPr lang="sl-SI" sz="2100" dirty="0"/>
              <a:t> </a:t>
            </a:r>
            <a:r>
              <a:rPr lang="sl-SI" sz="2100" dirty="0" err="1"/>
              <a:t>insitutions</a:t>
            </a:r>
            <a:r>
              <a:rPr lang="sl-SI" sz="2100" dirty="0"/>
              <a:t>).</a:t>
            </a:r>
            <a:endParaRPr lang="en-GB" dirty="0"/>
          </a:p>
        </p:txBody>
      </p:sp>
      <p:sp>
        <p:nvSpPr>
          <p:cNvPr id="4" name="Označba mesta noge 3">
            <a:extLst>
              <a:ext uri="{FF2B5EF4-FFF2-40B4-BE49-F238E27FC236}">
                <a16:creationId xmlns:a16="http://schemas.microsoft.com/office/drawing/2014/main" id="{28447214-762E-46EE-8742-16377DAFD3AA}"/>
              </a:ext>
            </a:extLst>
          </p:cNvPr>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162490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z="2800" dirty="0"/>
              <a:t>5</a:t>
            </a:r>
            <a:r>
              <a:rPr lang="sl-SI" sz="2800"/>
              <a:t>. New vulnerabities during Covid-19 pandemic</a:t>
            </a:r>
            <a:endParaRPr lang="sl-SI" sz="2800" dirty="0"/>
          </a:p>
        </p:txBody>
      </p:sp>
      <p:sp>
        <p:nvSpPr>
          <p:cNvPr id="3" name="Označba mesta vsebine 2"/>
          <p:cNvSpPr>
            <a:spLocks noGrp="1"/>
          </p:cNvSpPr>
          <p:nvPr>
            <p:ph sz="half" idx="2"/>
          </p:nvPr>
        </p:nvSpPr>
        <p:spPr>
          <a:xfrm>
            <a:off x="398730" y="1768979"/>
            <a:ext cx="10744200" cy="4435268"/>
          </a:xfrm>
        </p:spPr>
        <p:txBody>
          <a:bodyPr/>
          <a:lstStyle/>
          <a:p>
            <a:r>
              <a:rPr lang="sl-SI" sz="2100" dirty="0"/>
              <a:t>„</a:t>
            </a:r>
            <a:r>
              <a:rPr lang="sl-SI" sz="2100" dirty="0" err="1"/>
              <a:t>Covid-syndrom</a:t>
            </a:r>
            <a:r>
              <a:rPr lang="sl-SI" sz="2100" dirty="0"/>
              <a:t>“: a </a:t>
            </a:r>
            <a:r>
              <a:rPr lang="sl-SI" sz="2100" dirty="0" err="1"/>
              <a:t>complex</a:t>
            </a:r>
            <a:r>
              <a:rPr lang="sl-SI" sz="2100" dirty="0"/>
              <a:t> </a:t>
            </a:r>
            <a:r>
              <a:rPr lang="sl-SI" sz="2100" dirty="0" err="1"/>
              <a:t>intertwining</a:t>
            </a:r>
            <a:r>
              <a:rPr lang="sl-SI" sz="2100" dirty="0"/>
              <a:t> </a:t>
            </a:r>
            <a:r>
              <a:rPr lang="sl-SI" sz="2100" b="1" dirty="0" err="1"/>
              <a:t>anxieties</a:t>
            </a:r>
            <a:r>
              <a:rPr lang="sl-SI" sz="2100" b="1" dirty="0"/>
              <a:t> </a:t>
            </a:r>
            <a:r>
              <a:rPr lang="sl-SI" sz="2100" b="1" dirty="0" err="1"/>
              <a:t>that</a:t>
            </a:r>
            <a:r>
              <a:rPr lang="sl-SI" sz="2100" b="1" dirty="0"/>
              <a:t> are not </a:t>
            </a:r>
            <a:r>
              <a:rPr lang="sl-SI" sz="2100" b="1" dirty="0" err="1"/>
              <a:t>only</a:t>
            </a:r>
            <a:r>
              <a:rPr lang="sl-SI" sz="2100" b="1" dirty="0"/>
              <a:t> </a:t>
            </a:r>
            <a:r>
              <a:rPr lang="sl-SI" sz="2100" b="1" dirty="0" err="1"/>
              <a:t>psychological</a:t>
            </a:r>
            <a:r>
              <a:rPr lang="sl-SI" sz="2100" b="1" dirty="0"/>
              <a:t>, </a:t>
            </a:r>
            <a:r>
              <a:rPr lang="sl-SI" sz="2100" b="1" dirty="0" err="1"/>
              <a:t>but</a:t>
            </a:r>
            <a:r>
              <a:rPr lang="sl-SI" sz="2100" b="1" dirty="0"/>
              <a:t> </a:t>
            </a:r>
            <a:r>
              <a:rPr lang="sl-SI" sz="2100" b="1" dirty="0" err="1"/>
              <a:t>socially</a:t>
            </a:r>
            <a:r>
              <a:rPr lang="sl-SI" sz="2100" b="1" dirty="0"/>
              <a:t>, </a:t>
            </a:r>
            <a:r>
              <a:rPr lang="sl-SI" sz="2100" b="1" dirty="0" err="1"/>
              <a:t>economically</a:t>
            </a:r>
            <a:r>
              <a:rPr lang="sl-SI" sz="2100" b="1" dirty="0"/>
              <a:t> </a:t>
            </a:r>
            <a:r>
              <a:rPr lang="sl-SI" sz="2100" b="1" dirty="0" err="1"/>
              <a:t>and</a:t>
            </a:r>
            <a:r>
              <a:rPr lang="sl-SI" sz="2100" b="1" dirty="0"/>
              <a:t> </a:t>
            </a:r>
            <a:r>
              <a:rPr lang="sl-SI" sz="2100" b="1" dirty="0" err="1"/>
              <a:t>environmentally</a:t>
            </a:r>
            <a:r>
              <a:rPr lang="sl-SI" sz="2100" b="1" dirty="0"/>
              <a:t> </a:t>
            </a:r>
            <a:r>
              <a:rPr lang="sl-SI" sz="2100" b="1" dirty="0" err="1"/>
              <a:t>based</a:t>
            </a:r>
            <a:r>
              <a:rPr lang="sl-SI" sz="2100" dirty="0"/>
              <a:t>, </a:t>
            </a:r>
            <a:r>
              <a:rPr lang="sl-SI" sz="2100" dirty="0" err="1"/>
              <a:t>especially</a:t>
            </a:r>
            <a:r>
              <a:rPr lang="sl-SI" sz="2100" dirty="0"/>
              <a:t> </a:t>
            </a:r>
            <a:r>
              <a:rPr lang="sl-SI" sz="2100" dirty="0" err="1"/>
              <a:t>among</a:t>
            </a:r>
            <a:r>
              <a:rPr lang="sl-SI" sz="2100" dirty="0"/>
              <a:t> </a:t>
            </a:r>
            <a:r>
              <a:rPr lang="sl-SI" sz="2100" dirty="0" err="1"/>
              <a:t>younger</a:t>
            </a:r>
            <a:r>
              <a:rPr lang="sl-SI" sz="2100" dirty="0"/>
              <a:t> </a:t>
            </a:r>
            <a:r>
              <a:rPr lang="sl-SI" sz="2100" dirty="0" err="1"/>
              <a:t>population</a:t>
            </a:r>
            <a:r>
              <a:rPr lang="sl-SI" sz="2100" dirty="0"/>
              <a:t>; </a:t>
            </a:r>
            <a:r>
              <a:rPr lang="sl-SI" sz="2100" dirty="0" err="1"/>
              <a:t>collective</a:t>
            </a:r>
            <a:r>
              <a:rPr lang="sl-SI" sz="2100" dirty="0"/>
              <a:t> </a:t>
            </a:r>
            <a:r>
              <a:rPr lang="sl-SI" sz="2100" dirty="0" err="1"/>
              <a:t>pessimism</a:t>
            </a:r>
            <a:r>
              <a:rPr lang="sl-SI" sz="2100" dirty="0"/>
              <a:t> </a:t>
            </a:r>
            <a:r>
              <a:rPr lang="sl-SI" sz="2100" dirty="0" err="1"/>
              <a:t>and</a:t>
            </a:r>
            <a:r>
              <a:rPr lang="sl-SI" sz="2100" dirty="0"/>
              <a:t> </a:t>
            </a:r>
            <a:r>
              <a:rPr lang="sl-SI" sz="2100" dirty="0" err="1"/>
              <a:t>lack</a:t>
            </a:r>
            <a:r>
              <a:rPr lang="sl-SI" sz="2100" dirty="0"/>
              <a:t> </a:t>
            </a:r>
            <a:r>
              <a:rPr lang="sl-SI" sz="2100" dirty="0" err="1"/>
              <a:t>of</a:t>
            </a:r>
            <a:r>
              <a:rPr lang="sl-SI" sz="2100" dirty="0"/>
              <a:t> </a:t>
            </a:r>
            <a:r>
              <a:rPr lang="sl-SI" sz="2100" dirty="0" err="1"/>
              <a:t>vision</a:t>
            </a:r>
            <a:r>
              <a:rPr lang="sl-SI" sz="2100" dirty="0"/>
              <a:t> </a:t>
            </a:r>
            <a:r>
              <a:rPr lang="sl-SI" sz="2100" dirty="0" err="1"/>
              <a:t>for</a:t>
            </a:r>
            <a:r>
              <a:rPr lang="sl-SI" sz="2100" dirty="0"/>
              <a:t> </a:t>
            </a:r>
            <a:r>
              <a:rPr lang="sl-SI" sz="2100" dirty="0" err="1"/>
              <a:t>the</a:t>
            </a:r>
            <a:r>
              <a:rPr lang="sl-SI" sz="2100" dirty="0"/>
              <a:t> future.</a:t>
            </a:r>
          </a:p>
          <a:p>
            <a:endParaRPr lang="sl-SI" dirty="0"/>
          </a:p>
          <a:p>
            <a:pPr marL="0" indent="0">
              <a:buNone/>
            </a:pPr>
            <a:r>
              <a:rPr lang="sl-SI" sz="2100" b="1" dirty="0" err="1">
                <a:solidFill>
                  <a:srgbClr val="FFC000"/>
                </a:solidFill>
                <a:ea typeface="Tahoma"/>
                <a:sym typeface="Tahoma"/>
              </a:rPr>
              <a:t>Policy</a:t>
            </a:r>
            <a:r>
              <a:rPr lang="sl-SI" sz="2100" b="1" dirty="0">
                <a:solidFill>
                  <a:srgbClr val="FFC000"/>
                </a:solidFill>
                <a:ea typeface="Tahoma"/>
                <a:sym typeface="Tahoma"/>
              </a:rPr>
              <a:t> </a:t>
            </a:r>
            <a:r>
              <a:rPr lang="sl-SI" sz="2100" b="1" dirty="0" err="1">
                <a:solidFill>
                  <a:srgbClr val="FFC000"/>
                </a:solidFill>
                <a:ea typeface="Tahoma"/>
                <a:sym typeface="Tahoma"/>
              </a:rPr>
              <a:t>recommendations</a:t>
            </a:r>
            <a:r>
              <a:rPr lang="sl-SI" sz="2100" b="1" dirty="0">
                <a:solidFill>
                  <a:srgbClr val="FFC000"/>
                </a:solidFill>
                <a:ea typeface="Tahoma"/>
                <a:sym typeface="Tahoma"/>
              </a:rPr>
              <a:t>:</a:t>
            </a:r>
          </a:p>
          <a:p>
            <a:r>
              <a:rPr lang="sl-SI" sz="2100" b="1" dirty="0"/>
              <a:t>Social </a:t>
            </a:r>
            <a:r>
              <a:rPr lang="sl-SI" sz="2100" b="1" dirty="0" err="1"/>
              <a:t>scientists</a:t>
            </a:r>
            <a:r>
              <a:rPr lang="sl-SI" sz="2100" b="1" dirty="0"/>
              <a:t> </a:t>
            </a:r>
            <a:r>
              <a:rPr lang="sl-SI" sz="2100" dirty="0"/>
              <a:t>(</a:t>
            </a:r>
            <a:r>
              <a:rPr lang="sl-SI" sz="2100" dirty="0" err="1"/>
              <a:t>understand</a:t>
            </a:r>
            <a:r>
              <a:rPr lang="sl-SI" sz="2100" dirty="0"/>
              <a:t> </a:t>
            </a:r>
            <a:r>
              <a:rPr lang="sl-SI" sz="2100" dirty="0" err="1"/>
              <a:t>political</a:t>
            </a:r>
            <a:r>
              <a:rPr lang="sl-SI" sz="2100" dirty="0"/>
              <a:t>, </a:t>
            </a:r>
            <a:r>
              <a:rPr lang="sl-SI" sz="2100" dirty="0" err="1"/>
              <a:t>economic</a:t>
            </a:r>
            <a:r>
              <a:rPr lang="sl-SI" sz="2100" dirty="0"/>
              <a:t> </a:t>
            </a:r>
            <a:r>
              <a:rPr lang="sl-SI" sz="2100" dirty="0" err="1"/>
              <a:t>and</a:t>
            </a:r>
            <a:r>
              <a:rPr lang="sl-SI" sz="2100" dirty="0"/>
              <a:t> social </a:t>
            </a:r>
            <a:r>
              <a:rPr lang="sl-SI" sz="2100" dirty="0" err="1"/>
              <a:t>dimensions</a:t>
            </a:r>
            <a:r>
              <a:rPr lang="sl-SI" sz="2100" dirty="0"/>
              <a:t> </a:t>
            </a:r>
            <a:r>
              <a:rPr lang="sl-SI" sz="2100" dirty="0" err="1"/>
              <a:t>of</a:t>
            </a:r>
            <a:r>
              <a:rPr lang="sl-SI" sz="2100" dirty="0"/>
              <a:t> </a:t>
            </a:r>
            <a:r>
              <a:rPr lang="sl-SI" sz="2100" dirty="0" err="1"/>
              <a:t>vulnerability</a:t>
            </a:r>
            <a:r>
              <a:rPr lang="sl-SI" sz="2100" dirty="0"/>
              <a:t>) </a:t>
            </a:r>
            <a:r>
              <a:rPr lang="sl-SI" sz="2100" b="1" dirty="0" err="1"/>
              <a:t>should</a:t>
            </a:r>
            <a:r>
              <a:rPr lang="sl-SI" sz="2100" b="1" dirty="0"/>
              <a:t> be </a:t>
            </a:r>
            <a:r>
              <a:rPr lang="sl-SI" sz="2100" b="1" dirty="0" err="1"/>
              <a:t>involved</a:t>
            </a:r>
            <a:r>
              <a:rPr lang="sl-SI" sz="2100" b="1" dirty="0"/>
              <a:t> </a:t>
            </a:r>
            <a:r>
              <a:rPr lang="sl-SI" sz="2100" dirty="0"/>
              <a:t>in </a:t>
            </a:r>
            <a:r>
              <a:rPr lang="sl-SI" sz="2100" dirty="0" err="1"/>
              <a:t>strategy</a:t>
            </a:r>
            <a:r>
              <a:rPr lang="sl-SI" sz="2100" dirty="0"/>
              <a:t> </a:t>
            </a:r>
            <a:r>
              <a:rPr lang="sl-SI" sz="2100" dirty="0" err="1"/>
              <a:t>making</a:t>
            </a:r>
            <a:r>
              <a:rPr lang="sl-SI" sz="2100" dirty="0"/>
              <a:t> </a:t>
            </a:r>
            <a:r>
              <a:rPr lang="sl-SI" sz="2100" dirty="0" err="1"/>
              <a:t>and</a:t>
            </a:r>
            <a:r>
              <a:rPr lang="sl-SI" sz="2100" dirty="0"/>
              <a:t> </a:t>
            </a:r>
            <a:r>
              <a:rPr lang="sl-SI" sz="2100" dirty="0" err="1"/>
              <a:t>implementation</a:t>
            </a:r>
            <a:r>
              <a:rPr lang="sl-SI" sz="2100" dirty="0"/>
              <a:t> </a:t>
            </a:r>
            <a:r>
              <a:rPr lang="sl-SI" sz="2100" dirty="0" err="1"/>
              <a:t>of</a:t>
            </a:r>
            <a:r>
              <a:rPr lang="sl-SI" sz="2100" dirty="0"/>
              <a:t> </a:t>
            </a:r>
            <a:r>
              <a:rPr lang="sl-SI" sz="2100" dirty="0" err="1"/>
              <a:t>epidemic-control</a:t>
            </a:r>
            <a:r>
              <a:rPr lang="sl-SI" sz="2100" dirty="0"/>
              <a:t> </a:t>
            </a:r>
            <a:r>
              <a:rPr lang="sl-SI" sz="2100" dirty="0" err="1"/>
              <a:t>measures</a:t>
            </a:r>
            <a:r>
              <a:rPr lang="sl-SI" sz="2100" dirty="0"/>
              <a:t>; </a:t>
            </a:r>
            <a:r>
              <a:rPr lang="sl-SI" sz="2100" dirty="0" err="1"/>
              <a:t>policies</a:t>
            </a:r>
            <a:r>
              <a:rPr lang="sl-SI" sz="2100" dirty="0"/>
              <a:t> </a:t>
            </a:r>
            <a:r>
              <a:rPr lang="sl-SI" sz="2100" dirty="0" err="1"/>
              <a:t>of</a:t>
            </a:r>
            <a:r>
              <a:rPr lang="sl-SI" sz="2100" dirty="0"/>
              <a:t> </a:t>
            </a:r>
            <a:r>
              <a:rPr lang="sl-SI" sz="2100" dirty="0" err="1"/>
              <a:t>recovery</a:t>
            </a:r>
            <a:r>
              <a:rPr lang="sl-SI" sz="2100" dirty="0"/>
              <a:t> </a:t>
            </a:r>
            <a:r>
              <a:rPr lang="sl-SI" sz="2100" dirty="0" err="1"/>
              <a:t>and</a:t>
            </a:r>
            <a:r>
              <a:rPr lang="sl-SI" sz="2100" dirty="0"/>
              <a:t> </a:t>
            </a:r>
            <a:r>
              <a:rPr lang="sl-SI" sz="2100" dirty="0" err="1"/>
              <a:t>resilience</a:t>
            </a:r>
            <a:r>
              <a:rPr lang="sl-SI" sz="2100" dirty="0"/>
              <a:t>. </a:t>
            </a:r>
          </a:p>
          <a:p>
            <a:r>
              <a:rPr lang="sl-SI" sz="2100" b="1" dirty="0" err="1"/>
              <a:t>Qualitative</a:t>
            </a:r>
            <a:r>
              <a:rPr lang="sl-SI" sz="2100" b="1" dirty="0"/>
              <a:t> </a:t>
            </a:r>
            <a:r>
              <a:rPr lang="sl-SI" sz="2100" dirty="0"/>
              <a:t>(not </a:t>
            </a:r>
            <a:r>
              <a:rPr lang="sl-SI" sz="2100" dirty="0" err="1"/>
              <a:t>only</a:t>
            </a:r>
            <a:r>
              <a:rPr lang="sl-SI" sz="2100" dirty="0"/>
              <a:t> </a:t>
            </a:r>
            <a:r>
              <a:rPr lang="sl-SI" sz="2100" dirty="0" err="1"/>
              <a:t>quantitative</a:t>
            </a:r>
            <a:r>
              <a:rPr lang="sl-SI" sz="2100" dirty="0"/>
              <a:t>)</a:t>
            </a:r>
            <a:r>
              <a:rPr lang="sl-SI" sz="2100" b="1" dirty="0"/>
              <a:t> </a:t>
            </a:r>
            <a:r>
              <a:rPr lang="sl-SI" sz="2100" b="1" dirty="0" err="1"/>
              <a:t>research</a:t>
            </a:r>
            <a:r>
              <a:rPr lang="sl-SI" sz="2100" b="1" dirty="0"/>
              <a:t> </a:t>
            </a:r>
            <a:r>
              <a:rPr lang="sl-SI" sz="2100" dirty="0" err="1"/>
              <a:t>should</a:t>
            </a:r>
            <a:r>
              <a:rPr lang="sl-SI" sz="2100" dirty="0"/>
              <a:t> </a:t>
            </a:r>
            <a:r>
              <a:rPr lang="sl-SI" sz="2100" dirty="0" err="1"/>
              <a:t>have</a:t>
            </a:r>
            <a:r>
              <a:rPr lang="sl-SI" sz="2100" dirty="0"/>
              <a:t> a more </a:t>
            </a:r>
            <a:r>
              <a:rPr lang="sl-SI" sz="2100" dirty="0" err="1"/>
              <a:t>important</a:t>
            </a:r>
            <a:r>
              <a:rPr lang="sl-SI" sz="2100" dirty="0"/>
              <a:t> role. </a:t>
            </a:r>
            <a:endParaRPr lang="sl-SI" dirty="0"/>
          </a:p>
        </p:txBody>
      </p:sp>
      <p:sp>
        <p:nvSpPr>
          <p:cNvPr id="4" name="Označba mesta noge 3"/>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1684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t>Policy recommendations – key points</a:t>
            </a:r>
            <a:endParaRPr lang="sl-SI" dirty="0"/>
          </a:p>
        </p:txBody>
      </p:sp>
      <p:sp>
        <p:nvSpPr>
          <p:cNvPr id="3" name="Označba mesta vsebine 2"/>
          <p:cNvSpPr>
            <a:spLocks noGrp="1"/>
          </p:cNvSpPr>
          <p:nvPr>
            <p:ph sz="half" idx="2"/>
          </p:nvPr>
        </p:nvSpPr>
        <p:spPr>
          <a:xfrm>
            <a:off x="673100" y="2077926"/>
            <a:ext cx="10744200" cy="3751308"/>
          </a:xfrm>
        </p:spPr>
        <p:txBody>
          <a:bodyPr/>
          <a:lstStyle/>
          <a:p>
            <a:pPr marL="0" indent="0">
              <a:buNone/>
            </a:pPr>
            <a:r>
              <a:rPr lang="sl-SI" sz="2000" dirty="0"/>
              <a:t>1. </a:t>
            </a:r>
            <a:r>
              <a:rPr lang="sl-SI" sz="2000" dirty="0" err="1"/>
              <a:t>Intersections</a:t>
            </a:r>
            <a:r>
              <a:rPr lang="sl-SI" sz="2000" dirty="0"/>
              <a:t> </a:t>
            </a:r>
            <a:r>
              <a:rPr lang="sl-SI" sz="2000" dirty="0" err="1"/>
              <a:t>of</a:t>
            </a:r>
            <a:r>
              <a:rPr lang="sl-SI" sz="2000" dirty="0"/>
              <a:t> </a:t>
            </a:r>
            <a:r>
              <a:rPr lang="sl-SI" sz="2000" dirty="0" err="1"/>
              <a:t>vulnerabilities</a:t>
            </a:r>
            <a:r>
              <a:rPr lang="sl-SI" sz="2000" dirty="0"/>
              <a:t>: </a:t>
            </a:r>
            <a:r>
              <a:rPr lang="sl-SI" sz="2000" b="1" dirty="0" err="1"/>
              <a:t>move</a:t>
            </a:r>
            <a:r>
              <a:rPr lang="sl-SI" sz="2000" b="1" dirty="0"/>
              <a:t> </a:t>
            </a:r>
            <a:r>
              <a:rPr lang="sl-SI" sz="2000" b="1" dirty="0" err="1"/>
              <a:t>beyond</a:t>
            </a:r>
            <a:r>
              <a:rPr lang="sl-SI" sz="2000" b="1" dirty="0"/>
              <a:t> </a:t>
            </a:r>
            <a:r>
              <a:rPr lang="sl-SI" sz="2000" b="1" dirty="0" err="1"/>
              <a:t>the</a:t>
            </a:r>
            <a:r>
              <a:rPr lang="sl-SI" sz="2000" b="1" dirty="0"/>
              <a:t> </a:t>
            </a:r>
            <a:r>
              <a:rPr lang="sl-SI" sz="2000" b="1" dirty="0" err="1"/>
              <a:t>concept</a:t>
            </a:r>
            <a:r>
              <a:rPr lang="sl-SI" sz="2000" b="1" dirty="0"/>
              <a:t> </a:t>
            </a:r>
            <a:r>
              <a:rPr lang="sl-SI" sz="2000" b="1" dirty="0" err="1"/>
              <a:t>of</a:t>
            </a:r>
            <a:r>
              <a:rPr lang="sl-SI" sz="2000" b="1" dirty="0"/>
              <a:t> </a:t>
            </a:r>
            <a:r>
              <a:rPr lang="sl-SI" sz="2000" b="1" dirty="0" err="1"/>
              <a:t>vulnerability</a:t>
            </a:r>
            <a:r>
              <a:rPr lang="sl-SI" sz="2000" b="1" dirty="0"/>
              <a:t> </a:t>
            </a:r>
            <a:r>
              <a:rPr lang="sl-SI" sz="2000" b="1" dirty="0" err="1"/>
              <a:t>group</a:t>
            </a:r>
            <a:r>
              <a:rPr lang="sl-SI" sz="2000" b="1" dirty="0"/>
              <a:t>.</a:t>
            </a:r>
            <a:endParaRPr lang="sl-SI" sz="2000" dirty="0">
              <a:sym typeface="Tahoma"/>
            </a:endParaRPr>
          </a:p>
          <a:p>
            <a:pPr marL="0" indent="0">
              <a:buNone/>
            </a:pPr>
            <a:r>
              <a:rPr lang="sl-SI" sz="2000" dirty="0">
                <a:sym typeface="Tahoma"/>
              </a:rPr>
              <a:t>2. </a:t>
            </a:r>
            <a:r>
              <a:rPr lang="sl-SI" sz="2000" dirty="0" err="1">
                <a:sym typeface="Tahoma"/>
              </a:rPr>
              <a:t>Necessary</a:t>
            </a:r>
            <a:r>
              <a:rPr lang="sl-SI" sz="2000" dirty="0">
                <a:sym typeface="Tahoma"/>
              </a:rPr>
              <a:t> to </a:t>
            </a:r>
            <a:r>
              <a:rPr lang="sl-SI" sz="2000" dirty="0" err="1">
                <a:sym typeface="Tahoma"/>
              </a:rPr>
              <a:t>clearly</a:t>
            </a:r>
            <a:r>
              <a:rPr lang="sl-SI" sz="2000" dirty="0">
                <a:sym typeface="Tahoma"/>
              </a:rPr>
              <a:t> </a:t>
            </a:r>
            <a:r>
              <a:rPr lang="sl-SI" sz="2000" dirty="0" err="1">
                <a:sym typeface="Tahoma"/>
              </a:rPr>
              <a:t>differentiate</a:t>
            </a:r>
            <a:r>
              <a:rPr lang="sl-SI" sz="2000" dirty="0">
                <a:sym typeface="Tahoma"/>
              </a:rPr>
              <a:t> </a:t>
            </a:r>
            <a:r>
              <a:rPr lang="sl-SI" sz="2000" dirty="0" err="1">
                <a:sym typeface="Tahoma"/>
              </a:rPr>
              <a:t>between</a:t>
            </a:r>
            <a:r>
              <a:rPr lang="sl-SI" sz="2000" dirty="0">
                <a:sym typeface="Tahoma"/>
              </a:rPr>
              <a:t> </a:t>
            </a:r>
            <a:r>
              <a:rPr lang="sl-SI" sz="2000" dirty="0" err="1">
                <a:sym typeface="Tahoma"/>
              </a:rPr>
              <a:t>the</a:t>
            </a:r>
            <a:r>
              <a:rPr lang="sl-SI" sz="2000" dirty="0">
                <a:sym typeface="Tahoma"/>
              </a:rPr>
              <a:t> </a:t>
            </a:r>
            <a:r>
              <a:rPr lang="sl-SI" sz="2000" b="1" dirty="0" err="1">
                <a:sym typeface="Tahoma"/>
              </a:rPr>
              <a:t>vulnerabilities</a:t>
            </a:r>
            <a:r>
              <a:rPr lang="sl-SI" sz="2000" b="1" dirty="0">
                <a:sym typeface="Tahoma"/>
              </a:rPr>
              <a:t>, </a:t>
            </a:r>
            <a:r>
              <a:rPr lang="sl-SI" sz="2000" b="1" dirty="0" err="1">
                <a:sym typeface="Tahoma"/>
              </a:rPr>
              <a:t>caused</a:t>
            </a:r>
            <a:r>
              <a:rPr lang="sl-SI" sz="2000" b="1" dirty="0">
                <a:sym typeface="Tahoma"/>
              </a:rPr>
              <a:t> </a:t>
            </a:r>
            <a:r>
              <a:rPr lang="sl-SI" sz="2000" b="1" dirty="0" err="1">
                <a:sym typeface="Tahoma"/>
              </a:rPr>
              <a:t>by</a:t>
            </a:r>
            <a:r>
              <a:rPr lang="sl-SI" sz="2000" b="1" dirty="0">
                <a:sym typeface="Tahoma"/>
              </a:rPr>
              <a:t> </a:t>
            </a:r>
            <a:r>
              <a:rPr lang="sl-SI" sz="2000" b="1" dirty="0" err="1">
                <a:sym typeface="Tahoma"/>
              </a:rPr>
              <a:t>the</a:t>
            </a:r>
            <a:r>
              <a:rPr lang="sl-SI" sz="2000" b="1" dirty="0">
                <a:sym typeface="Tahoma"/>
              </a:rPr>
              <a:t> </a:t>
            </a:r>
            <a:r>
              <a:rPr lang="sl-SI" sz="2000" b="1" dirty="0" err="1">
                <a:sym typeface="Tahoma"/>
              </a:rPr>
              <a:t>epidemic</a:t>
            </a:r>
            <a:r>
              <a:rPr lang="sl-SI" sz="2000" b="1" dirty="0">
                <a:sym typeface="Tahoma"/>
              </a:rPr>
              <a:t> </a:t>
            </a:r>
            <a:r>
              <a:rPr lang="sl-SI" sz="2000" b="1" dirty="0" err="1">
                <a:sym typeface="Tahoma"/>
              </a:rPr>
              <a:t>itself</a:t>
            </a:r>
            <a:r>
              <a:rPr lang="sl-SI" sz="2000" dirty="0">
                <a:sym typeface="Tahoma"/>
              </a:rPr>
              <a:t> </a:t>
            </a:r>
            <a:r>
              <a:rPr lang="sl-SI" sz="2000" dirty="0" err="1">
                <a:sym typeface="Tahoma"/>
              </a:rPr>
              <a:t>and</a:t>
            </a:r>
            <a:r>
              <a:rPr lang="sl-SI" sz="2000" dirty="0">
                <a:sym typeface="Tahoma"/>
              </a:rPr>
              <a:t> </a:t>
            </a:r>
            <a:r>
              <a:rPr lang="sl-SI" sz="2000" b="1" dirty="0" err="1">
                <a:sym typeface="Tahoma"/>
              </a:rPr>
              <a:t>those</a:t>
            </a:r>
            <a:r>
              <a:rPr lang="sl-SI" sz="2000" b="1" dirty="0">
                <a:sym typeface="Tahoma"/>
              </a:rPr>
              <a:t>, </a:t>
            </a:r>
            <a:r>
              <a:rPr lang="sl-SI" sz="2000" b="1" dirty="0" err="1">
                <a:sym typeface="Tahoma"/>
              </a:rPr>
              <a:t>caused</a:t>
            </a:r>
            <a:r>
              <a:rPr lang="sl-SI" sz="2000" b="1" dirty="0">
                <a:sym typeface="Tahoma"/>
              </a:rPr>
              <a:t> </a:t>
            </a:r>
            <a:r>
              <a:rPr lang="sl-SI" sz="2000" b="1" dirty="0" err="1">
                <a:sym typeface="Tahoma"/>
              </a:rPr>
              <a:t>by</a:t>
            </a:r>
            <a:r>
              <a:rPr lang="sl-SI" sz="2000" b="1" dirty="0">
                <a:sym typeface="Tahoma"/>
              </a:rPr>
              <a:t> </a:t>
            </a:r>
            <a:r>
              <a:rPr lang="sl-SI" sz="2000" b="1" dirty="0" err="1">
                <a:sym typeface="Tahoma"/>
              </a:rPr>
              <a:t>the</a:t>
            </a:r>
            <a:r>
              <a:rPr lang="sl-SI" sz="2000" b="1" dirty="0">
                <a:sym typeface="Tahoma"/>
              </a:rPr>
              <a:t> </a:t>
            </a:r>
            <a:r>
              <a:rPr lang="sl-SI" sz="2000" b="1" dirty="0" err="1">
                <a:sym typeface="Tahoma"/>
              </a:rPr>
              <a:t>measures</a:t>
            </a:r>
            <a:endParaRPr lang="sl-SI" sz="2000" dirty="0">
              <a:sym typeface="Tahoma"/>
            </a:endParaRPr>
          </a:p>
          <a:p>
            <a:pPr marL="0" indent="0">
              <a:buNone/>
            </a:pPr>
            <a:r>
              <a:rPr lang="sl-SI" sz="2000" dirty="0">
                <a:sym typeface="Tahoma"/>
              </a:rPr>
              <a:t>3. </a:t>
            </a:r>
            <a:r>
              <a:rPr lang="sl-SI" sz="2000" dirty="0" err="1">
                <a:sym typeface="Tahoma"/>
              </a:rPr>
              <a:t>The</a:t>
            </a:r>
            <a:r>
              <a:rPr lang="sl-SI" sz="2000" dirty="0">
                <a:sym typeface="Tahoma"/>
              </a:rPr>
              <a:t> </a:t>
            </a:r>
            <a:r>
              <a:rPr lang="sl-SI" sz="2000" dirty="0" err="1">
                <a:sym typeface="Tahoma"/>
              </a:rPr>
              <a:t>m</a:t>
            </a:r>
            <a:r>
              <a:rPr lang="sl-SI" sz="2000" dirty="0" err="1"/>
              <a:t>easures</a:t>
            </a:r>
            <a:r>
              <a:rPr lang="sl-SI" sz="2000" dirty="0"/>
              <a:t> </a:t>
            </a:r>
            <a:r>
              <a:rPr lang="sl-SI" sz="2000" b="1" dirty="0" err="1"/>
              <a:t>should</a:t>
            </a:r>
            <a:r>
              <a:rPr lang="sl-SI" sz="2000" b="1" dirty="0"/>
              <a:t> take </a:t>
            </a:r>
            <a:r>
              <a:rPr lang="sl-SI" sz="2000" b="1" dirty="0" err="1"/>
              <a:t>into</a:t>
            </a:r>
            <a:r>
              <a:rPr lang="sl-SI" sz="2000" b="1" dirty="0"/>
              <a:t> </a:t>
            </a:r>
            <a:r>
              <a:rPr lang="sl-SI" sz="2000" b="1" dirty="0" err="1"/>
              <a:t>account</a:t>
            </a:r>
            <a:r>
              <a:rPr lang="sl-SI" sz="2000" b="1" dirty="0"/>
              <a:t> </a:t>
            </a:r>
            <a:r>
              <a:rPr lang="sl-SI" sz="2000" b="1" dirty="0" err="1"/>
              <a:t>the</a:t>
            </a:r>
            <a:r>
              <a:rPr lang="sl-SI" sz="2000" b="1" dirty="0"/>
              <a:t> </a:t>
            </a:r>
            <a:r>
              <a:rPr lang="sl-SI" sz="2000" b="1" dirty="0" err="1"/>
              <a:t>heterogeneous</a:t>
            </a:r>
            <a:r>
              <a:rPr lang="sl-SI" sz="2000" b="1" dirty="0"/>
              <a:t> </a:t>
            </a:r>
            <a:r>
              <a:rPr lang="sl-SI" sz="2000" b="1" dirty="0" err="1"/>
              <a:t>population</a:t>
            </a:r>
            <a:r>
              <a:rPr lang="sl-SI" sz="2000" b="1" dirty="0"/>
              <a:t> </a:t>
            </a:r>
            <a:r>
              <a:rPr lang="sl-SI" sz="2000" b="1" dirty="0" err="1"/>
              <a:t>and</a:t>
            </a:r>
            <a:r>
              <a:rPr lang="sl-SI" sz="2000" b="1" dirty="0"/>
              <a:t> </a:t>
            </a:r>
            <a:r>
              <a:rPr lang="sl-SI" sz="2000" b="1" dirty="0" err="1"/>
              <a:t>diversity</a:t>
            </a:r>
            <a:r>
              <a:rPr lang="sl-SI" sz="2000" u="sng" dirty="0"/>
              <a:t>.</a:t>
            </a:r>
          </a:p>
          <a:p>
            <a:pPr marL="0" indent="0">
              <a:buNone/>
            </a:pPr>
            <a:r>
              <a:rPr lang="sl-SI" sz="2000" dirty="0"/>
              <a:t>4. </a:t>
            </a:r>
            <a:r>
              <a:rPr lang="sl-SI" sz="2000" dirty="0" err="1"/>
              <a:t>Encourage</a:t>
            </a:r>
            <a:r>
              <a:rPr lang="sl-SI" sz="2000" b="1" dirty="0"/>
              <a:t> </a:t>
            </a:r>
            <a:r>
              <a:rPr lang="sl-SI" sz="2000" b="1" dirty="0" err="1"/>
              <a:t>deinstitutionalisation</a:t>
            </a:r>
            <a:r>
              <a:rPr lang="sl-SI" sz="2000" b="1" dirty="0"/>
              <a:t>, </a:t>
            </a:r>
            <a:r>
              <a:rPr lang="sl-SI" sz="2000" b="1" dirty="0" err="1"/>
              <a:t>improve</a:t>
            </a:r>
            <a:r>
              <a:rPr lang="sl-SI" sz="2000" b="1" dirty="0"/>
              <a:t> </a:t>
            </a:r>
            <a:r>
              <a:rPr lang="sl-SI" sz="2000" b="1" dirty="0" err="1"/>
              <a:t>accessibility</a:t>
            </a:r>
            <a:r>
              <a:rPr lang="sl-SI" sz="2000" b="1" dirty="0"/>
              <a:t> </a:t>
            </a:r>
            <a:r>
              <a:rPr lang="sl-SI" sz="2000" b="1" dirty="0" err="1"/>
              <a:t>of</a:t>
            </a:r>
            <a:r>
              <a:rPr lang="sl-SI" sz="2000" b="1" dirty="0"/>
              <a:t> </a:t>
            </a:r>
            <a:r>
              <a:rPr lang="sl-SI" sz="2000" b="1" dirty="0" err="1"/>
              <a:t>public</a:t>
            </a:r>
            <a:r>
              <a:rPr lang="sl-SI" sz="2000" b="1" dirty="0"/>
              <a:t> </a:t>
            </a:r>
            <a:r>
              <a:rPr lang="sl-SI" sz="2000" dirty="0" err="1"/>
              <a:t>institutions</a:t>
            </a:r>
            <a:r>
              <a:rPr lang="sl-SI" sz="2000" dirty="0"/>
              <a:t> </a:t>
            </a:r>
            <a:r>
              <a:rPr lang="sl-SI" sz="2000" dirty="0" err="1"/>
              <a:t>and</a:t>
            </a:r>
            <a:r>
              <a:rPr lang="sl-SI" sz="2000" dirty="0"/>
              <a:t> </a:t>
            </a:r>
            <a:r>
              <a:rPr lang="sl-SI" sz="2000" dirty="0" err="1"/>
              <a:t>services</a:t>
            </a:r>
            <a:r>
              <a:rPr lang="sl-SI" sz="2000" dirty="0"/>
              <a:t>.</a:t>
            </a:r>
          </a:p>
          <a:p>
            <a:pPr marL="0" indent="0">
              <a:buNone/>
            </a:pPr>
            <a:r>
              <a:rPr lang="sl-SI" sz="2000" dirty="0"/>
              <a:t>5. </a:t>
            </a:r>
            <a:r>
              <a:rPr lang="sl-SI" sz="2000" b="1" dirty="0"/>
              <a:t>Social </a:t>
            </a:r>
            <a:r>
              <a:rPr lang="sl-SI" sz="2000" b="1" dirty="0" err="1"/>
              <a:t>scientists</a:t>
            </a:r>
            <a:r>
              <a:rPr lang="sl-SI" sz="2000" b="1" dirty="0"/>
              <a:t> </a:t>
            </a:r>
            <a:r>
              <a:rPr lang="sl-SI" sz="2000" b="1" dirty="0" err="1"/>
              <a:t>should</a:t>
            </a:r>
            <a:r>
              <a:rPr lang="sl-SI" sz="2000" b="1" dirty="0"/>
              <a:t> be </a:t>
            </a:r>
            <a:r>
              <a:rPr lang="sl-SI" sz="2000" b="1" dirty="0" err="1"/>
              <a:t>involved</a:t>
            </a:r>
            <a:r>
              <a:rPr lang="sl-SI" sz="2000" b="1" dirty="0"/>
              <a:t> </a:t>
            </a:r>
            <a:r>
              <a:rPr lang="sl-SI" sz="2000" dirty="0"/>
              <a:t>in </a:t>
            </a:r>
            <a:r>
              <a:rPr lang="sl-SI" sz="2000" dirty="0" err="1"/>
              <a:t>strategy</a:t>
            </a:r>
            <a:r>
              <a:rPr lang="sl-SI" sz="2000" dirty="0"/>
              <a:t> </a:t>
            </a:r>
            <a:r>
              <a:rPr lang="sl-SI" sz="2000" dirty="0" err="1"/>
              <a:t>making</a:t>
            </a:r>
            <a:r>
              <a:rPr lang="sl-SI" sz="2000" dirty="0"/>
              <a:t> </a:t>
            </a:r>
            <a:r>
              <a:rPr lang="sl-SI" sz="2000" dirty="0" err="1"/>
              <a:t>and</a:t>
            </a:r>
            <a:r>
              <a:rPr lang="sl-SI" sz="2000" dirty="0"/>
              <a:t> </a:t>
            </a:r>
            <a:r>
              <a:rPr lang="sl-SI" sz="2000" dirty="0" err="1"/>
              <a:t>implementation</a:t>
            </a:r>
            <a:r>
              <a:rPr lang="sl-SI" sz="2000" dirty="0"/>
              <a:t> </a:t>
            </a:r>
            <a:r>
              <a:rPr lang="sl-SI" sz="2000" dirty="0" err="1"/>
              <a:t>of</a:t>
            </a:r>
            <a:r>
              <a:rPr lang="sl-SI" sz="2000" dirty="0"/>
              <a:t> </a:t>
            </a:r>
            <a:r>
              <a:rPr lang="sl-SI" sz="2000" dirty="0" err="1"/>
              <a:t>epidemic-control</a:t>
            </a:r>
            <a:r>
              <a:rPr lang="sl-SI" sz="2000" dirty="0"/>
              <a:t> </a:t>
            </a:r>
            <a:r>
              <a:rPr lang="sl-SI" sz="2000" dirty="0" err="1"/>
              <a:t>measures</a:t>
            </a:r>
            <a:r>
              <a:rPr lang="sl-SI" sz="2000" dirty="0"/>
              <a:t>; </a:t>
            </a:r>
            <a:r>
              <a:rPr lang="sl-SI" sz="2000" dirty="0" err="1"/>
              <a:t>policies</a:t>
            </a:r>
            <a:r>
              <a:rPr lang="sl-SI" sz="2000" dirty="0"/>
              <a:t> </a:t>
            </a:r>
            <a:r>
              <a:rPr lang="sl-SI" sz="2000" dirty="0" err="1"/>
              <a:t>of</a:t>
            </a:r>
            <a:r>
              <a:rPr lang="sl-SI" sz="2000" dirty="0"/>
              <a:t> </a:t>
            </a:r>
            <a:r>
              <a:rPr lang="sl-SI" sz="2000" dirty="0" err="1"/>
              <a:t>recovery</a:t>
            </a:r>
            <a:r>
              <a:rPr lang="sl-SI" sz="2000" dirty="0"/>
              <a:t> </a:t>
            </a:r>
            <a:r>
              <a:rPr lang="sl-SI" sz="2000" dirty="0" err="1"/>
              <a:t>and</a:t>
            </a:r>
            <a:r>
              <a:rPr lang="sl-SI" sz="2000" dirty="0"/>
              <a:t> </a:t>
            </a:r>
            <a:r>
              <a:rPr lang="sl-SI" sz="2000" dirty="0" err="1"/>
              <a:t>resilience</a:t>
            </a:r>
            <a:r>
              <a:rPr lang="sl-SI" sz="2000" dirty="0"/>
              <a:t>. </a:t>
            </a:r>
          </a:p>
          <a:p>
            <a:pPr marL="0" indent="0">
              <a:buNone/>
            </a:pPr>
            <a:endParaRPr lang="en-US" sz="2000" dirty="0"/>
          </a:p>
        </p:txBody>
      </p:sp>
      <p:sp>
        <p:nvSpPr>
          <p:cNvPr id="4" name="Označba mesta noge 3"/>
          <p:cNvSpPr>
            <a:spLocks noGrp="1"/>
          </p:cNvSpPr>
          <p:nvPr>
            <p:ph type="ftr" sz="quarter" idx="11"/>
          </p:nvPr>
        </p:nvSpPr>
        <p:spPr/>
        <p:txBody>
          <a:bodyPr/>
          <a:lstStyle/>
          <a:p>
            <a:r>
              <a:rPr lang="nl-NL"/>
              <a:t>Vulnerability Assessment in Slovenia | November 2021</a:t>
            </a:r>
            <a:endParaRPr lang="nl-NL" dirty="0"/>
          </a:p>
        </p:txBody>
      </p:sp>
    </p:spTree>
    <p:extLst>
      <p:ext uri="{BB962C8B-B14F-4D97-AF65-F5344CB8AC3E}">
        <p14:creationId xmlns:p14="http://schemas.microsoft.com/office/powerpoint/2010/main" val="12318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p:txBody>
          <a:bodyPr/>
          <a:lstStyle/>
          <a:p>
            <a:r>
              <a:rPr lang="en-US" noProof="0" dirty="0"/>
              <a:t>Vulnerability Assessment in Malta</a:t>
            </a:r>
          </a:p>
        </p:txBody>
      </p:sp>
      <p:sp>
        <p:nvSpPr>
          <p:cNvPr id="3" name="TextBox 2">
            <a:extLst>
              <a:ext uri="{FF2B5EF4-FFF2-40B4-BE49-F238E27FC236}">
                <a16:creationId xmlns:a16="http://schemas.microsoft.com/office/drawing/2014/main" id="{137619E9-251A-4687-9B93-ADFC5AD4D571}"/>
              </a:ext>
            </a:extLst>
          </p:cNvPr>
          <p:cNvSpPr txBox="1"/>
          <p:nvPr/>
        </p:nvSpPr>
        <p:spPr>
          <a:xfrm>
            <a:off x="2042365" y="3496453"/>
            <a:ext cx="6078378" cy="646331"/>
          </a:xfrm>
          <a:prstGeom prst="rect">
            <a:avLst/>
          </a:prstGeom>
          <a:noFill/>
        </p:spPr>
        <p:txBody>
          <a:bodyPr wrap="square" rtlCol="0">
            <a:spAutoFit/>
          </a:bodyPr>
          <a:lstStyle/>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University of Malta</a:t>
            </a:r>
          </a:p>
          <a:p>
            <a:r>
              <a:rPr lang="en-GB" dirty="0">
                <a:solidFill>
                  <a:srgbClr val="666666"/>
                </a:solidFill>
                <a:latin typeface="Tahoma" panose="020B0604030504040204" pitchFamily="34" charset="0"/>
                <a:ea typeface="Tahoma" panose="020B0604030504040204" pitchFamily="34" charset="0"/>
                <a:cs typeface="Tahoma" panose="020B0604030504040204" pitchFamily="34" charset="0"/>
              </a:rPr>
              <a:t>Prof. Jean Paul </a:t>
            </a:r>
            <a:r>
              <a:rPr lang="en-GB" dirty="0" err="1">
                <a:solidFill>
                  <a:srgbClr val="666666"/>
                </a:solidFill>
                <a:latin typeface="Tahoma" panose="020B0604030504040204" pitchFamily="34" charset="0"/>
                <a:ea typeface="Tahoma" panose="020B0604030504040204" pitchFamily="34" charset="0"/>
                <a:cs typeface="Tahoma" panose="020B0604030504040204" pitchFamily="34" charset="0"/>
              </a:rPr>
              <a:t>Baldacchino</a:t>
            </a:r>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3351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Background and context</a:t>
            </a:r>
          </a:p>
        </p:txBody>
      </p:sp>
      <p:sp>
        <p:nvSpPr>
          <p:cNvPr id="3" name="Tijdelijke aanduiding voor inhoud 2"/>
          <p:cNvSpPr>
            <a:spLocks noGrp="1"/>
          </p:cNvSpPr>
          <p:nvPr>
            <p:ph sz="half" idx="2"/>
          </p:nvPr>
        </p:nvSpPr>
        <p:spPr>
          <a:xfrm>
            <a:off x="694944" y="2101190"/>
            <a:ext cx="6245071" cy="3751308"/>
          </a:xfrm>
        </p:spPr>
        <p:txBody>
          <a:bodyPr/>
          <a:lstStyle/>
          <a:p>
            <a:r>
              <a:rPr lang="nl-NL" dirty="0"/>
              <a:t>Population of Malta: 525,285</a:t>
            </a:r>
          </a:p>
          <a:p>
            <a:r>
              <a:rPr lang="nl-NL" dirty="0"/>
              <a:t>Nov 2021, Malta has registered 38,069 confirmed </a:t>
            </a:r>
            <a:r>
              <a:rPr lang="nl-NL" dirty="0" err="1"/>
              <a:t>positive</a:t>
            </a:r>
            <a:r>
              <a:rPr lang="nl-NL" dirty="0"/>
              <a:t> cases (0.07% of pop) and 462 </a:t>
            </a:r>
            <a:r>
              <a:rPr lang="nl-NL" dirty="0" err="1"/>
              <a:t>deaths</a:t>
            </a:r>
            <a:r>
              <a:rPr lang="nl-NL" dirty="0"/>
              <a:t> (0.0008%)</a:t>
            </a:r>
          </a:p>
          <a:p>
            <a:r>
              <a:rPr lang="nl-NL" dirty="0"/>
              <a:t>Italy (0.08%/0.002%)</a:t>
            </a:r>
          </a:p>
          <a:p>
            <a:r>
              <a:rPr lang="nl-NL" dirty="0"/>
              <a:t>Impact on key sectors of the economy, particularly: tourism, aviation and the service industry</a:t>
            </a:r>
          </a:p>
          <a:p>
            <a:endParaRPr lang="nl-NL" dirty="0"/>
          </a:p>
          <a:p>
            <a:endParaRPr lang="nl-NL" dirty="0"/>
          </a:p>
        </p:txBody>
      </p:sp>
      <p:sp>
        <p:nvSpPr>
          <p:cNvPr id="4" name="Tijdelijke aanduiding voor voettekst 3"/>
          <p:cNvSpPr>
            <a:spLocks noGrp="1"/>
          </p:cNvSpPr>
          <p:nvPr>
            <p:ph type="ftr" sz="quarter" idx="11"/>
          </p:nvPr>
        </p:nvSpPr>
        <p:spPr/>
        <p:txBody>
          <a:bodyPr/>
          <a:lstStyle/>
          <a:p>
            <a:r>
              <a:rPr lang="nl-NL" dirty="0"/>
              <a:t>Paris | November 2021</a:t>
            </a:r>
          </a:p>
        </p:txBody>
      </p:sp>
      <p:pic>
        <p:nvPicPr>
          <p:cNvPr id="5" name="Picture 4">
            <a:extLst>
              <a:ext uri="{FF2B5EF4-FFF2-40B4-BE49-F238E27FC236}">
                <a16:creationId xmlns:a16="http://schemas.microsoft.com/office/drawing/2014/main" id="{C342C1BE-1BCD-47EE-B0F9-BC658B98B8FD}"/>
              </a:ext>
            </a:extLst>
          </p:cNvPr>
          <p:cNvPicPr>
            <a:picLocks noChangeAspect="1"/>
          </p:cNvPicPr>
          <p:nvPr/>
        </p:nvPicPr>
        <p:blipFill>
          <a:blip r:embed="rId2"/>
          <a:stretch>
            <a:fillRect/>
          </a:stretch>
        </p:blipFill>
        <p:spPr>
          <a:xfrm>
            <a:off x="7095107" y="1762873"/>
            <a:ext cx="4499129" cy="4208237"/>
          </a:xfrm>
          <a:prstGeom prst="rect">
            <a:avLst/>
          </a:prstGeom>
        </p:spPr>
      </p:pic>
      <p:sp>
        <p:nvSpPr>
          <p:cNvPr id="6" name="TextBox 5">
            <a:extLst>
              <a:ext uri="{FF2B5EF4-FFF2-40B4-BE49-F238E27FC236}">
                <a16:creationId xmlns:a16="http://schemas.microsoft.com/office/drawing/2014/main" id="{DEFD89B6-FE6A-2243-B7BC-4642BF8F948B}"/>
              </a:ext>
            </a:extLst>
          </p:cNvPr>
          <p:cNvSpPr txBox="1"/>
          <p:nvPr/>
        </p:nvSpPr>
        <p:spPr>
          <a:xfrm>
            <a:off x="193964" y="457200"/>
            <a:ext cx="6511636" cy="369332"/>
          </a:xfrm>
          <a:prstGeom prst="rect">
            <a:avLst/>
          </a:prstGeom>
          <a:noFill/>
        </p:spPr>
        <p:txBody>
          <a:bodyPr wrap="square" rtlCol="0">
            <a:spAutoFit/>
          </a:bodyPr>
          <a:lstStyle/>
          <a:p>
            <a:r>
              <a:rPr lang="en-MT" dirty="0"/>
              <a:t>COMPARE TO EUROPE AVERAGE</a:t>
            </a:r>
          </a:p>
        </p:txBody>
      </p:sp>
    </p:spTree>
    <p:extLst>
      <p:ext uri="{BB962C8B-B14F-4D97-AF65-F5344CB8AC3E}">
        <p14:creationId xmlns:p14="http://schemas.microsoft.com/office/powerpoint/2010/main" val="285835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619E9-251A-4687-9B93-ADFC5AD4D571}"/>
              </a:ext>
            </a:extLst>
          </p:cNvPr>
          <p:cNvSpPr txBox="1"/>
          <p:nvPr/>
        </p:nvSpPr>
        <p:spPr>
          <a:xfrm>
            <a:off x="1968500" y="4349721"/>
            <a:ext cx="6078378" cy="646331"/>
          </a:xfrm>
          <a:prstGeom prst="rect">
            <a:avLst/>
          </a:prstGeom>
          <a:noFill/>
        </p:spPr>
        <p:txBody>
          <a:bodyPr wrap="square" rtlCol="0">
            <a:spAutoFit/>
          </a:bodyPr>
          <a:lstStyle/>
          <a:p>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
        <p:nvSpPr>
          <p:cNvPr id="5" name="Titre 1">
            <a:extLst>
              <a:ext uri="{FF2B5EF4-FFF2-40B4-BE49-F238E27FC236}">
                <a16:creationId xmlns:a16="http://schemas.microsoft.com/office/drawing/2014/main" id="{61D04AAE-1D88-034B-B3C2-FFFFD46296E2}"/>
              </a:ext>
            </a:extLst>
          </p:cNvPr>
          <p:cNvSpPr txBox="1">
            <a:spLocks/>
          </p:cNvSpPr>
          <p:nvPr/>
        </p:nvSpPr>
        <p:spPr>
          <a:xfrm>
            <a:off x="858187" y="2767280"/>
            <a:ext cx="10475626" cy="1323439"/>
          </a:xfrm>
          <a:prstGeom prst="rect">
            <a:avLst/>
          </a:prstGeom>
        </p:spPr>
        <p:txBody>
          <a:bodyPr anchor="t">
            <a:normAutofit/>
          </a:bodyPr>
          <a:lstStyle>
            <a:lvl1pPr algn="l" defTabSz="914400" rtl="0" eaLnBrk="1" latinLnBrk="0" hangingPunct="1">
              <a:lnSpc>
                <a:spcPct val="90000"/>
              </a:lnSpc>
              <a:spcBef>
                <a:spcPct val="0"/>
              </a:spcBef>
              <a:buNone/>
              <a:defRPr sz="4000" b="1" kern="1200">
                <a:solidFill>
                  <a:schemeClr val="accent4"/>
                </a:solidFill>
                <a:latin typeface="Tahoma"/>
                <a:ea typeface="+mj-ea"/>
                <a:cs typeface="Tahoma"/>
              </a:defRPr>
            </a:lvl1pPr>
          </a:lstStyle>
          <a:p>
            <a:pPr algn="ctr"/>
            <a:r>
              <a:rPr lang="en-GB" sz="2700" dirty="0"/>
              <a:t>Vulnerability Assessments</a:t>
            </a:r>
          </a:p>
        </p:txBody>
      </p:sp>
      <p:sp>
        <p:nvSpPr>
          <p:cNvPr id="6" name="TextBox 5">
            <a:extLst>
              <a:ext uri="{FF2B5EF4-FFF2-40B4-BE49-F238E27FC236}">
                <a16:creationId xmlns:a16="http://schemas.microsoft.com/office/drawing/2014/main" id="{6E8DEF63-97CD-B44C-B39B-8008DF614FCF}"/>
              </a:ext>
            </a:extLst>
          </p:cNvPr>
          <p:cNvSpPr txBox="1"/>
          <p:nvPr/>
        </p:nvSpPr>
        <p:spPr>
          <a:xfrm>
            <a:off x="4133850" y="4272776"/>
            <a:ext cx="4406900" cy="1323439"/>
          </a:xfrm>
          <a:prstGeom prst="rect">
            <a:avLst/>
          </a:prstGeom>
          <a:noFill/>
        </p:spPr>
        <p:txBody>
          <a:bodyPr wrap="square" rtlCol="0">
            <a:spAutoFit/>
          </a:bodyPr>
          <a:lstStyle/>
          <a:p>
            <a:pPr algn="ctr"/>
            <a:r>
              <a:rPr lang="en-GB" sz="2000" b="1" dirty="0">
                <a:latin typeface="Tahoma" panose="020B0604030504040204" pitchFamily="34" charset="0"/>
                <a:ea typeface="Tahoma" panose="020B0604030504040204" pitchFamily="34" charset="0"/>
                <a:cs typeface="Tahoma" panose="020B0604030504040204" pitchFamily="34" charset="0"/>
              </a:rPr>
              <a:t>Anna-Maria Volkmann </a:t>
            </a:r>
          </a:p>
          <a:p>
            <a:pPr algn="ctr"/>
            <a:r>
              <a:rPr lang="en-GB" sz="2000" b="1" dirty="0">
                <a:latin typeface="Tahoma" panose="020B0604030504040204" pitchFamily="34" charset="0"/>
                <a:ea typeface="Tahoma" panose="020B0604030504040204" pitchFamily="34" charset="0"/>
                <a:cs typeface="Tahoma" panose="020B0604030504040204" pitchFamily="34" charset="0"/>
              </a:rPr>
              <a:t>University College London</a:t>
            </a:r>
          </a:p>
          <a:p>
            <a:pPr algn="ctr"/>
            <a:endParaRPr lang="en-GB" sz="2000" b="1" dirty="0">
              <a:latin typeface="Tahoma" panose="020B0604030504040204" pitchFamily="34" charset="0"/>
              <a:ea typeface="Tahoma" panose="020B0604030504040204" pitchFamily="34" charset="0"/>
              <a:cs typeface="Tahoma" panose="020B0604030504040204" pitchFamily="34" charset="0"/>
            </a:endParaRPr>
          </a:p>
          <a:p>
            <a:pPr algn="ctr"/>
            <a:r>
              <a:rPr lang="en-GB" sz="2000" b="1" dirty="0" err="1">
                <a:latin typeface="Tahoma" panose="020B0604030504040204" pitchFamily="34" charset="0"/>
                <a:ea typeface="Tahoma" panose="020B0604030504040204" pitchFamily="34" charset="0"/>
                <a:cs typeface="Tahoma" panose="020B0604030504040204" pitchFamily="34" charset="0"/>
              </a:rPr>
              <a:t>a.volkmann@ucl.ac.uk</a:t>
            </a:r>
            <a:r>
              <a:rPr lang="en-GB" sz="2000" b="1" dirty="0">
                <a:latin typeface="Tahoma" panose="020B0604030504040204" pitchFamily="34" charset="0"/>
                <a:ea typeface="Tahoma" panose="020B0604030504040204" pitchFamily="34" charset="0"/>
                <a:cs typeface="Tahoma" panose="020B0604030504040204" pitchFamily="34" charset="0"/>
              </a:rPr>
              <a:t> </a:t>
            </a:r>
            <a:endParaRPr lang="en-ES" sz="2000" b="1">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B1D17E74-06E7-D646-94BE-025B462CCDB7}"/>
              </a:ext>
            </a:extLst>
          </p:cNvPr>
          <p:cNvPicPr>
            <a:picLocks noChangeAspect="1"/>
          </p:cNvPicPr>
          <p:nvPr/>
        </p:nvPicPr>
        <p:blipFill>
          <a:blip r:embed="rId3">
            <a:alphaModFix amt="49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8781393" y="5079584"/>
            <a:ext cx="3283027" cy="979883"/>
          </a:xfrm>
          <a:prstGeom prst="rect">
            <a:avLst/>
          </a:prstGeom>
          <a:noFill/>
        </p:spPr>
      </p:pic>
    </p:spTree>
    <p:extLst>
      <p:ext uri="{BB962C8B-B14F-4D97-AF65-F5344CB8AC3E}">
        <p14:creationId xmlns:p14="http://schemas.microsoft.com/office/powerpoint/2010/main" val="3832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1100092"/>
            <a:ext cx="10766044" cy="1325563"/>
          </a:xfrm>
        </p:spPr>
        <p:txBody>
          <a:bodyPr>
            <a:normAutofit/>
          </a:bodyPr>
          <a:lstStyle/>
          <a:p>
            <a:r>
              <a:rPr lang="nl-NL"/>
              <a:t>Background and context</a:t>
            </a:r>
            <a:endParaRPr lang="nl-NL" dirty="0"/>
          </a:p>
        </p:txBody>
      </p:sp>
      <p:sp>
        <p:nvSpPr>
          <p:cNvPr id="10" name="Content Placeholder 2">
            <a:extLst>
              <a:ext uri="{FF2B5EF4-FFF2-40B4-BE49-F238E27FC236}">
                <a16:creationId xmlns:a16="http://schemas.microsoft.com/office/drawing/2014/main" id="{86456074-4EF8-488C-BECE-3DFAD6C1379D}"/>
              </a:ext>
            </a:extLst>
          </p:cNvPr>
          <p:cNvSpPr>
            <a:spLocks noGrp="1"/>
          </p:cNvSpPr>
          <p:nvPr>
            <p:ph sz="half" idx="1"/>
          </p:nvPr>
        </p:nvSpPr>
        <p:spPr>
          <a:xfrm>
            <a:off x="673100" y="2425699"/>
            <a:ext cx="5346700" cy="3628737"/>
          </a:xfrm>
        </p:spPr>
        <p:txBody>
          <a:bodyPr/>
          <a:lstStyle/>
          <a:p>
            <a:r>
              <a:rPr lang="en-GB" sz="1800" dirty="0">
                <a:latin typeface="Calibri" panose="020F0502020204030204" pitchFamily="34" charset="0"/>
              </a:rPr>
              <a:t>-May 2021 Herd Immunity Reached.</a:t>
            </a:r>
          </a:p>
          <a:p>
            <a:r>
              <a:rPr lang="en-GB" sz="1800" dirty="0">
                <a:latin typeface="Calibri" panose="020F0502020204030204" pitchFamily="34" charset="0"/>
              </a:rPr>
              <a:t>-To date 82% of population Fully Vaccinated.</a:t>
            </a:r>
            <a:endParaRPr lang="en-US" dirty="0"/>
          </a:p>
        </p:txBody>
      </p:sp>
      <p:pic>
        <p:nvPicPr>
          <p:cNvPr id="5" name="Content Placeholder 4">
            <a:extLst>
              <a:ext uri="{FF2B5EF4-FFF2-40B4-BE49-F238E27FC236}">
                <a16:creationId xmlns:a16="http://schemas.microsoft.com/office/drawing/2014/main" id="{59863D94-5097-4624-8763-6FE9F3042CAC}"/>
              </a:ext>
            </a:extLst>
          </p:cNvPr>
          <p:cNvPicPr>
            <a:picLocks noGrp="1" noChangeAspect="1"/>
          </p:cNvPicPr>
          <p:nvPr>
            <p:ph sz="half" idx="2"/>
          </p:nvPr>
        </p:nvPicPr>
        <p:blipFill>
          <a:blip r:embed="rId2"/>
          <a:stretch>
            <a:fillRect/>
          </a:stretch>
        </p:blipFill>
        <p:spPr>
          <a:xfrm>
            <a:off x="6096000" y="2272145"/>
            <a:ext cx="5148072" cy="3287105"/>
          </a:xfrm>
          <a:prstGeom prst="rect">
            <a:avLst/>
          </a:prstGeom>
          <a:noFill/>
        </p:spPr>
      </p:pic>
      <p:sp>
        <p:nvSpPr>
          <p:cNvPr id="4" name="Tijdelijke aanduiding voor voettekst 3"/>
          <p:cNvSpPr>
            <a:spLocks noGrp="1"/>
          </p:cNvSpPr>
          <p:nvPr>
            <p:ph type="ftr" sz="quarter" idx="11"/>
          </p:nvPr>
        </p:nvSpPr>
        <p:spPr>
          <a:xfrm>
            <a:off x="673100" y="6381750"/>
            <a:ext cx="5409756" cy="365125"/>
          </a:xfrm>
        </p:spPr>
        <p:txBody>
          <a:bodyPr>
            <a:normAutofit/>
          </a:bodyPr>
          <a:lstStyle/>
          <a:p>
            <a:pPr>
              <a:spcAft>
                <a:spcPts val="600"/>
              </a:spcAft>
            </a:pPr>
            <a:r>
              <a:rPr lang="nl-NL"/>
              <a:t>Paris | November 2021</a:t>
            </a:r>
          </a:p>
        </p:txBody>
      </p:sp>
    </p:spTree>
    <p:extLst>
      <p:ext uri="{BB962C8B-B14F-4D97-AF65-F5344CB8AC3E}">
        <p14:creationId xmlns:p14="http://schemas.microsoft.com/office/powerpoint/2010/main" val="165993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D4FEA-C0FF-C241-910E-ECA6312927B4}"/>
              </a:ext>
            </a:extLst>
          </p:cNvPr>
          <p:cNvSpPr>
            <a:spLocks noGrp="1"/>
          </p:cNvSpPr>
          <p:nvPr>
            <p:ph type="title"/>
          </p:nvPr>
        </p:nvSpPr>
        <p:spPr>
          <a:xfrm>
            <a:off x="636778" y="421629"/>
            <a:ext cx="10766044" cy="1325563"/>
          </a:xfrm>
        </p:spPr>
        <p:txBody>
          <a:bodyPr/>
          <a:lstStyle/>
          <a:p>
            <a:r>
              <a:rPr lang="en-MT" dirty="0"/>
              <a:t>Trust and Medical Authorities</a:t>
            </a:r>
          </a:p>
        </p:txBody>
      </p:sp>
      <p:sp>
        <p:nvSpPr>
          <p:cNvPr id="5" name="Footer Placeholder 4">
            <a:extLst>
              <a:ext uri="{FF2B5EF4-FFF2-40B4-BE49-F238E27FC236}">
                <a16:creationId xmlns:a16="http://schemas.microsoft.com/office/drawing/2014/main" id="{6B9EE76F-8F76-334E-AD16-C15C2A493E04}"/>
              </a:ext>
            </a:extLst>
          </p:cNvPr>
          <p:cNvSpPr>
            <a:spLocks noGrp="1"/>
          </p:cNvSpPr>
          <p:nvPr>
            <p:ph type="ftr" sz="quarter" idx="11"/>
          </p:nvPr>
        </p:nvSpPr>
        <p:spPr/>
        <p:txBody>
          <a:bodyPr/>
          <a:lstStyle/>
          <a:p>
            <a:r>
              <a:rPr lang="nl-NL"/>
              <a:t>Paris | November 2021</a:t>
            </a:r>
            <a:endParaRPr lang="nl-NL" dirty="0"/>
          </a:p>
        </p:txBody>
      </p:sp>
      <p:pic>
        <p:nvPicPr>
          <p:cNvPr id="1026" name="Picture 2" descr="Article Featured Image">
            <a:extLst>
              <a:ext uri="{FF2B5EF4-FFF2-40B4-BE49-F238E27FC236}">
                <a16:creationId xmlns:a16="http://schemas.microsoft.com/office/drawing/2014/main" id="{4E19E0A2-14B1-5B4B-8A2A-18FA838A7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174" y="1402292"/>
            <a:ext cx="6201572" cy="3251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459C08C-C623-DB41-8FF3-CFEEA0E692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619"/>
          <a:stretch/>
        </p:blipFill>
        <p:spPr bwMode="auto">
          <a:xfrm>
            <a:off x="6010344" y="3429000"/>
            <a:ext cx="5958880" cy="266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4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561989"/>
            <a:ext cx="10766044" cy="1325563"/>
          </a:xfrm>
        </p:spPr>
        <p:txBody>
          <a:bodyPr/>
          <a:lstStyle/>
          <a:p>
            <a:r>
              <a:rPr lang="nl-NL" dirty="0"/>
              <a:t>Background and context</a:t>
            </a:r>
          </a:p>
        </p:txBody>
      </p:sp>
      <p:sp>
        <p:nvSpPr>
          <p:cNvPr id="4" name="Tijdelijke aanduiding voor voettekst 3"/>
          <p:cNvSpPr>
            <a:spLocks noGrp="1"/>
          </p:cNvSpPr>
          <p:nvPr>
            <p:ph type="ftr" sz="quarter" idx="11"/>
          </p:nvPr>
        </p:nvSpPr>
        <p:spPr/>
        <p:txBody>
          <a:bodyPr/>
          <a:lstStyle/>
          <a:p>
            <a:r>
              <a:rPr lang="nl-NL"/>
              <a:t>Paris | November 2021</a:t>
            </a:r>
            <a:endParaRPr lang="nl-NL" dirty="0"/>
          </a:p>
        </p:txBody>
      </p:sp>
      <p:sp>
        <p:nvSpPr>
          <p:cNvPr id="7" name="TextBox 6">
            <a:extLst>
              <a:ext uri="{FF2B5EF4-FFF2-40B4-BE49-F238E27FC236}">
                <a16:creationId xmlns:a16="http://schemas.microsoft.com/office/drawing/2014/main" id="{EA89F2DA-5AF5-405B-A1D9-E00CF19ABBDC}"/>
              </a:ext>
            </a:extLst>
          </p:cNvPr>
          <p:cNvSpPr txBox="1"/>
          <p:nvPr/>
        </p:nvSpPr>
        <p:spPr>
          <a:xfrm>
            <a:off x="698501" y="1607127"/>
            <a:ext cx="8500917" cy="1754326"/>
          </a:xfrm>
          <a:prstGeom prst="rect">
            <a:avLst/>
          </a:prstGeom>
          <a:noFill/>
        </p:spPr>
        <p:txBody>
          <a:bodyPr wrap="square" rtlCol="0">
            <a:spAutoFit/>
          </a:bodyPr>
          <a:lstStyle/>
          <a:p>
            <a:r>
              <a:rPr lang="en-GB" dirty="0"/>
              <a:t>Total number of interviews: 110 </a:t>
            </a:r>
          </a:p>
          <a:p>
            <a:endParaRPr lang="en-GB" dirty="0"/>
          </a:p>
          <a:p>
            <a:r>
              <a:rPr lang="en-GB" dirty="0"/>
              <a:t>Interviewees recruited from across Malta, from various socio-economic contexts, representing a wide variety of categories of vulnerability. </a:t>
            </a:r>
          </a:p>
          <a:p>
            <a:endParaRPr lang="en-GB" dirty="0"/>
          </a:p>
          <a:p>
            <a:r>
              <a:rPr lang="en-GB" dirty="0"/>
              <a:t>54% described suffering from a chronic condition.</a:t>
            </a:r>
            <a:endParaRPr lang="en-MT" dirty="0"/>
          </a:p>
        </p:txBody>
      </p:sp>
      <p:sp>
        <p:nvSpPr>
          <p:cNvPr id="8" name="TextBox 7">
            <a:extLst>
              <a:ext uri="{FF2B5EF4-FFF2-40B4-BE49-F238E27FC236}">
                <a16:creationId xmlns:a16="http://schemas.microsoft.com/office/drawing/2014/main" id="{4698612E-5B0A-4DB0-964F-AFF8C913E4EC}"/>
              </a:ext>
            </a:extLst>
          </p:cNvPr>
          <p:cNvSpPr txBox="1"/>
          <p:nvPr/>
        </p:nvSpPr>
        <p:spPr>
          <a:xfrm>
            <a:off x="673100" y="3713018"/>
            <a:ext cx="7251700" cy="1754326"/>
          </a:xfrm>
          <a:prstGeom prst="rect">
            <a:avLst/>
          </a:prstGeom>
          <a:noFill/>
        </p:spPr>
        <p:txBody>
          <a:bodyPr wrap="square" rtlCol="0">
            <a:spAutoFit/>
          </a:bodyPr>
          <a:lstStyle/>
          <a:p>
            <a:r>
              <a:rPr lang="en-GB" dirty="0"/>
              <a:t>Entered into partnerships with various stakeholders: elderly care homes, mental health care providers, victims of domestic violence, the LGBTQI community and asylum seekers, among others.</a:t>
            </a:r>
          </a:p>
          <a:p>
            <a:endParaRPr lang="en-GB" dirty="0"/>
          </a:p>
          <a:p>
            <a:endParaRPr lang="en-GB" dirty="0"/>
          </a:p>
          <a:p>
            <a:endParaRPr lang="en-MT" dirty="0"/>
          </a:p>
        </p:txBody>
      </p:sp>
    </p:spTree>
    <p:extLst>
      <p:ext uri="{BB962C8B-B14F-4D97-AF65-F5344CB8AC3E}">
        <p14:creationId xmlns:p14="http://schemas.microsoft.com/office/powerpoint/2010/main" val="32755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D3252-C14A-2D48-85EF-59C265D4A14C}"/>
              </a:ext>
            </a:extLst>
          </p:cNvPr>
          <p:cNvSpPr>
            <a:spLocks noGrp="1"/>
          </p:cNvSpPr>
          <p:nvPr>
            <p:ph sz="half" idx="2"/>
          </p:nvPr>
        </p:nvSpPr>
        <p:spPr>
          <a:xfrm>
            <a:off x="569239" y="990600"/>
            <a:ext cx="5207822" cy="3615858"/>
          </a:xfrm>
        </p:spPr>
        <p:txBody>
          <a:bodyPr/>
          <a:lstStyle/>
          <a:p>
            <a:r>
              <a:rPr lang="en-GB" dirty="0"/>
              <a:t>2020-120,000ppl living with mental disorder in Malta [WHO 16/10/2020]</a:t>
            </a:r>
          </a:p>
          <a:p>
            <a:r>
              <a:rPr lang="en-GB" dirty="0"/>
              <a:t>2019- 1,325 reports of domestic abuse</a:t>
            </a:r>
          </a:p>
          <a:p>
            <a:r>
              <a:rPr lang="en-GB" dirty="0"/>
              <a:t>2020- 2,221ppl rescued at sea and disembarked in Malta</a:t>
            </a:r>
          </a:p>
          <a:p>
            <a:r>
              <a:rPr lang="en-GB" dirty="0"/>
              <a:t>2020- &gt;3,000ppl living in reception centres. </a:t>
            </a:r>
          </a:p>
          <a:p>
            <a:r>
              <a:rPr lang="en-GB" dirty="0"/>
              <a:t>2019- 5,312 elderly in residential care.</a:t>
            </a:r>
          </a:p>
          <a:p>
            <a:endParaRPr lang="en-GB" dirty="0"/>
          </a:p>
          <a:p>
            <a:endParaRPr lang="en-MT" dirty="0"/>
          </a:p>
        </p:txBody>
      </p:sp>
      <p:sp>
        <p:nvSpPr>
          <p:cNvPr id="4" name="Footer Placeholder 3">
            <a:extLst>
              <a:ext uri="{FF2B5EF4-FFF2-40B4-BE49-F238E27FC236}">
                <a16:creationId xmlns:a16="http://schemas.microsoft.com/office/drawing/2014/main" id="{3205F696-2E59-E849-87C1-5E21769F610F}"/>
              </a:ext>
            </a:extLst>
          </p:cNvPr>
          <p:cNvSpPr>
            <a:spLocks noGrp="1"/>
          </p:cNvSpPr>
          <p:nvPr>
            <p:ph type="ftr" sz="quarter" idx="11"/>
          </p:nvPr>
        </p:nvSpPr>
        <p:spPr/>
        <p:txBody>
          <a:bodyPr/>
          <a:lstStyle/>
          <a:p>
            <a:r>
              <a:rPr lang="nl-NL"/>
              <a:t>Paris | November 2021</a:t>
            </a:r>
            <a:endParaRPr lang="nl-NL" dirty="0"/>
          </a:p>
        </p:txBody>
      </p:sp>
      <p:pic>
        <p:nvPicPr>
          <p:cNvPr id="5" name="Picture 4">
            <a:extLst>
              <a:ext uri="{FF2B5EF4-FFF2-40B4-BE49-F238E27FC236}">
                <a16:creationId xmlns:a16="http://schemas.microsoft.com/office/drawing/2014/main" id="{63507615-9917-6A42-BAB8-D2AF2E32E2A3}"/>
              </a:ext>
            </a:extLst>
          </p:cNvPr>
          <p:cNvPicPr>
            <a:picLocks noChangeAspect="1"/>
          </p:cNvPicPr>
          <p:nvPr/>
        </p:nvPicPr>
        <p:blipFill>
          <a:blip r:embed="rId2"/>
          <a:stretch>
            <a:fillRect/>
          </a:stretch>
        </p:blipFill>
        <p:spPr>
          <a:xfrm>
            <a:off x="5963264" y="1253136"/>
            <a:ext cx="5659498" cy="2059891"/>
          </a:xfrm>
          <a:prstGeom prst="rect">
            <a:avLst/>
          </a:prstGeom>
        </p:spPr>
      </p:pic>
      <p:sp>
        <p:nvSpPr>
          <p:cNvPr id="6" name="TextBox 5">
            <a:extLst>
              <a:ext uri="{FF2B5EF4-FFF2-40B4-BE49-F238E27FC236}">
                <a16:creationId xmlns:a16="http://schemas.microsoft.com/office/drawing/2014/main" id="{3A52DC22-5007-3346-8C32-AFD5F673E4D6}"/>
              </a:ext>
            </a:extLst>
          </p:cNvPr>
          <p:cNvSpPr txBox="1"/>
          <p:nvPr/>
        </p:nvSpPr>
        <p:spPr>
          <a:xfrm>
            <a:off x="6082856" y="3313027"/>
            <a:ext cx="3173272" cy="276999"/>
          </a:xfrm>
          <a:prstGeom prst="rect">
            <a:avLst/>
          </a:prstGeom>
          <a:noFill/>
        </p:spPr>
        <p:txBody>
          <a:bodyPr wrap="square" rtlCol="0">
            <a:spAutoFit/>
          </a:bodyPr>
          <a:lstStyle/>
          <a:p>
            <a:r>
              <a:rPr lang="en-MT" sz="1200" dirty="0"/>
              <a:t>[Formosa 2019]</a:t>
            </a:r>
          </a:p>
        </p:txBody>
      </p:sp>
      <p:pic>
        <p:nvPicPr>
          <p:cNvPr id="7" name="Picture 6">
            <a:extLst>
              <a:ext uri="{FF2B5EF4-FFF2-40B4-BE49-F238E27FC236}">
                <a16:creationId xmlns:a16="http://schemas.microsoft.com/office/drawing/2014/main" id="{B134C107-4FCF-8F48-846D-41B164E00A86}"/>
              </a:ext>
            </a:extLst>
          </p:cNvPr>
          <p:cNvPicPr>
            <a:picLocks noChangeAspect="1"/>
          </p:cNvPicPr>
          <p:nvPr/>
        </p:nvPicPr>
        <p:blipFill>
          <a:blip r:embed="rId3"/>
          <a:stretch>
            <a:fillRect/>
          </a:stretch>
        </p:blipFill>
        <p:spPr>
          <a:xfrm>
            <a:off x="7079522" y="3495641"/>
            <a:ext cx="3426982" cy="2673532"/>
          </a:xfrm>
          <a:prstGeom prst="rect">
            <a:avLst/>
          </a:prstGeom>
        </p:spPr>
      </p:pic>
    </p:spTree>
    <p:extLst>
      <p:ext uri="{BB962C8B-B14F-4D97-AF65-F5344CB8AC3E}">
        <p14:creationId xmlns:p14="http://schemas.microsoft.com/office/powerpoint/2010/main" val="223689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BAB744-635C-E64B-9526-E4E20BF6BE7F}"/>
              </a:ext>
            </a:extLst>
          </p:cNvPr>
          <p:cNvSpPr>
            <a:spLocks noGrp="1"/>
          </p:cNvSpPr>
          <p:nvPr>
            <p:ph type="ftr" sz="quarter" idx="11"/>
          </p:nvPr>
        </p:nvSpPr>
        <p:spPr/>
        <p:txBody>
          <a:bodyPr/>
          <a:lstStyle/>
          <a:p>
            <a:r>
              <a:rPr lang="nl-NL"/>
              <a:t>Paris | November 2021</a:t>
            </a:r>
            <a:endParaRPr lang="nl-NL" dirty="0"/>
          </a:p>
        </p:txBody>
      </p:sp>
      <p:pic>
        <p:nvPicPr>
          <p:cNvPr id="13" name="Content Placeholder 5" descr="Graphical user interface, application&#10;&#10;Description automatically generated">
            <a:extLst>
              <a:ext uri="{FF2B5EF4-FFF2-40B4-BE49-F238E27FC236}">
                <a16:creationId xmlns:a16="http://schemas.microsoft.com/office/drawing/2014/main" id="{61F33515-B550-2A49-AA64-B177B37B6F1E}"/>
              </a:ext>
            </a:extLst>
          </p:cNvPr>
          <p:cNvPicPr>
            <a:picLocks noGrp="1" noChangeAspect="1"/>
          </p:cNvPicPr>
          <p:nvPr>
            <p:ph sz="half" idx="2"/>
          </p:nvPr>
        </p:nvPicPr>
        <p:blipFill>
          <a:blip r:embed="rId2"/>
          <a:stretch>
            <a:fillRect/>
          </a:stretch>
        </p:blipFill>
        <p:spPr>
          <a:xfrm>
            <a:off x="1451211" y="1684591"/>
            <a:ext cx="8599107" cy="3017761"/>
          </a:xfrm>
        </p:spPr>
      </p:pic>
    </p:spTree>
    <p:extLst>
      <p:ext uri="{BB962C8B-B14F-4D97-AF65-F5344CB8AC3E}">
        <p14:creationId xmlns:p14="http://schemas.microsoft.com/office/powerpoint/2010/main" val="197039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0081075-E207-FC4B-99A8-525799705911}"/>
              </a:ext>
            </a:extLst>
          </p:cNvPr>
          <p:cNvSpPr>
            <a:spLocks noGrp="1"/>
          </p:cNvSpPr>
          <p:nvPr>
            <p:ph type="ftr" sz="quarter" idx="11"/>
          </p:nvPr>
        </p:nvSpPr>
        <p:spPr/>
        <p:txBody>
          <a:bodyPr/>
          <a:lstStyle/>
          <a:p>
            <a:r>
              <a:rPr lang="nl-NL"/>
              <a:t>Paris | November 2021</a:t>
            </a:r>
            <a:endParaRPr lang="nl-NL" dirty="0"/>
          </a:p>
        </p:txBody>
      </p:sp>
      <p:graphicFrame>
        <p:nvGraphicFramePr>
          <p:cNvPr id="5" name="Chart 4">
            <a:extLst>
              <a:ext uri="{FF2B5EF4-FFF2-40B4-BE49-F238E27FC236}">
                <a16:creationId xmlns:a16="http://schemas.microsoft.com/office/drawing/2014/main" id="{AF9B7E61-55D3-9E46-A968-DE9F8C199C8D}"/>
              </a:ext>
            </a:extLst>
          </p:cNvPr>
          <p:cNvGraphicFramePr>
            <a:graphicFrameLocks/>
          </p:cNvGraphicFramePr>
          <p:nvPr/>
        </p:nvGraphicFramePr>
        <p:xfrm>
          <a:off x="840063" y="1103669"/>
          <a:ext cx="5255937" cy="411278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A1BB36F5-29D9-DF49-93BC-79E626F36C1B}"/>
              </a:ext>
            </a:extLst>
          </p:cNvPr>
          <p:cNvSpPr txBox="1"/>
          <p:nvPr/>
        </p:nvSpPr>
        <p:spPr>
          <a:xfrm>
            <a:off x="7476565" y="2721429"/>
            <a:ext cx="3681292" cy="923330"/>
          </a:xfrm>
          <a:prstGeom prst="rect">
            <a:avLst/>
          </a:prstGeom>
          <a:noFill/>
        </p:spPr>
        <p:txBody>
          <a:bodyPr wrap="square" rtlCol="0">
            <a:spAutoFit/>
          </a:bodyPr>
          <a:lstStyle/>
          <a:p>
            <a:r>
              <a:rPr lang="en-MT" dirty="0"/>
              <a:t>2020- 17.1% of population earns below 9k considered at risk of poverty</a:t>
            </a:r>
          </a:p>
        </p:txBody>
      </p:sp>
    </p:spTree>
    <p:extLst>
      <p:ext uri="{BB962C8B-B14F-4D97-AF65-F5344CB8AC3E}">
        <p14:creationId xmlns:p14="http://schemas.microsoft.com/office/powerpoint/2010/main" val="299741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449D7E-096F-BF4E-AE99-836410611180}"/>
              </a:ext>
            </a:extLst>
          </p:cNvPr>
          <p:cNvSpPr>
            <a:spLocks noGrp="1"/>
          </p:cNvSpPr>
          <p:nvPr>
            <p:ph sz="half" idx="2"/>
          </p:nvPr>
        </p:nvSpPr>
        <p:spPr>
          <a:xfrm>
            <a:off x="698500" y="1581057"/>
            <a:ext cx="5189489" cy="4100737"/>
          </a:xfrm>
        </p:spPr>
        <p:txBody>
          <a:bodyPr/>
          <a:lstStyle/>
          <a:p>
            <a:r>
              <a:rPr lang="en-MT" dirty="0"/>
              <a:t>In 2018 </a:t>
            </a:r>
            <a:r>
              <a:rPr lang="en-GB" dirty="0"/>
              <a:t>European Centre for Monitoring of Diseases surveillance report on syphilis found 85 confirmed cases, translating to 17.9 persons per 100,000 population.</a:t>
            </a:r>
          </a:p>
          <a:p>
            <a:r>
              <a:rPr lang="en-GB" dirty="0"/>
              <a:t>This is highest rate in Europe</a:t>
            </a:r>
          </a:p>
          <a:p>
            <a:r>
              <a:rPr lang="en-GB" dirty="0"/>
              <a:t>2021- Minor outbreaks from sex parties, and swingers parties, ‘</a:t>
            </a:r>
            <a:r>
              <a:rPr lang="en-GB" dirty="0" err="1"/>
              <a:t>chemsex</a:t>
            </a:r>
            <a:r>
              <a:rPr lang="en-GB" dirty="0"/>
              <a:t>’ parties</a:t>
            </a:r>
          </a:p>
          <a:p>
            <a:endParaRPr lang="en-MT" dirty="0"/>
          </a:p>
        </p:txBody>
      </p:sp>
      <p:sp>
        <p:nvSpPr>
          <p:cNvPr id="4" name="Footer Placeholder 3">
            <a:extLst>
              <a:ext uri="{FF2B5EF4-FFF2-40B4-BE49-F238E27FC236}">
                <a16:creationId xmlns:a16="http://schemas.microsoft.com/office/drawing/2014/main" id="{B79DA02A-27DB-CA41-9D2D-20E6FA85EB05}"/>
              </a:ext>
            </a:extLst>
          </p:cNvPr>
          <p:cNvSpPr>
            <a:spLocks noGrp="1"/>
          </p:cNvSpPr>
          <p:nvPr>
            <p:ph type="ftr" sz="quarter" idx="11"/>
          </p:nvPr>
        </p:nvSpPr>
        <p:spPr/>
        <p:txBody>
          <a:bodyPr/>
          <a:lstStyle/>
          <a:p>
            <a:r>
              <a:rPr lang="nl-NL"/>
              <a:t>Paris | November 2021</a:t>
            </a:r>
            <a:endParaRPr lang="nl-NL" dirty="0"/>
          </a:p>
        </p:txBody>
      </p:sp>
      <p:pic>
        <p:nvPicPr>
          <p:cNvPr id="6" name="Picture 5">
            <a:extLst>
              <a:ext uri="{FF2B5EF4-FFF2-40B4-BE49-F238E27FC236}">
                <a16:creationId xmlns:a16="http://schemas.microsoft.com/office/drawing/2014/main" id="{BF58C340-931A-8E40-A052-63BFD5A6701E}"/>
              </a:ext>
            </a:extLst>
          </p:cNvPr>
          <p:cNvPicPr>
            <a:picLocks noChangeAspect="1"/>
          </p:cNvPicPr>
          <p:nvPr/>
        </p:nvPicPr>
        <p:blipFill>
          <a:blip r:embed="rId2"/>
          <a:stretch>
            <a:fillRect/>
          </a:stretch>
        </p:blipFill>
        <p:spPr>
          <a:xfrm>
            <a:off x="6529174" y="1581057"/>
            <a:ext cx="5508104" cy="1904580"/>
          </a:xfrm>
          <a:prstGeom prst="rect">
            <a:avLst/>
          </a:prstGeom>
        </p:spPr>
      </p:pic>
      <p:pic>
        <p:nvPicPr>
          <p:cNvPr id="8" name="Picture 7">
            <a:extLst>
              <a:ext uri="{FF2B5EF4-FFF2-40B4-BE49-F238E27FC236}">
                <a16:creationId xmlns:a16="http://schemas.microsoft.com/office/drawing/2014/main" id="{D4F2ACAD-A3C7-F64E-9C83-60363A4B232E}"/>
              </a:ext>
            </a:extLst>
          </p:cNvPr>
          <p:cNvPicPr>
            <a:picLocks noChangeAspect="1"/>
          </p:cNvPicPr>
          <p:nvPr/>
        </p:nvPicPr>
        <p:blipFill>
          <a:blip r:embed="rId3"/>
          <a:stretch>
            <a:fillRect/>
          </a:stretch>
        </p:blipFill>
        <p:spPr>
          <a:xfrm>
            <a:off x="6529174" y="4041604"/>
            <a:ext cx="5189489" cy="1784178"/>
          </a:xfrm>
          <a:prstGeom prst="rect">
            <a:avLst/>
          </a:prstGeom>
        </p:spPr>
      </p:pic>
    </p:spTree>
    <p:extLst>
      <p:ext uri="{BB962C8B-B14F-4D97-AF65-F5344CB8AC3E}">
        <p14:creationId xmlns:p14="http://schemas.microsoft.com/office/powerpoint/2010/main" val="361003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327733"/>
            <a:ext cx="10766044" cy="1325563"/>
          </a:xfrm>
        </p:spPr>
        <p:txBody>
          <a:bodyPr/>
          <a:lstStyle/>
          <a:p>
            <a:r>
              <a:rPr lang="nl-NL" dirty="0"/>
              <a:t>Key findings</a:t>
            </a:r>
          </a:p>
        </p:txBody>
      </p:sp>
      <p:sp>
        <p:nvSpPr>
          <p:cNvPr id="3" name="Tijdelijke aanduiding voor inhoud 2"/>
          <p:cNvSpPr>
            <a:spLocks noGrp="1"/>
          </p:cNvSpPr>
          <p:nvPr>
            <p:ph sz="half" idx="2"/>
          </p:nvPr>
        </p:nvSpPr>
        <p:spPr>
          <a:xfrm>
            <a:off x="262542" y="1260764"/>
            <a:ext cx="4697385" cy="4876799"/>
          </a:xfrm>
        </p:spPr>
        <p:txBody>
          <a:bodyPr/>
          <a:lstStyle/>
          <a:p>
            <a:pPr marL="0" indent="0">
              <a:buNone/>
            </a:pPr>
            <a:r>
              <a:rPr lang="en-GB" dirty="0"/>
              <a:t>•Interviewees reported reluctance to access essential medical services due to fear of getting COVID so they took questionable pre-cautionary behaviour over and above those recommended by the Health Authorities. </a:t>
            </a:r>
            <a:endParaRPr lang="nl-NL" dirty="0"/>
          </a:p>
        </p:txBody>
      </p:sp>
      <p:sp>
        <p:nvSpPr>
          <p:cNvPr id="4" name="Tijdelijke aanduiding voor voettekst 3"/>
          <p:cNvSpPr>
            <a:spLocks noGrp="1"/>
          </p:cNvSpPr>
          <p:nvPr>
            <p:ph type="ftr" sz="quarter" idx="11"/>
          </p:nvPr>
        </p:nvSpPr>
        <p:spPr/>
        <p:txBody>
          <a:bodyPr/>
          <a:lstStyle/>
          <a:p>
            <a:r>
              <a:rPr lang="nl-NL"/>
              <a:t>Paris | November 2021</a:t>
            </a:r>
            <a:endParaRPr lang="nl-NL" dirty="0"/>
          </a:p>
        </p:txBody>
      </p:sp>
      <p:sp>
        <p:nvSpPr>
          <p:cNvPr id="5" name="Speech Bubble: Rectangle with Corners Rounded 4">
            <a:extLst>
              <a:ext uri="{FF2B5EF4-FFF2-40B4-BE49-F238E27FC236}">
                <a16:creationId xmlns:a16="http://schemas.microsoft.com/office/drawing/2014/main" id="{BFA01D82-CC77-4A60-B9B0-DD72D2D5CEB5}"/>
              </a:ext>
            </a:extLst>
          </p:cNvPr>
          <p:cNvSpPr/>
          <p:nvPr/>
        </p:nvSpPr>
        <p:spPr>
          <a:xfrm>
            <a:off x="5209309" y="1122218"/>
            <a:ext cx="6806689" cy="5157138"/>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“I was scared to go to hospital because it was COVID as well and I'm vulnerable and I was scared that I was going to get COVID” [AC_160621_Lola].</a:t>
            </a:r>
          </a:p>
          <a:p>
            <a:pPr algn="ctr"/>
            <a:r>
              <a:rPr lang="en-GB" b="1" dirty="0"/>
              <a:t>31 </a:t>
            </a:r>
            <a:r>
              <a:rPr lang="en-GB" b="1" dirty="0" err="1"/>
              <a:t>unem</a:t>
            </a:r>
            <a:r>
              <a:rPr lang="en-GB" b="1" dirty="0"/>
              <a:t>. Maltese female, Fibromyalgia, Depression</a:t>
            </a:r>
          </a:p>
          <a:p>
            <a:pPr algn="ctr"/>
            <a:endParaRPr lang="en-GB" b="1" dirty="0"/>
          </a:p>
          <a:p>
            <a:pPr algn="ctr"/>
            <a:r>
              <a:rPr lang="en-GB" dirty="0"/>
              <a:t>“My dad around nine years ago had a heart attack. He got some chest pains and he was afraid to go to the doctor, because he didn't want to be sent to Mater Dei, because at Mater Dei you'll get COVID. He said, "If I go in, I won't come out”…lots of people put off going to the doctor because they were afraid of getting COVID.” </a:t>
            </a:r>
          </a:p>
          <a:p>
            <a:pPr algn="ctr"/>
            <a:r>
              <a:rPr lang="en-GB" b="1" dirty="0"/>
              <a:t>[MD_140621_ConniePt2]</a:t>
            </a:r>
          </a:p>
          <a:p>
            <a:pPr algn="ctr"/>
            <a:r>
              <a:rPr lang="en-GB" b="1" dirty="0"/>
              <a:t>39, Female, Teacher Maltese-British</a:t>
            </a:r>
          </a:p>
        </p:txBody>
      </p:sp>
    </p:spTree>
    <p:extLst>
      <p:ext uri="{BB962C8B-B14F-4D97-AF65-F5344CB8AC3E}">
        <p14:creationId xmlns:p14="http://schemas.microsoft.com/office/powerpoint/2010/main" val="27629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0E76-8618-437F-AB17-9D34EE7E5354}"/>
              </a:ext>
            </a:extLst>
          </p:cNvPr>
          <p:cNvSpPr>
            <a:spLocks noGrp="1"/>
          </p:cNvSpPr>
          <p:nvPr>
            <p:ph type="title"/>
          </p:nvPr>
        </p:nvSpPr>
        <p:spPr>
          <a:xfrm>
            <a:off x="654646" y="690121"/>
            <a:ext cx="10766044" cy="1325563"/>
          </a:xfrm>
        </p:spPr>
        <p:txBody>
          <a:bodyPr/>
          <a:lstStyle/>
          <a:p>
            <a:r>
              <a:rPr lang="en-GB" dirty="0"/>
              <a:t>Key findings</a:t>
            </a:r>
            <a:endParaRPr lang="en-MT" dirty="0"/>
          </a:p>
        </p:txBody>
      </p:sp>
      <p:sp>
        <p:nvSpPr>
          <p:cNvPr id="3" name="Content Placeholder 2">
            <a:extLst>
              <a:ext uri="{FF2B5EF4-FFF2-40B4-BE49-F238E27FC236}">
                <a16:creationId xmlns:a16="http://schemas.microsoft.com/office/drawing/2014/main" id="{2209E6D5-6C9E-4EF7-BB3C-7B422A5DD843}"/>
              </a:ext>
            </a:extLst>
          </p:cNvPr>
          <p:cNvSpPr>
            <a:spLocks noGrp="1"/>
          </p:cNvSpPr>
          <p:nvPr>
            <p:ph sz="half" idx="2"/>
          </p:nvPr>
        </p:nvSpPr>
        <p:spPr>
          <a:xfrm>
            <a:off x="274894" y="1673487"/>
            <a:ext cx="5384356" cy="3751308"/>
          </a:xfrm>
        </p:spPr>
        <p:txBody>
          <a:bodyPr/>
          <a:lstStyle/>
          <a:p>
            <a:r>
              <a:rPr lang="en-GB" dirty="0"/>
              <a:t>Quarantine- generates stigma in close knit communities.</a:t>
            </a:r>
            <a:endParaRPr lang="en-MT" dirty="0"/>
          </a:p>
        </p:txBody>
      </p:sp>
      <p:sp>
        <p:nvSpPr>
          <p:cNvPr id="4" name="Footer Placeholder 3">
            <a:extLst>
              <a:ext uri="{FF2B5EF4-FFF2-40B4-BE49-F238E27FC236}">
                <a16:creationId xmlns:a16="http://schemas.microsoft.com/office/drawing/2014/main" id="{2656560C-4679-4301-A403-898DF54CFA8F}"/>
              </a:ext>
            </a:extLst>
          </p:cNvPr>
          <p:cNvSpPr>
            <a:spLocks noGrp="1"/>
          </p:cNvSpPr>
          <p:nvPr>
            <p:ph type="ftr" sz="quarter" idx="11"/>
          </p:nvPr>
        </p:nvSpPr>
        <p:spPr/>
        <p:txBody>
          <a:bodyPr/>
          <a:lstStyle/>
          <a:p>
            <a:r>
              <a:rPr lang="nl-NL"/>
              <a:t>Paris | November 2021</a:t>
            </a:r>
            <a:endParaRPr lang="nl-NL" dirty="0"/>
          </a:p>
        </p:txBody>
      </p:sp>
      <p:sp>
        <p:nvSpPr>
          <p:cNvPr id="5" name="Content Placeholder 2">
            <a:extLst>
              <a:ext uri="{FF2B5EF4-FFF2-40B4-BE49-F238E27FC236}">
                <a16:creationId xmlns:a16="http://schemas.microsoft.com/office/drawing/2014/main" id="{7E8747DE-5594-4798-B95B-27A11712A549}"/>
              </a:ext>
            </a:extLst>
          </p:cNvPr>
          <p:cNvSpPr txBox="1">
            <a:spLocks/>
          </p:cNvSpPr>
          <p:nvPr/>
        </p:nvSpPr>
        <p:spPr>
          <a:xfrm>
            <a:off x="6236104" y="1530484"/>
            <a:ext cx="5384356" cy="3751308"/>
          </a:xfrm>
          <a:prstGeom prst="rect">
            <a:avLst/>
          </a:prstGeom>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Tahoma"/>
                <a:ea typeface="+mn-ea"/>
                <a:cs typeface="Tahoma"/>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MT" sz="1800" b="1" dirty="0">
              <a:solidFill>
                <a:srgbClr val="FFC000"/>
              </a:solidFill>
            </a:endParaRPr>
          </a:p>
        </p:txBody>
      </p:sp>
      <p:sp>
        <p:nvSpPr>
          <p:cNvPr id="8" name="Speech Bubble: Rectangle with Corners Rounded 7">
            <a:extLst>
              <a:ext uri="{FF2B5EF4-FFF2-40B4-BE49-F238E27FC236}">
                <a16:creationId xmlns:a16="http://schemas.microsoft.com/office/drawing/2014/main" id="{8427C2EF-AB23-4D42-A9D0-597769FB257C}"/>
              </a:ext>
            </a:extLst>
          </p:cNvPr>
          <p:cNvSpPr/>
          <p:nvPr/>
        </p:nvSpPr>
        <p:spPr>
          <a:xfrm>
            <a:off x="6056122" y="1254595"/>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“When we had the first cases, people would be like ‘Oh she has COVID, and she deserves it because she went here or there or wherever.’ Those are the things that people are afraid of, ... I think being stuck in quarantine and the social stigma that comes with it, I think that’s what people are afraid of” [GZ_180321_Veronica].</a:t>
            </a:r>
          </a:p>
          <a:p>
            <a:pPr algn="ctr"/>
            <a:r>
              <a:rPr lang="en-GB" b="1" dirty="0"/>
              <a:t>25, Female, Lab Technician, suffering MS.</a:t>
            </a:r>
          </a:p>
          <a:p>
            <a:pPr algn="ctr"/>
            <a:endParaRPr lang="en-GB" b="1" dirty="0"/>
          </a:p>
        </p:txBody>
      </p:sp>
    </p:spTree>
    <p:extLst>
      <p:ext uri="{BB962C8B-B14F-4D97-AF65-F5344CB8AC3E}">
        <p14:creationId xmlns:p14="http://schemas.microsoft.com/office/powerpoint/2010/main" val="198313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0E76-8618-437F-AB17-9D34EE7E5354}"/>
              </a:ext>
            </a:extLst>
          </p:cNvPr>
          <p:cNvSpPr>
            <a:spLocks noGrp="1"/>
          </p:cNvSpPr>
          <p:nvPr>
            <p:ph type="title"/>
          </p:nvPr>
        </p:nvSpPr>
        <p:spPr/>
        <p:txBody>
          <a:bodyPr/>
          <a:lstStyle/>
          <a:p>
            <a:r>
              <a:rPr lang="en-GB" dirty="0"/>
              <a:t>Key findings</a:t>
            </a:r>
            <a:endParaRPr lang="en-MT" dirty="0"/>
          </a:p>
        </p:txBody>
      </p:sp>
      <p:sp>
        <p:nvSpPr>
          <p:cNvPr id="3" name="Content Placeholder 2">
            <a:extLst>
              <a:ext uri="{FF2B5EF4-FFF2-40B4-BE49-F238E27FC236}">
                <a16:creationId xmlns:a16="http://schemas.microsoft.com/office/drawing/2014/main" id="{2209E6D5-6C9E-4EF7-BB3C-7B422A5DD843}"/>
              </a:ext>
            </a:extLst>
          </p:cNvPr>
          <p:cNvSpPr>
            <a:spLocks noGrp="1"/>
          </p:cNvSpPr>
          <p:nvPr>
            <p:ph sz="half" idx="2"/>
          </p:nvPr>
        </p:nvSpPr>
        <p:spPr>
          <a:xfrm>
            <a:off x="694944" y="2425655"/>
            <a:ext cx="5384356" cy="3751308"/>
          </a:xfrm>
        </p:spPr>
        <p:txBody>
          <a:bodyPr/>
          <a:lstStyle/>
          <a:p>
            <a:r>
              <a:rPr lang="en-GB" dirty="0"/>
              <a:t>Non-Maltese nationals who are financially restricted (e.g. unemployment as a result of COVID) are further isolated through their lack of social networks and difficulty in accessing health, welfare or other state assistance.</a:t>
            </a:r>
            <a:endParaRPr lang="en-MT" dirty="0"/>
          </a:p>
        </p:txBody>
      </p:sp>
      <p:sp>
        <p:nvSpPr>
          <p:cNvPr id="4" name="Footer Placeholder 3">
            <a:extLst>
              <a:ext uri="{FF2B5EF4-FFF2-40B4-BE49-F238E27FC236}">
                <a16:creationId xmlns:a16="http://schemas.microsoft.com/office/drawing/2014/main" id="{2656560C-4679-4301-A403-898DF54CFA8F}"/>
              </a:ext>
            </a:extLst>
          </p:cNvPr>
          <p:cNvSpPr>
            <a:spLocks noGrp="1"/>
          </p:cNvSpPr>
          <p:nvPr>
            <p:ph type="ftr" sz="quarter" idx="11"/>
          </p:nvPr>
        </p:nvSpPr>
        <p:spPr/>
        <p:txBody>
          <a:bodyPr/>
          <a:lstStyle/>
          <a:p>
            <a:r>
              <a:rPr lang="nl-NL"/>
              <a:t>Paris | November 2021</a:t>
            </a:r>
            <a:endParaRPr lang="nl-NL" dirty="0"/>
          </a:p>
        </p:txBody>
      </p:sp>
      <p:sp>
        <p:nvSpPr>
          <p:cNvPr id="6" name="Speech Bubble: Rectangle with Corners Rounded 5">
            <a:extLst>
              <a:ext uri="{FF2B5EF4-FFF2-40B4-BE49-F238E27FC236}">
                <a16:creationId xmlns:a16="http://schemas.microsoft.com/office/drawing/2014/main" id="{06C90FEB-124E-43A3-AF4D-D03FE624FB96}"/>
              </a:ext>
            </a:extLst>
          </p:cNvPr>
          <p:cNvSpPr/>
          <p:nvPr/>
        </p:nvSpPr>
        <p:spPr>
          <a:xfrm>
            <a:off x="5974671" y="1161080"/>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“Okay, so quite a few beneficiaries have contacted us saying they've lost their jobs…because the shutdown of gastronomy and the hotel industry. And yeah, they have said I just cannot pay my rent at the end of the month. What can I do? Okay, can you help me? So you have to think about a referral or maybe try to find a way to speak with the landlord” [MS_220421_Giselle].</a:t>
            </a:r>
          </a:p>
        </p:txBody>
      </p:sp>
    </p:spTree>
    <p:extLst>
      <p:ext uri="{BB962C8B-B14F-4D97-AF65-F5344CB8AC3E}">
        <p14:creationId xmlns:p14="http://schemas.microsoft.com/office/powerpoint/2010/main" val="41559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Definitions of Vulnerability</a:t>
            </a:r>
            <a:endParaRPr lang="en-US" b="0" dirty="0"/>
          </a:p>
        </p:txBody>
      </p:sp>
      <p:sp>
        <p:nvSpPr>
          <p:cNvPr id="5" name="TextBox 4">
            <a:extLst>
              <a:ext uri="{FF2B5EF4-FFF2-40B4-BE49-F238E27FC236}">
                <a16:creationId xmlns:a16="http://schemas.microsoft.com/office/drawing/2014/main" id="{BE0A280A-9987-2849-BF06-DDBF079FBFE8}"/>
              </a:ext>
            </a:extLst>
          </p:cNvPr>
          <p:cNvSpPr txBox="1"/>
          <p:nvPr/>
        </p:nvSpPr>
        <p:spPr>
          <a:xfrm>
            <a:off x="422400" y="1549963"/>
            <a:ext cx="11116457" cy="3740383"/>
          </a:xfrm>
          <a:prstGeom prst="rect">
            <a:avLst/>
          </a:prstGeom>
          <a:noFill/>
        </p:spPr>
        <p:txBody>
          <a:bodyPr wrap="square" rtlCol="0">
            <a:spAutoFit/>
          </a:bodyPr>
          <a:lstStyle/>
          <a:p>
            <a:pPr>
              <a:lnSpc>
                <a:spcPct val="150000"/>
              </a:lnSpc>
            </a:pPr>
            <a:r>
              <a:rPr lang="en-GB" sz="1600" dirty="0">
                <a:solidFill>
                  <a:srgbClr val="001965"/>
                </a:solidFill>
              </a:rPr>
              <a:t>First things first!</a:t>
            </a:r>
          </a:p>
          <a:p>
            <a:pPr>
              <a:lnSpc>
                <a:spcPct val="150000"/>
              </a:lnSpc>
            </a:pPr>
            <a:endParaRPr lang="en-GB" sz="1600" dirty="0">
              <a:solidFill>
                <a:srgbClr val="001965"/>
              </a:solidFill>
            </a:endParaRPr>
          </a:p>
          <a:p>
            <a:pPr>
              <a:lnSpc>
                <a:spcPct val="150000"/>
              </a:lnSpc>
            </a:pPr>
            <a:r>
              <a:rPr lang="en-GB" sz="1600" dirty="0">
                <a:solidFill>
                  <a:srgbClr val="001965"/>
                </a:solidFill>
              </a:rPr>
              <a:t>What do we mean when we speak of vulnerability?</a:t>
            </a:r>
          </a:p>
          <a:p>
            <a:pPr marL="838179" lvl="1" indent="-228594">
              <a:lnSpc>
                <a:spcPct val="150000"/>
              </a:lnSpc>
              <a:buFont typeface="Arial" panose="020B0604020202020204" pitchFamily="34" charset="0"/>
              <a:buChar char="•"/>
            </a:pPr>
            <a:r>
              <a:rPr lang="en-GB" sz="1600" dirty="0">
                <a:solidFill>
                  <a:srgbClr val="001965"/>
                </a:solidFill>
              </a:rPr>
              <a:t>The term can be an ill-defined ‘black box’</a:t>
            </a:r>
          </a:p>
          <a:p>
            <a:pPr marL="838179" lvl="1" indent="-228594">
              <a:lnSpc>
                <a:spcPct val="150000"/>
              </a:lnSpc>
              <a:buFont typeface="Arial" panose="020B0604020202020204" pitchFamily="34" charset="0"/>
              <a:buChar char="•"/>
            </a:pPr>
            <a:r>
              <a:rPr lang="en-GB" sz="1600" dirty="0">
                <a:solidFill>
                  <a:srgbClr val="001965"/>
                </a:solidFill>
              </a:rPr>
              <a:t>Different people, different meanings: </a:t>
            </a:r>
          </a:p>
          <a:p>
            <a:pPr marL="1447764" lvl="2" indent="-228594">
              <a:lnSpc>
                <a:spcPct val="150000"/>
              </a:lnSpc>
              <a:buFont typeface="Arial" panose="020B0604020202020204" pitchFamily="34" charset="0"/>
              <a:buChar char="•"/>
            </a:pPr>
            <a:r>
              <a:rPr lang="en-GB" sz="1600" dirty="0">
                <a:solidFill>
                  <a:srgbClr val="001965"/>
                </a:solidFill>
              </a:rPr>
              <a:t>Biological/ physiological vulnerability (e.g., risk factors for diabetes)</a:t>
            </a:r>
          </a:p>
          <a:p>
            <a:pPr marL="1447764" lvl="2" indent="-228594">
              <a:lnSpc>
                <a:spcPct val="150000"/>
              </a:lnSpc>
              <a:buFont typeface="Arial" panose="020B0604020202020204" pitchFamily="34" charset="0"/>
              <a:buChar char="•"/>
            </a:pPr>
            <a:r>
              <a:rPr lang="en-GB" sz="1600" dirty="0">
                <a:solidFill>
                  <a:srgbClr val="001965"/>
                </a:solidFill>
              </a:rPr>
              <a:t>Emotional/ psychological vulnerability (e.g., young age, mental health impairments, etc.)</a:t>
            </a:r>
          </a:p>
          <a:p>
            <a:pPr marL="1447764" lvl="2" indent="-228594">
              <a:lnSpc>
                <a:spcPct val="150000"/>
              </a:lnSpc>
              <a:buFont typeface="Arial" panose="020B0604020202020204" pitchFamily="34" charset="0"/>
              <a:buChar char="•"/>
            </a:pPr>
            <a:r>
              <a:rPr lang="en-GB" sz="1600" dirty="0">
                <a:solidFill>
                  <a:srgbClr val="001965"/>
                </a:solidFill>
              </a:rPr>
              <a:t>Socio-economic vulnerability (e.g., isolated/ socially and/ or financially disadvantaged)</a:t>
            </a:r>
          </a:p>
          <a:p>
            <a:pPr marL="1447764" lvl="2" indent="-228594">
              <a:lnSpc>
                <a:spcPct val="150000"/>
              </a:lnSpc>
              <a:buFont typeface="Arial" panose="020B0604020202020204" pitchFamily="34" charset="0"/>
              <a:buChar char="•"/>
            </a:pPr>
            <a:r>
              <a:rPr lang="en-GB" sz="1600" dirty="0">
                <a:solidFill>
                  <a:srgbClr val="001965"/>
                </a:solidFill>
              </a:rPr>
              <a:t>Cultural vulnerability (e.g., non-’normative’ habits or customs)</a:t>
            </a:r>
          </a:p>
          <a:p>
            <a:pPr marL="990564" lvl="1" indent="-228594">
              <a:lnSpc>
                <a:spcPct val="150000"/>
              </a:lnSpc>
              <a:buFont typeface="Arial" panose="020B0604020202020204" pitchFamily="34" charset="0"/>
              <a:buChar char="•"/>
            </a:pPr>
            <a:r>
              <a:rPr lang="en-GB" sz="1600" dirty="0">
                <a:solidFill>
                  <a:srgbClr val="001965"/>
                </a:solidFill>
              </a:rPr>
              <a:t>+ Linguistics!</a:t>
            </a:r>
          </a:p>
        </p:txBody>
      </p:sp>
    </p:spTree>
    <p:extLst>
      <p:ext uri="{BB962C8B-B14F-4D97-AF65-F5344CB8AC3E}">
        <p14:creationId xmlns:p14="http://schemas.microsoft.com/office/powerpoint/2010/main" val="1131901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1EF2F-7467-EB46-8FB8-4D5BF669304C}"/>
              </a:ext>
            </a:extLst>
          </p:cNvPr>
          <p:cNvSpPr>
            <a:spLocks noGrp="1"/>
          </p:cNvSpPr>
          <p:nvPr>
            <p:ph type="title"/>
          </p:nvPr>
        </p:nvSpPr>
        <p:spPr/>
        <p:txBody>
          <a:bodyPr/>
          <a:lstStyle/>
          <a:p>
            <a:r>
              <a:rPr lang="en-MT" dirty="0"/>
              <a:t>Key Findings</a:t>
            </a:r>
          </a:p>
        </p:txBody>
      </p:sp>
      <p:sp>
        <p:nvSpPr>
          <p:cNvPr id="3" name="Content Placeholder 2">
            <a:extLst>
              <a:ext uri="{FF2B5EF4-FFF2-40B4-BE49-F238E27FC236}">
                <a16:creationId xmlns:a16="http://schemas.microsoft.com/office/drawing/2014/main" id="{444D50B4-CB12-374B-BF3E-819B031CAA4E}"/>
              </a:ext>
            </a:extLst>
          </p:cNvPr>
          <p:cNvSpPr>
            <a:spLocks noGrp="1"/>
          </p:cNvSpPr>
          <p:nvPr>
            <p:ph sz="half" idx="2"/>
          </p:nvPr>
        </p:nvSpPr>
        <p:spPr>
          <a:xfrm>
            <a:off x="694943" y="1953491"/>
            <a:ext cx="4084875" cy="4223472"/>
          </a:xfrm>
        </p:spPr>
        <p:txBody>
          <a:bodyPr/>
          <a:lstStyle/>
          <a:p>
            <a:r>
              <a:rPr lang="en-MT" dirty="0"/>
              <a:t>People prioritised individual reponsibility for health. </a:t>
            </a:r>
          </a:p>
          <a:p>
            <a:r>
              <a:rPr lang="en-MT" dirty="0"/>
              <a:t>Based on ‘willpower’, ‘goal setting’, ‘positive outlook’. This also means that being unhealthy becomes an individual failure.</a:t>
            </a:r>
          </a:p>
        </p:txBody>
      </p:sp>
      <p:sp>
        <p:nvSpPr>
          <p:cNvPr id="4" name="Footer Placeholder 3">
            <a:extLst>
              <a:ext uri="{FF2B5EF4-FFF2-40B4-BE49-F238E27FC236}">
                <a16:creationId xmlns:a16="http://schemas.microsoft.com/office/drawing/2014/main" id="{8A1C8236-A4AF-D143-BA30-CA175D629BA7}"/>
              </a:ext>
            </a:extLst>
          </p:cNvPr>
          <p:cNvSpPr>
            <a:spLocks noGrp="1"/>
          </p:cNvSpPr>
          <p:nvPr>
            <p:ph type="ftr" sz="quarter" idx="11"/>
          </p:nvPr>
        </p:nvSpPr>
        <p:spPr/>
        <p:txBody>
          <a:bodyPr/>
          <a:lstStyle/>
          <a:p>
            <a:r>
              <a:rPr lang="nl-NL"/>
              <a:t>Paris | November 2021</a:t>
            </a:r>
            <a:endParaRPr lang="nl-NL" dirty="0"/>
          </a:p>
        </p:txBody>
      </p:sp>
      <p:sp>
        <p:nvSpPr>
          <p:cNvPr id="7" name="Speech Bubble: Rectangle with Corners Rounded 5">
            <a:extLst>
              <a:ext uri="{FF2B5EF4-FFF2-40B4-BE49-F238E27FC236}">
                <a16:creationId xmlns:a16="http://schemas.microsoft.com/office/drawing/2014/main" id="{0188BE80-7528-4240-A965-862745B66389}"/>
              </a:ext>
            </a:extLst>
          </p:cNvPr>
          <p:cNvSpPr/>
          <p:nvPr/>
        </p:nvSpPr>
        <p:spPr>
          <a:xfrm>
            <a:off x="5974671" y="1161080"/>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You make the choices if you want to eat healthily or unhealthily, it's up to you, if you want to work out you'll find time to workout, you just have to make sure not to be tired, so that you'll have the strength, otherwise it's your own choice.</a:t>
            </a:r>
            <a:endParaRPr lang="en-GB" b="1" dirty="0"/>
          </a:p>
          <a:p>
            <a:pPr algn="ctr"/>
            <a:r>
              <a:rPr lang="en-GB" b="1" dirty="0"/>
              <a:t>23Yr, Female, Learning Support Assistant</a:t>
            </a:r>
          </a:p>
        </p:txBody>
      </p:sp>
    </p:spTree>
    <p:extLst>
      <p:ext uri="{BB962C8B-B14F-4D97-AF65-F5344CB8AC3E}">
        <p14:creationId xmlns:p14="http://schemas.microsoft.com/office/powerpoint/2010/main" val="43175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BA17482-DC8E-3D44-BFA9-927FD086C9DA}"/>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EC823A69-3425-9045-8592-F62F56AFEEDD}"/>
              </a:ext>
            </a:extLst>
          </p:cNvPr>
          <p:cNvSpPr/>
          <p:nvPr/>
        </p:nvSpPr>
        <p:spPr>
          <a:xfrm>
            <a:off x="568037" y="401782"/>
            <a:ext cx="9227126" cy="5174473"/>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a:p>
            <a:pPr algn="ctr"/>
            <a:r>
              <a:rPr lang="en-GB" dirty="0"/>
              <a:t>“Well, I think that people are what they are because of the way they eat. If you eat too much, why then do you moan that you are fat, if you are eating? In a certain way, you are what you eat. So you decide.”</a:t>
            </a:r>
          </a:p>
          <a:p>
            <a:pPr algn="ctr"/>
            <a:r>
              <a:rPr lang="en-GB" b="1" dirty="0"/>
              <a:t>[GZ-02/03/21_Alex]</a:t>
            </a:r>
          </a:p>
          <a:p>
            <a:pPr algn="ctr"/>
            <a:r>
              <a:rPr lang="en-GB" b="1" dirty="0"/>
              <a:t>50 </a:t>
            </a:r>
            <a:r>
              <a:rPr lang="en-GB" b="1" dirty="0" err="1"/>
              <a:t>yr</a:t>
            </a:r>
            <a:r>
              <a:rPr lang="en-GB" b="1" dirty="0"/>
              <a:t> old Priest</a:t>
            </a:r>
          </a:p>
          <a:p>
            <a:pPr algn="ctr"/>
            <a:endParaRPr lang="en-GB" b="1" dirty="0"/>
          </a:p>
          <a:p>
            <a:pPr algn="ctr"/>
            <a:r>
              <a:rPr lang="en-GB" dirty="0"/>
              <a:t>“Understand this, you are responsible for your own health. But many of them will say if you don't give me sauce, if you don't give me any joy in my food, what's left in life? And I usually respond. Well, what do you want to happen? You want to die in pain, at least die with dignity, without pain, close my eyes and just go not die with all that suffering. I wouldn't want to end up bedridden, unable to get out of the bed and up covered in bed sores, and dependent on medications. Especially since nowadays, there are so many awareness campaigns, and people have no excuse about not knowing what they're supposed to do to take care of themselves.”</a:t>
            </a:r>
          </a:p>
          <a:p>
            <a:pPr algn="ctr"/>
            <a:r>
              <a:rPr lang="en-GB" dirty="0"/>
              <a:t>[MS-20/09/21_Jimmy]</a:t>
            </a:r>
          </a:p>
          <a:p>
            <a:pPr algn="ctr"/>
            <a:r>
              <a:rPr lang="en-GB" dirty="0"/>
              <a:t>74, Male, Care Home Resident</a:t>
            </a:r>
          </a:p>
          <a:p>
            <a:pPr algn="ctr"/>
            <a:endParaRPr lang="en-GB" dirty="0"/>
          </a:p>
          <a:p>
            <a:pPr algn="ctr"/>
            <a:endParaRPr lang="en-GB" dirty="0"/>
          </a:p>
          <a:p>
            <a:pPr algn="ctr"/>
            <a:endParaRPr lang="en-GB" b="1" dirty="0"/>
          </a:p>
        </p:txBody>
      </p:sp>
    </p:spTree>
    <p:extLst>
      <p:ext uri="{BB962C8B-B14F-4D97-AF65-F5344CB8AC3E}">
        <p14:creationId xmlns:p14="http://schemas.microsoft.com/office/powerpoint/2010/main" val="95130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0E76-8618-437F-AB17-9D34EE7E5354}"/>
              </a:ext>
            </a:extLst>
          </p:cNvPr>
          <p:cNvSpPr>
            <a:spLocks noGrp="1"/>
          </p:cNvSpPr>
          <p:nvPr>
            <p:ph type="title"/>
          </p:nvPr>
        </p:nvSpPr>
        <p:spPr/>
        <p:txBody>
          <a:bodyPr/>
          <a:lstStyle/>
          <a:p>
            <a:r>
              <a:rPr lang="en-GB" dirty="0"/>
              <a:t>Key findings</a:t>
            </a:r>
            <a:endParaRPr lang="en-MT" dirty="0"/>
          </a:p>
        </p:txBody>
      </p:sp>
      <p:sp>
        <p:nvSpPr>
          <p:cNvPr id="3" name="Content Placeholder 2">
            <a:extLst>
              <a:ext uri="{FF2B5EF4-FFF2-40B4-BE49-F238E27FC236}">
                <a16:creationId xmlns:a16="http://schemas.microsoft.com/office/drawing/2014/main" id="{2209E6D5-6C9E-4EF7-BB3C-7B422A5DD843}"/>
              </a:ext>
            </a:extLst>
          </p:cNvPr>
          <p:cNvSpPr>
            <a:spLocks noGrp="1"/>
          </p:cNvSpPr>
          <p:nvPr>
            <p:ph sz="half" idx="2"/>
          </p:nvPr>
        </p:nvSpPr>
        <p:spPr>
          <a:xfrm>
            <a:off x="382972" y="1889334"/>
            <a:ext cx="5384356" cy="3751308"/>
          </a:xfrm>
        </p:spPr>
        <p:txBody>
          <a:bodyPr/>
          <a:lstStyle/>
          <a:p>
            <a:r>
              <a:rPr lang="en-GB" dirty="0"/>
              <a:t>Elderly populations reported difficulties in navigating information (including health related). They also reported greater feelings of isolation given the reliance of technology to communicate with others during the lockdown. </a:t>
            </a:r>
            <a:endParaRPr lang="en-MT" dirty="0"/>
          </a:p>
        </p:txBody>
      </p:sp>
      <p:sp>
        <p:nvSpPr>
          <p:cNvPr id="4" name="Footer Placeholder 3">
            <a:extLst>
              <a:ext uri="{FF2B5EF4-FFF2-40B4-BE49-F238E27FC236}">
                <a16:creationId xmlns:a16="http://schemas.microsoft.com/office/drawing/2014/main" id="{2656560C-4679-4301-A403-898DF54CFA8F}"/>
              </a:ext>
            </a:extLst>
          </p:cNvPr>
          <p:cNvSpPr>
            <a:spLocks noGrp="1"/>
          </p:cNvSpPr>
          <p:nvPr>
            <p:ph type="ftr" sz="quarter" idx="11"/>
          </p:nvPr>
        </p:nvSpPr>
        <p:spPr/>
        <p:txBody>
          <a:bodyPr/>
          <a:lstStyle/>
          <a:p>
            <a:r>
              <a:rPr lang="nl-NL"/>
              <a:t>Paris | November 2021</a:t>
            </a:r>
            <a:endParaRPr lang="nl-NL" dirty="0"/>
          </a:p>
        </p:txBody>
      </p:sp>
      <p:sp>
        <p:nvSpPr>
          <p:cNvPr id="6" name="Speech Bubble: Rectangle with Corners Rounded 5">
            <a:extLst>
              <a:ext uri="{FF2B5EF4-FFF2-40B4-BE49-F238E27FC236}">
                <a16:creationId xmlns:a16="http://schemas.microsoft.com/office/drawing/2014/main" id="{06C90FEB-124E-43A3-AF4D-D03FE624FB96}"/>
              </a:ext>
            </a:extLst>
          </p:cNvPr>
          <p:cNvSpPr/>
          <p:nvPr/>
        </p:nvSpPr>
        <p:spPr>
          <a:xfrm>
            <a:off x="5974671" y="1161080"/>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Jimmy, a resident in an elderly care home:</a:t>
            </a:r>
          </a:p>
          <a:p>
            <a:pPr algn="ctr"/>
            <a:endParaRPr lang="en-GB" b="1" dirty="0"/>
          </a:p>
          <a:p>
            <a:pPr algn="ctr"/>
            <a:r>
              <a:rPr lang="en-GB" b="1" dirty="0"/>
              <a:t>“Apart from the lack of communication, there's also the lack of family contact, because again, that's something that weighs on the mind. So people here will be asking, who knows what happened to them? Why haven't I seen them for so long. And not everyone had the same kind of access to Skype online facilities, even though these were being provided here, but not everyone knows how to use them” [MS_200921_jimmy]</a:t>
            </a:r>
          </a:p>
        </p:txBody>
      </p:sp>
    </p:spTree>
    <p:extLst>
      <p:ext uri="{BB962C8B-B14F-4D97-AF65-F5344CB8AC3E}">
        <p14:creationId xmlns:p14="http://schemas.microsoft.com/office/powerpoint/2010/main" val="163911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0E76-8618-437F-AB17-9D34EE7E5354}"/>
              </a:ext>
            </a:extLst>
          </p:cNvPr>
          <p:cNvSpPr>
            <a:spLocks noGrp="1"/>
          </p:cNvSpPr>
          <p:nvPr>
            <p:ph type="title"/>
          </p:nvPr>
        </p:nvSpPr>
        <p:spPr/>
        <p:txBody>
          <a:bodyPr/>
          <a:lstStyle/>
          <a:p>
            <a:r>
              <a:rPr lang="en-GB" dirty="0"/>
              <a:t>Key findings</a:t>
            </a:r>
            <a:endParaRPr lang="en-MT" dirty="0"/>
          </a:p>
        </p:txBody>
      </p:sp>
      <p:sp>
        <p:nvSpPr>
          <p:cNvPr id="3" name="Content Placeholder 2">
            <a:extLst>
              <a:ext uri="{FF2B5EF4-FFF2-40B4-BE49-F238E27FC236}">
                <a16:creationId xmlns:a16="http://schemas.microsoft.com/office/drawing/2014/main" id="{2209E6D5-6C9E-4EF7-BB3C-7B422A5DD843}"/>
              </a:ext>
            </a:extLst>
          </p:cNvPr>
          <p:cNvSpPr>
            <a:spLocks noGrp="1"/>
          </p:cNvSpPr>
          <p:nvPr>
            <p:ph sz="half" idx="2"/>
          </p:nvPr>
        </p:nvSpPr>
        <p:spPr>
          <a:xfrm>
            <a:off x="694944" y="2265851"/>
            <a:ext cx="5384356" cy="3751308"/>
          </a:xfrm>
        </p:spPr>
        <p:txBody>
          <a:bodyPr/>
          <a:lstStyle/>
          <a:p>
            <a:r>
              <a:rPr lang="en-GB" dirty="0"/>
              <a:t>Lack of coordination of service support initiatives- related difficulty that people do not know of the services they are eligible for, highlighting feelings of isolation as a foreigner given their lack of family and social support networks.</a:t>
            </a:r>
            <a:endParaRPr lang="en-MT" dirty="0"/>
          </a:p>
        </p:txBody>
      </p:sp>
      <p:sp>
        <p:nvSpPr>
          <p:cNvPr id="4" name="Footer Placeholder 3">
            <a:extLst>
              <a:ext uri="{FF2B5EF4-FFF2-40B4-BE49-F238E27FC236}">
                <a16:creationId xmlns:a16="http://schemas.microsoft.com/office/drawing/2014/main" id="{2656560C-4679-4301-A403-898DF54CFA8F}"/>
              </a:ext>
            </a:extLst>
          </p:cNvPr>
          <p:cNvSpPr>
            <a:spLocks noGrp="1"/>
          </p:cNvSpPr>
          <p:nvPr>
            <p:ph type="ftr" sz="quarter" idx="11"/>
          </p:nvPr>
        </p:nvSpPr>
        <p:spPr/>
        <p:txBody>
          <a:bodyPr/>
          <a:lstStyle/>
          <a:p>
            <a:r>
              <a:rPr lang="nl-NL"/>
              <a:t>Paris | November 2021</a:t>
            </a:r>
            <a:endParaRPr lang="nl-NL" dirty="0"/>
          </a:p>
        </p:txBody>
      </p:sp>
      <p:sp>
        <p:nvSpPr>
          <p:cNvPr id="6" name="Speech Bubble: Rectangle with Corners Rounded 5">
            <a:extLst>
              <a:ext uri="{FF2B5EF4-FFF2-40B4-BE49-F238E27FC236}">
                <a16:creationId xmlns:a16="http://schemas.microsoft.com/office/drawing/2014/main" id="{06C90FEB-124E-43A3-AF4D-D03FE624FB96}"/>
              </a:ext>
            </a:extLst>
          </p:cNvPr>
          <p:cNvSpPr/>
          <p:nvPr/>
        </p:nvSpPr>
        <p:spPr>
          <a:xfrm>
            <a:off x="5974671" y="1169958"/>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Last week, there was this thing where over 50s could register for their COVID jabs, and it only worked if you had a Maltese ID card, which they very quickly said “it's a glitch in the system. We didn't do it on purpose”. It feels like it's intentional, even if it wasn't, it was probably a lack of foresight, but the lack of foresight also speaks volumes. All right, we're only thinking about ourselves. It's a huge damper on a sense of belonging [MS_220421_Giselle].</a:t>
            </a:r>
          </a:p>
          <a:p>
            <a:pPr algn="ctr"/>
            <a:r>
              <a:rPr lang="en-GB" b="1" dirty="0"/>
              <a:t>45Y Female, British Project co-ordinator</a:t>
            </a:r>
          </a:p>
        </p:txBody>
      </p:sp>
    </p:spTree>
    <p:extLst>
      <p:ext uri="{BB962C8B-B14F-4D97-AF65-F5344CB8AC3E}">
        <p14:creationId xmlns:p14="http://schemas.microsoft.com/office/powerpoint/2010/main" val="102657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40BC-8C54-1345-93ED-B7AD4E1D3109}"/>
              </a:ext>
            </a:extLst>
          </p:cNvPr>
          <p:cNvSpPr>
            <a:spLocks noGrp="1"/>
          </p:cNvSpPr>
          <p:nvPr>
            <p:ph type="title"/>
          </p:nvPr>
        </p:nvSpPr>
        <p:spPr/>
        <p:txBody>
          <a:bodyPr/>
          <a:lstStyle/>
          <a:p>
            <a:r>
              <a:rPr lang="en-MT" dirty="0"/>
              <a:t>‘Vulnerability’ as a medical-legal category</a:t>
            </a:r>
          </a:p>
        </p:txBody>
      </p:sp>
      <p:sp>
        <p:nvSpPr>
          <p:cNvPr id="3" name="Content Placeholder 2">
            <a:extLst>
              <a:ext uri="{FF2B5EF4-FFF2-40B4-BE49-F238E27FC236}">
                <a16:creationId xmlns:a16="http://schemas.microsoft.com/office/drawing/2014/main" id="{BF4E6932-4955-4E47-9BBC-F654CC0D2988}"/>
              </a:ext>
            </a:extLst>
          </p:cNvPr>
          <p:cNvSpPr>
            <a:spLocks noGrp="1"/>
          </p:cNvSpPr>
          <p:nvPr>
            <p:ph sz="half" idx="2"/>
          </p:nvPr>
        </p:nvSpPr>
        <p:spPr/>
        <p:txBody>
          <a:bodyPr/>
          <a:lstStyle/>
          <a:p>
            <a:r>
              <a:rPr lang="en-MT" dirty="0"/>
              <a:t>Medical vulnerability indicating likelihood of worse outcome and mortality related to biological state (even though latter is also influenced by environmental factors).</a:t>
            </a:r>
          </a:p>
          <a:p>
            <a:r>
              <a:rPr lang="en-MT" dirty="0"/>
              <a:t>Vulnerability as a category that is legally defined and enforced.</a:t>
            </a:r>
          </a:p>
          <a:p>
            <a:endParaRPr lang="en-MT" dirty="0"/>
          </a:p>
        </p:txBody>
      </p:sp>
      <p:sp>
        <p:nvSpPr>
          <p:cNvPr id="4" name="Footer Placeholder 3">
            <a:extLst>
              <a:ext uri="{FF2B5EF4-FFF2-40B4-BE49-F238E27FC236}">
                <a16:creationId xmlns:a16="http://schemas.microsoft.com/office/drawing/2014/main" id="{20A10E0F-2953-C343-BFCE-566367D5B8C6}"/>
              </a:ext>
            </a:extLst>
          </p:cNvPr>
          <p:cNvSpPr>
            <a:spLocks noGrp="1"/>
          </p:cNvSpPr>
          <p:nvPr>
            <p:ph type="ftr" sz="quarter" idx="11"/>
          </p:nvPr>
        </p:nvSpPr>
        <p:spPr/>
        <p:txBody>
          <a:bodyPr/>
          <a:lstStyle/>
          <a:p>
            <a:r>
              <a:rPr lang="nl-NL"/>
              <a:t>Paris | November 2021</a:t>
            </a:r>
            <a:endParaRPr lang="nl-NL" dirty="0"/>
          </a:p>
        </p:txBody>
      </p:sp>
    </p:spTree>
    <p:extLst>
      <p:ext uri="{BB962C8B-B14F-4D97-AF65-F5344CB8AC3E}">
        <p14:creationId xmlns:p14="http://schemas.microsoft.com/office/powerpoint/2010/main" val="80862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AECB216-4251-0D4F-B242-0229CE7806A1}"/>
              </a:ext>
            </a:extLst>
          </p:cNvPr>
          <p:cNvSpPr>
            <a:spLocks noGrp="1"/>
          </p:cNvSpPr>
          <p:nvPr>
            <p:ph type="ftr" sz="quarter" idx="11"/>
          </p:nvPr>
        </p:nvSpPr>
        <p:spPr/>
        <p:txBody>
          <a:bodyPr/>
          <a:lstStyle/>
          <a:p>
            <a:r>
              <a:rPr lang="nl-NL"/>
              <a:t>Paris | November 2021</a:t>
            </a:r>
            <a:endParaRPr lang="nl-NL" dirty="0"/>
          </a:p>
        </p:txBody>
      </p:sp>
      <p:pic>
        <p:nvPicPr>
          <p:cNvPr id="5" name="Picture 4">
            <a:extLst>
              <a:ext uri="{FF2B5EF4-FFF2-40B4-BE49-F238E27FC236}">
                <a16:creationId xmlns:a16="http://schemas.microsoft.com/office/drawing/2014/main" id="{10A5345E-FAB6-C44E-B13D-E4ED58C52BAE}"/>
              </a:ext>
            </a:extLst>
          </p:cNvPr>
          <p:cNvPicPr>
            <a:picLocks noChangeAspect="1"/>
          </p:cNvPicPr>
          <p:nvPr/>
        </p:nvPicPr>
        <p:blipFill>
          <a:blip r:embed="rId2"/>
          <a:stretch>
            <a:fillRect/>
          </a:stretch>
        </p:blipFill>
        <p:spPr>
          <a:xfrm>
            <a:off x="2016645" y="1129553"/>
            <a:ext cx="6881722" cy="4377540"/>
          </a:xfrm>
          <a:prstGeom prst="rect">
            <a:avLst/>
          </a:prstGeom>
        </p:spPr>
      </p:pic>
    </p:spTree>
    <p:extLst>
      <p:ext uri="{BB962C8B-B14F-4D97-AF65-F5344CB8AC3E}">
        <p14:creationId xmlns:p14="http://schemas.microsoft.com/office/powerpoint/2010/main" val="66740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37689A-682A-C948-AEAC-51D0534838CD}"/>
              </a:ext>
            </a:extLst>
          </p:cNvPr>
          <p:cNvSpPr>
            <a:spLocks noGrp="1"/>
          </p:cNvSpPr>
          <p:nvPr>
            <p:ph sz="half" idx="1"/>
          </p:nvPr>
        </p:nvSpPr>
        <p:spPr>
          <a:xfrm>
            <a:off x="402492" y="111125"/>
            <a:ext cx="10875108" cy="5315239"/>
          </a:xfrm>
        </p:spPr>
        <p:txBody>
          <a:bodyPr/>
          <a:lstStyle/>
          <a:p>
            <a:r>
              <a:rPr lang="en-GB" sz="2000" u="sng" dirty="0"/>
              <a:t>The various categories are the following:</a:t>
            </a:r>
          </a:p>
          <a:p>
            <a:pPr marL="342900" indent="-342900">
              <a:buFont typeface="Arial" panose="020B0604020202020204" pitchFamily="34" charset="0"/>
              <a:buChar char="•"/>
            </a:pPr>
            <a:r>
              <a:rPr lang="en-GB" sz="1800" dirty="0"/>
              <a:t>Persons who are 65 or over</a:t>
            </a:r>
          </a:p>
          <a:p>
            <a:pPr marL="342900" indent="-342900">
              <a:buFont typeface="Arial" panose="020B0604020202020204" pitchFamily="34" charset="0"/>
              <a:buChar char="•"/>
            </a:pPr>
            <a:r>
              <a:rPr lang="en-GB" sz="1800" dirty="0"/>
              <a:t>Pregnant women</a:t>
            </a:r>
          </a:p>
          <a:p>
            <a:pPr marL="342900" indent="-342900">
              <a:buFont typeface="Arial" panose="020B0604020202020204" pitchFamily="34" charset="0"/>
              <a:buChar char="•"/>
            </a:pPr>
            <a:r>
              <a:rPr lang="en-GB" sz="1800" dirty="0"/>
              <a:t>Persons suffering from various chronic illnesses or conditions including insulin dependent diabetics, persons suffering from cancer, or undergoing chemotherapy, patients on dialysis, or with respiratory or heart problems, patients on oral steroids, biologics or immunosuppressants.</a:t>
            </a:r>
          </a:p>
          <a:p>
            <a:pPr marL="342900" indent="-342900">
              <a:buFont typeface="Arial" panose="020B0604020202020204" pitchFamily="34" charset="0"/>
              <a:buChar char="•"/>
            </a:pPr>
            <a:r>
              <a:rPr lang="en-GB" sz="1800" dirty="0"/>
              <a:t>Persons who occupy public office, are Members of Parliament, are employed in the health services sector or are themselves healthcare professionals or who occupy an essential headship position are exempt from this order unless they choose otherwise.</a:t>
            </a:r>
          </a:p>
          <a:p>
            <a:pPr marL="342900" indent="-342900">
              <a:buFont typeface="Arial" panose="020B0604020202020204" pitchFamily="34" charset="0"/>
              <a:buChar char="•"/>
            </a:pPr>
            <a:r>
              <a:rPr lang="en-GB" sz="1800" dirty="0"/>
              <a:t>These categories of persons may leave their residence to attend medical appointments or to obtain medical care to acquire food, medicine other daily necessities or other urgent matters.  However, they are obliged to limit the period outdoors to the least time possible and are to exercise social distancing.</a:t>
            </a:r>
          </a:p>
          <a:p>
            <a:pPr marL="342900" indent="-342900">
              <a:buFont typeface="Arial" panose="020B0604020202020204" pitchFamily="34" charset="0"/>
              <a:buChar char="•"/>
            </a:pPr>
            <a:r>
              <a:rPr lang="en-GB" sz="1800" dirty="0"/>
              <a:t>Any further exemption is exclusively the responsibility of the Superintendent of Public Health.</a:t>
            </a:r>
          </a:p>
          <a:p>
            <a:endParaRPr lang="en-MT" dirty="0"/>
          </a:p>
        </p:txBody>
      </p:sp>
      <p:sp>
        <p:nvSpPr>
          <p:cNvPr id="5" name="Footer Placeholder 4">
            <a:extLst>
              <a:ext uri="{FF2B5EF4-FFF2-40B4-BE49-F238E27FC236}">
                <a16:creationId xmlns:a16="http://schemas.microsoft.com/office/drawing/2014/main" id="{DBB8F70D-38F4-4043-9B3B-BBD4AAB5DC8C}"/>
              </a:ext>
            </a:extLst>
          </p:cNvPr>
          <p:cNvSpPr>
            <a:spLocks noGrp="1"/>
          </p:cNvSpPr>
          <p:nvPr>
            <p:ph type="ftr" sz="quarter" idx="11"/>
          </p:nvPr>
        </p:nvSpPr>
        <p:spPr/>
        <p:txBody>
          <a:bodyPr/>
          <a:lstStyle/>
          <a:p>
            <a:r>
              <a:rPr lang="nl-NL"/>
              <a:t>Paris | November 2021</a:t>
            </a:r>
            <a:endParaRPr lang="nl-NL" dirty="0"/>
          </a:p>
        </p:txBody>
      </p:sp>
    </p:spTree>
    <p:extLst>
      <p:ext uri="{BB962C8B-B14F-4D97-AF65-F5344CB8AC3E}">
        <p14:creationId xmlns:p14="http://schemas.microsoft.com/office/powerpoint/2010/main" val="773883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C28C4-23E9-C84F-8A7D-96186B36AA70}"/>
              </a:ext>
            </a:extLst>
          </p:cNvPr>
          <p:cNvSpPr>
            <a:spLocks noGrp="1"/>
          </p:cNvSpPr>
          <p:nvPr>
            <p:ph type="title"/>
          </p:nvPr>
        </p:nvSpPr>
        <p:spPr/>
        <p:txBody>
          <a:bodyPr/>
          <a:lstStyle/>
          <a:p>
            <a:r>
              <a:rPr lang="en-MT" dirty="0"/>
              <a:t>Socio-Economic Vulnerability.</a:t>
            </a:r>
          </a:p>
        </p:txBody>
      </p:sp>
      <p:sp>
        <p:nvSpPr>
          <p:cNvPr id="4" name="Content Placeholder 3">
            <a:extLst>
              <a:ext uri="{FF2B5EF4-FFF2-40B4-BE49-F238E27FC236}">
                <a16:creationId xmlns:a16="http://schemas.microsoft.com/office/drawing/2014/main" id="{8CE6F720-A046-7D45-BEB3-67F693480FFB}"/>
              </a:ext>
            </a:extLst>
          </p:cNvPr>
          <p:cNvSpPr>
            <a:spLocks noGrp="1"/>
          </p:cNvSpPr>
          <p:nvPr>
            <p:ph sz="half" idx="2"/>
          </p:nvPr>
        </p:nvSpPr>
        <p:spPr>
          <a:xfrm>
            <a:off x="908050" y="2328673"/>
            <a:ext cx="5148072" cy="3751308"/>
          </a:xfrm>
        </p:spPr>
        <p:txBody>
          <a:bodyPr/>
          <a:lstStyle/>
          <a:p>
            <a:r>
              <a:rPr lang="en-MT" dirty="0"/>
              <a:t>These were largely produced or exacerbated by the </a:t>
            </a:r>
            <a:r>
              <a:rPr lang="en-MT" i="1" dirty="0"/>
              <a:t>effects</a:t>
            </a:r>
            <a:r>
              <a:rPr lang="en-MT" dirty="0"/>
              <a:t> of measures to protect people defined as medically vulnerable.</a:t>
            </a:r>
          </a:p>
          <a:p>
            <a:endParaRPr lang="en-MT" dirty="0"/>
          </a:p>
          <a:p>
            <a:endParaRPr lang="en-MT" dirty="0"/>
          </a:p>
          <a:p>
            <a:endParaRPr lang="en-MT" dirty="0"/>
          </a:p>
        </p:txBody>
      </p:sp>
      <p:sp>
        <p:nvSpPr>
          <p:cNvPr id="5" name="Footer Placeholder 4">
            <a:extLst>
              <a:ext uri="{FF2B5EF4-FFF2-40B4-BE49-F238E27FC236}">
                <a16:creationId xmlns:a16="http://schemas.microsoft.com/office/drawing/2014/main" id="{3C3C7301-AACE-7048-8624-EBD689939974}"/>
              </a:ext>
            </a:extLst>
          </p:cNvPr>
          <p:cNvSpPr>
            <a:spLocks noGrp="1"/>
          </p:cNvSpPr>
          <p:nvPr>
            <p:ph type="ftr" sz="quarter" idx="11"/>
          </p:nvPr>
        </p:nvSpPr>
        <p:spPr/>
        <p:txBody>
          <a:bodyPr/>
          <a:lstStyle/>
          <a:p>
            <a:r>
              <a:rPr lang="nl-NL"/>
              <a:t>Paris | November 2021</a:t>
            </a:r>
            <a:endParaRPr lang="nl-NL" dirty="0"/>
          </a:p>
        </p:txBody>
      </p:sp>
    </p:spTree>
    <p:extLst>
      <p:ext uri="{BB962C8B-B14F-4D97-AF65-F5344CB8AC3E}">
        <p14:creationId xmlns:p14="http://schemas.microsoft.com/office/powerpoint/2010/main" val="308620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3F889D-F081-0140-915F-B24A967DDAA0}"/>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93AEA4D2-4F2A-3946-B68F-A6F52A029DDD}"/>
              </a:ext>
            </a:extLst>
          </p:cNvPr>
          <p:cNvSpPr/>
          <p:nvPr/>
        </p:nvSpPr>
        <p:spPr>
          <a:xfrm>
            <a:off x="698500" y="346363"/>
            <a:ext cx="10762490" cy="5830599"/>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After the beginning of the pandemic, finding a job is a problem, not like before, you cannot get a job. …</a:t>
            </a:r>
          </a:p>
          <a:p>
            <a:pPr algn="ctr"/>
            <a:r>
              <a:rPr lang="en-GB" b="1" dirty="0"/>
              <a:t>before working on the roads and in construction, everything in construction. I would work every day except Sunday, so Monday to Saturday and almost 12 hours, 7am till 8pm every day. The pay was 14 Euros for one day work, but sometimes, many times they don't pay. Sometimes we work with the Syrian people you cannot get paid here sometimes and so you go back home without money. We don't anything, nothing. Always at Hal Far. I don't understand, all these people they think we have COVID. "They're black they have the COVID already", people thinking like this. If you give them the CV now, they don't call, nobody calls and nobody cares and that's the problem. That's why there's no possibility for jobs now.</a:t>
            </a:r>
          </a:p>
          <a:p>
            <a:pPr algn="ctr"/>
            <a:r>
              <a:rPr lang="en-GB" b="1" dirty="0"/>
              <a:t>[MS 07_08_21] Sammy</a:t>
            </a:r>
          </a:p>
          <a:p>
            <a:pPr algn="ctr"/>
            <a:r>
              <a:rPr lang="en-GB" b="1" dirty="0"/>
              <a:t>23Y Male, Chad, unemployed, living in reception centre.</a:t>
            </a:r>
          </a:p>
          <a:p>
            <a:pPr algn="ctr"/>
            <a:endParaRPr lang="en-GB" b="1" dirty="0"/>
          </a:p>
        </p:txBody>
      </p:sp>
    </p:spTree>
    <p:extLst>
      <p:ext uri="{BB962C8B-B14F-4D97-AF65-F5344CB8AC3E}">
        <p14:creationId xmlns:p14="http://schemas.microsoft.com/office/powerpoint/2010/main" val="298536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3F889D-F081-0140-915F-B24A967DDAA0}"/>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93AEA4D2-4F2A-3946-B68F-A6F52A029DDD}"/>
              </a:ext>
            </a:extLst>
          </p:cNvPr>
          <p:cNvSpPr/>
          <p:nvPr/>
        </p:nvSpPr>
        <p:spPr>
          <a:xfrm>
            <a:off x="698500" y="346363"/>
            <a:ext cx="10762490" cy="5830599"/>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My boyfriend …he's a Hungarian living in </a:t>
            </a:r>
            <a:r>
              <a:rPr lang="en-GB" b="1" dirty="0" err="1"/>
              <a:t>Gozo</a:t>
            </a:r>
            <a:r>
              <a:rPr lang="en-GB" b="1" dirty="0"/>
              <a:t>. So he doesn't speak Maltese, he's not very familiar with the locals and doesn't really have a sense of community, because he's a foreigner. And he came here with practically nothing. And he managed to find a job just by a very random encounter, working on the Comino ferries, and that was going really well. And he was kind of building himself off to become a captain, because he was </a:t>
            </a:r>
            <a:r>
              <a:rPr lang="en-GB" b="1" dirty="0" err="1"/>
              <a:t>gonna</a:t>
            </a:r>
            <a:r>
              <a:rPr lang="en-GB" b="1" dirty="0"/>
              <a:t> start doing the captain's license for training and all that. But then obviously, the pandemic hit and of the tourism sector was one of the main areas that was affected by </a:t>
            </a:r>
            <a:r>
              <a:rPr lang="en-GB" i="1" dirty="0"/>
              <a:t>this whole pandemic, because it's a social, it's a social thing. </a:t>
            </a:r>
            <a:r>
              <a:rPr lang="en-GB" b="1" dirty="0"/>
              <a:t>So he ended up without a job, he was still getting like reimbursements but it didn’t compared to the amount of hours he was working for, and the pay he was making beforehand. So obviously, that's had quite an impact on him, the fact that he's unemployed at the moment, not getting much cash.</a:t>
            </a:r>
          </a:p>
          <a:p>
            <a:pPr algn="ctr"/>
            <a:r>
              <a:rPr lang="en-GB" b="1" dirty="0"/>
              <a:t>[GZ 23/04/21 Sarah]</a:t>
            </a:r>
          </a:p>
          <a:p>
            <a:pPr algn="ctr"/>
            <a:r>
              <a:rPr lang="en-GB" b="1" dirty="0"/>
              <a:t>21Y, </a:t>
            </a:r>
            <a:r>
              <a:rPr lang="en-GB" b="1" dirty="0" err="1"/>
              <a:t>Female,Maltese</a:t>
            </a:r>
            <a:r>
              <a:rPr lang="en-GB" b="1" dirty="0"/>
              <a:t>, Support Worker</a:t>
            </a:r>
          </a:p>
        </p:txBody>
      </p:sp>
    </p:spTree>
    <p:extLst>
      <p:ext uri="{BB962C8B-B14F-4D97-AF65-F5344CB8AC3E}">
        <p14:creationId xmlns:p14="http://schemas.microsoft.com/office/powerpoint/2010/main" val="323736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Concepts of Vulnerability</a:t>
            </a:r>
            <a:endParaRPr lang="en-US" b="0" dirty="0"/>
          </a:p>
        </p:txBody>
      </p:sp>
      <p:pic>
        <p:nvPicPr>
          <p:cNvPr id="2" name="Picture 1">
            <a:extLst>
              <a:ext uri="{FF2B5EF4-FFF2-40B4-BE49-F238E27FC236}">
                <a16:creationId xmlns:a16="http://schemas.microsoft.com/office/drawing/2014/main" id="{3B72AB9C-C899-4B48-AE10-E726197ADD1D}"/>
              </a:ext>
            </a:extLst>
          </p:cNvPr>
          <p:cNvPicPr>
            <a:picLocks noChangeAspect="1"/>
          </p:cNvPicPr>
          <p:nvPr/>
        </p:nvPicPr>
        <p:blipFill>
          <a:blip r:embed="rId3"/>
          <a:stretch>
            <a:fillRect/>
          </a:stretch>
        </p:blipFill>
        <p:spPr>
          <a:xfrm>
            <a:off x="694775" y="1150256"/>
            <a:ext cx="8906425" cy="4948383"/>
          </a:xfrm>
          <a:prstGeom prst="rect">
            <a:avLst/>
          </a:prstGeom>
        </p:spPr>
      </p:pic>
      <p:sp>
        <p:nvSpPr>
          <p:cNvPr id="6" name="TextBox 5">
            <a:extLst>
              <a:ext uri="{FF2B5EF4-FFF2-40B4-BE49-F238E27FC236}">
                <a16:creationId xmlns:a16="http://schemas.microsoft.com/office/drawing/2014/main" id="{3D31F354-FBE3-094B-995D-66267BE1A3B5}"/>
              </a:ext>
            </a:extLst>
          </p:cNvPr>
          <p:cNvSpPr txBox="1"/>
          <p:nvPr/>
        </p:nvSpPr>
        <p:spPr>
          <a:xfrm rot="16200000">
            <a:off x="9887996" y="4430603"/>
            <a:ext cx="3427133" cy="308546"/>
          </a:xfrm>
          <a:prstGeom prst="rect">
            <a:avLst/>
          </a:prstGeom>
          <a:noFill/>
        </p:spPr>
        <p:txBody>
          <a:bodyPr wrap="square" rtlCol="0">
            <a:spAutoFit/>
          </a:bodyPr>
          <a:lstStyle/>
          <a:p>
            <a:pPr>
              <a:lnSpc>
                <a:spcPct val="150000"/>
              </a:lnSpc>
            </a:pPr>
            <a:r>
              <a:rPr lang="en-GB" sz="1067" dirty="0"/>
              <a:t>1) Sumner, Andy; Mallett, Rich (2011)</a:t>
            </a:r>
          </a:p>
        </p:txBody>
      </p:sp>
    </p:spTree>
    <p:extLst>
      <p:ext uri="{BB962C8B-B14F-4D97-AF65-F5344CB8AC3E}">
        <p14:creationId xmlns:p14="http://schemas.microsoft.com/office/powerpoint/2010/main" val="2049727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DE07-F815-7C4B-AC10-18E5860BACF3}"/>
              </a:ext>
            </a:extLst>
          </p:cNvPr>
          <p:cNvSpPr>
            <a:spLocks noGrp="1"/>
          </p:cNvSpPr>
          <p:nvPr>
            <p:ph type="title"/>
          </p:nvPr>
        </p:nvSpPr>
        <p:spPr/>
        <p:txBody>
          <a:bodyPr/>
          <a:lstStyle/>
          <a:p>
            <a:r>
              <a:rPr lang="en-MT" dirty="0"/>
              <a:t>Moral Vulnerablity</a:t>
            </a:r>
          </a:p>
        </p:txBody>
      </p:sp>
      <p:sp>
        <p:nvSpPr>
          <p:cNvPr id="3" name="Content Placeholder 2">
            <a:extLst>
              <a:ext uri="{FF2B5EF4-FFF2-40B4-BE49-F238E27FC236}">
                <a16:creationId xmlns:a16="http://schemas.microsoft.com/office/drawing/2014/main" id="{D32199F7-474B-E24B-9645-C8A98FF8E463}"/>
              </a:ext>
            </a:extLst>
          </p:cNvPr>
          <p:cNvSpPr>
            <a:spLocks noGrp="1"/>
          </p:cNvSpPr>
          <p:nvPr>
            <p:ph sz="half" idx="1"/>
          </p:nvPr>
        </p:nvSpPr>
        <p:spPr/>
        <p:txBody>
          <a:bodyPr/>
          <a:lstStyle/>
          <a:p>
            <a:r>
              <a:rPr lang="en-MT" dirty="0"/>
              <a:t>-Produced by competing moral imperatives, role expectations as kin obligations tempered by fear of illness or pressing economic needs.</a:t>
            </a:r>
          </a:p>
        </p:txBody>
      </p:sp>
      <p:sp>
        <p:nvSpPr>
          <p:cNvPr id="5" name="Footer Placeholder 4">
            <a:extLst>
              <a:ext uri="{FF2B5EF4-FFF2-40B4-BE49-F238E27FC236}">
                <a16:creationId xmlns:a16="http://schemas.microsoft.com/office/drawing/2014/main" id="{BA38E844-1B57-5342-A617-17D8CBE286C5}"/>
              </a:ext>
            </a:extLst>
          </p:cNvPr>
          <p:cNvSpPr>
            <a:spLocks noGrp="1"/>
          </p:cNvSpPr>
          <p:nvPr>
            <p:ph type="ftr" sz="quarter" idx="11"/>
          </p:nvPr>
        </p:nvSpPr>
        <p:spPr/>
        <p:txBody>
          <a:bodyPr/>
          <a:lstStyle/>
          <a:p>
            <a:r>
              <a:rPr lang="nl-NL"/>
              <a:t>Paris | November 2021</a:t>
            </a:r>
            <a:endParaRPr lang="nl-NL" dirty="0"/>
          </a:p>
        </p:txBody>
      </p:sp>
    </p:spTree>
    <p:extLst>
      <p:ext uri="{BB962C8B-B14F-4D97-AF65-F5344CB8AC3E}">
        <p14:creationId xmlns:p14="http://schemas.microsoft.com/office/powerpoint/2010/main" val="29300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009D-209B-E64F-8037-E9AE55E2F998}"/>
              </a:ext>
            </a:extLst>
          </p:cNvPr>
          <p:cNvSpPr>
            <a:spLocks noGrp="1"/>
          </p:cNvSpPr>
          <p:nvPr>
            <p:ph type="title"/>
          </p:nvPr>
        </p:nvSpPr>
        <p:spPr/>
        <p:txBody>
          <a:bodyPr/>
          <a:lstStyle/>
          <a:p>
            <a:r>
              <a:rPr lang="en-MT" dirty="0"/>
              <a:t>Key Findings</a:t>
            </a:r>
          </a:p>
        </p:txBody>
      </p:sp>
      <p:sp>
        <p:nvSpPr>
          <p:cNvPr id="3" name="Content Placeholder 2">
            <a:extLst>
              <a:ext uri="{FF2B5EF4-FFF2-40B4-BE49-F238E27FC236}">
                <a16:creationId xmlns:a16="http://schemas.microsoft.com/office/drawing/2014/main" id="{91BDE090-4D7E-F64B-9DB4-DF6C7E55AB5F}"/>
              </a:ext>
            </a:extLst>
          </p:cNvPr>
          <p:cNvSpPr>
            <a:spLocks noGrp="1"/>
          </p:cNvSpPr>
          <p:nvPr>
            <p:ph sz="half" idx="2"/>
          </p:nvPr>
        </p:nvSpPr>
        <p:spPr>
          <a:xfrm>
            <a:off x="694945" y="2036618"/>
            <a:ext cx="3812820" cy="4140345"/>
          </a:xfrm>
        </p:spPr>
        <p:txBody>
          <a:bodyPr/>
          <a:lstStyle/>
          <a:p>
            <a:r>
              <a:rPr lang="en-MT" dirty="0"/>
              <a:t>Moral responsibility premised on kinship model.</a:t>
            </a:r>
          </a:p>
          <a:p>
            <a:r>
              <a:rPr lang="en-MT" dirty="0"/>
              <a:t>However this can also lead to acute anxiety.</a:t>
            </a:r>
          </a:p>
        </p:txBody>
      </p:sp>
      <p:sp>
        <p:nvSpPr>
          <p:cNvPr id="4" name="Footer Placeholder 3">
            <a:extLst>
              <a:ext uri="{FF2B5EF4-FFF2-40B4-BE49-F238E27FC236}">
                <a16:creationId xmlns:a16="http://schemas.microsoft.com/office/drawing/2014/main" id="{4FA0D107-3A30-0547-A4F6-49B37E2CE749}"/>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C0A36261-D5B3-7646-83D8-6605FABA8368}"/>
              </a:ext>
            </a:extLst>
          </p:cNvPr>
          <p:cNvSpPr/>
          <p:nvPr/>
        </p:nvSpPr>
        <p:spPr>
          <a:xfrm>
            <a:off x="4529610" y="163235"/>
            <a:ext cx="6931380" cy="6013728"/>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I think in Malta there is a sense of trust … Or responsibility to others. And this kind of family environment really does help, I think, because everyone knows a nanna who passed away from Covid – a grandma or whatever – or someone’s grandma or someone’s aunty or someone. So I think that because it’s so close to everyone in a sense, people are more likely to believe in it and out of respect of these people or the families of these people, … For example, we have a very high vaccine uptake, and I think in part that’s why. … This idea that everyone is family or that we’re so close means that everyone knows each other and out of respect of my friend’s </a:t>
            </a:r>
            <a:r>
              <a:rPr lang="en-GB" dirty="0" err="1"/>
              <a:t>bużnanna</a:t>
            </a:r>
            <a:r>
              <a:rPr lang="en-GB" dirty="0"/>
              <a:t> who passed away from Covid, I’ll take the vaccine so I would protect other people like her, because I saw how distraught he was when she died, for example. That kind of thing. And I think as a community – as in the country; the population – makes us resilient against Covid in that sense.</a:t>
            </a:r>
          </a:p>
          <a:p>
            <a:pPr algn="ctr"/>
            <a:r>
              <a:rPr lang="en-GB" b="1" dirty="0"/>
              <a:t>[GO_21/05/21_Ruth]</a:t>
            </a:r>
          </a:p>
          <a:p>
            <a:pPr algn="ctr"/>
            <a:r>
              <a:rPr lang="en-GB" b="1" dirty="0"/>
              <a:t>23 </a:t>
            </a:r>
            <a:r>
              <a:rPr lang="en-GB" b="1" dirty="0" err="1"/>
              <a:t>rs</a:t>
            </a:r>
            <a:r>
              <a:rPr lang="en-GB" b="1" dirty="0"/>
              <a:t>  Waiter/Student</a:t>
            </a:r>
          </a:p>
        </p:txBody>
      </p:sp>
    </p:spTree>
    <p:extLst>
      <p:ext uri="{BB962C8B-B14F-4D97-AF65-F5344CB8AC3E}">
        <p14:creationId xmlns:p14="http://schemas.microsoft.com/office/powerpoint/2010/main" val="8207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50E76-8618-437F-AB17-9D34EE7E5354}"/>
              </a:ext>
            </a:extLst>
          </p:cNvPr>
          <p:cNvSpPr>
            <a:spLocks noGrp="1"/>
          </p:cNvSpPr>
          <p:nvPr>
            <p:ph type="title"/>
          </p:nvPr>
        </p:nvSpPr>
        <p:spPr/>
        <p:txBody>
          <a:bodyPr/>
          <a:lstStyle/>
          <a:p>
            <a:r>
              <a:rPr lang="en-GB" dirty="0"/>
              <a:t>Key findings</a:t>
            </a:r>
            <a:endParaRPr lang="en-MT" dirty="0"/>
          </a:p>
        </p:txBody>
      </p:sp>
      <p:sp>
        <p:nvSpPr>
          <p:cNvPr id="3" name="Content Placeholder 2">
            <a:extLst>
              <a:ext uri="{FF2B5EF4-FFF2-40B4-BE49-F238E27FC236}">
                <a16:creationId xmlns:a16="http://schemas.microsoft.com/office/drawing/2014/main" id="{2209E6D5-6C9E-4EF7-BB3C-7B422A5DD843}"/>
              </a:ext>
            </a:extLst>
          </p:cNvPr>
          <p:cNvSpPr>
            <a:spLocks noGrp="1"/>
          </p:cNvSpPr>
          <p:nvPr>
            <p:ph sz="half" idx="2"/>
          </p:nvPr>
        </p:nvSpPr>
        <p:spPr>
          <a:xfrm>
            <a:off x="257453" y="2200537"/>
            <a:ext cx="5384356" cy="3751308"/>
          </a:xfrm>
        </p:spPr>
        <p:txBody>
          <a:bodyPr/>
          <a:lstStyle/>
          <a:p>
            <a:r>
              <a:rPr lang="en-GB" dirty="0"/>
              <a:t>Interviews highlighted contexts during the pandemic where people were forced to choose between two moral decisions, such as the duty of care towards vulnerable relatives and the need to maintain social distance from them out of fear of the possibility of infecting them</a:t>
            </a:r>
            <a:endParaRPr lang="en-MT" dirty="0"/>
          </a:p>
        </p:txBody>
      </p:sp>
      <p:sp>
        <p:nvSpPr>
          <p:cNvPr id="4" name="Footer Placeholder 3">
            <a:extLst>
              <a:ext uri="{FF2B5EF4-FFF2-40B4-BE49-F238E27FC236}">
                <a16:creationId xmlns:a16="http://schemas.microsoft.com/office/drawing/2014/main" id="{2656560C-4679-4301-A403-898DF54CFA8F}"/>
              </a:ext>
            </a:extLst>
          </p:cNvPr>
          <p:cNvSpPr>
            <a:spLocks noGrp="1"/>
          </p:cNvSpPr>
          <p:nvPr>
            <p:ph type="ftr" sz="quarter" idx="11"/>
          </p:nvPr>
        </p:nvSpPr>
        <p:spPr/>
        <p:txBody>
          <a:bodyPr/>
          <a:lstStyle/>
          <a:p>
            <a:r>
              <a:rPr lang="nl-NL"/>
              <a:t>Paris | November 2021</a:t>
            </a:r>
            <a:endParaRPr lang="nl-NL" dirty="0"/>
          </a:p>
        </p:txBody>
      </p:sp>
      <p:sp>
        <p:nvSpPr>
          <p:cNvPr id="6" name="Speech Bubble: Rectangle with Corners Rounded 5">
            <a:extLst>
              <a:ext uri="{FF2B5EF4-FFF2-40B4-BE49-F238E27FC236}">
                <a16:creationId xmlns:a16="http://schemas.microsoft.com/office/drawing/2014/main" id="{06C90FEB-124E-43A3-AF4D-D03FE624FB96}"/>
              </a:ext>
            </a:extLst>
          </p:cNvPr>
          <p:cNvSpPr/>
          <p:nvPr/>
        </p:nvSpPr>
        <p:spPr>
          <a:xfrm>
            <a:off x="5974671" y="1161080"/>
            <a:ext cx="5959876" cy="5024761"/>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b="1" dirty="0"/>
              <a:t>I live with my dad who had cancer and was going through surgery at the time, so he was petrified, of course, even just to go out, he was scared to death. He'd rather that we didn't go out because he wasn't seeing people. I was really scared of getting COVID because it would have put him in a lot of trouble………</a:t>
            </a:r>
          </a:p>
          <a:p>
            <a:pPr algn="ctr"/>
            <a:r>
              <a:rPr lang="en-GB" b="1" dirty="0"/>
              <a:t>But people have to go to work, because they're not getting any other help [AC_280421_Tomasso].</a:t>
            </a:r>
          </a:p>
        </p:txBody>
      </p:sp>
    </p:spTree>
    <p:extLst>
      <p:ext uri="{BB962C8B-B14F-4D97-AF65-F5344CB8AC3E}">
        <p14:creationId xmlns:p14="http://schemas.microsoft.com/office/powerpoint/2010/main" val="132829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3F889D-F081-0140-915F-B24A967DDAA0}"/>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93AEA4D2-4F2A-3946-B68F-A6F52A029DDD}"/>
              </a:ext>
            </a:extLst>
          </p:cNvPr>
          <p:cNvSpPr/>
          <p:nvPr/>
        </p:nvSpPr>
        <p:spPr>
          <a:xfrm>
            <a:off x="698500" y="346363"/>
            <a:ext cx="10762490" cy="5830599"/>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it's horrible, because you're sort of you're you're dependent on their services, dependent on their care, I can't very well leave with my children who needs care at the intensive care units. You know, they need need to be there and yet I don't have any control over who is in contact with them, who's wearing a mask and who isn't. The people who are meant to be watching out for this and making sure it doesn't happen, don't. I …t there were a couple of moments here and there, which sort of caused anxiety, and lots of anxiety. </a:t>
            </a:r>
            <a:r>
              <a:rPr lang="en-GB" b="1" i="1" dirty="0"/>
              <a:t>Because I mean, then, you know, as a parent, you just sort of, I don't know, you just want your kids to be with you and you want to protect them and do whatever you know, in this case, you just have very little control and you have to place a lot of trust in you know, the institutions, the people that are there</a:t>
            </a:r>
            <a:r>
              <a:rPr lang="en-GB" dirty="0"/>
              <a:t>. For someone like me, control issues, it's a challenge.</a:t>
            </a:r>
          </a:p>
          <a:p>
            <a:pPr algn="ctr"/>
            <a:r>
              <a:rPr lang="en-GB" b="1" dirty="0"/>
              <a:t>[MS-05/07/21] Mathilde</a:t>
            </a:r>
          </a:p>
          <a:p>
            <a:pPr algn="ctr"/>
            <a:r>
              <a:rPr lang="en-GB" b="1" dirty="0"/>
              <a:t>35Y, Female, </a:t>
            </a:r>
            <a:r>
              <a:rPr lang="en-GB" b="1" dirty="0" err="1"/>
              <a:t>Gozo</a:t>
            </a:r>
            <a:r>
              <a:rPr lang="en-GB" b="1" dirty="0"/>
              <a:t>, operations manager.</a:t>
            </a:r>
          </a:p>
        </p:txBody>
      </p:sp>
    </p:spTree>
    <p:extLst>
      <p:ext uri="{BB962C8B-B14F-4D97-AF65-F5344CB8AC3E}">
        <p14:creationId xmlns:p14="http://schemas.microsoft.com/office/powerpoint/2010/main" val="88130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3F889D-F081-0140-915F-B24A967DDAA0}"/>
              </a:ext>
            </a:extLst>
          </p:cNvPr>
          <p:cNvSpPr>
            <a:spLocks noGrp="1"/>
          </p:cNvSpPr>
          <p:nvPr>
            <p:ph type="ftr" sz="quarter" idx="11"/>
          </p:nvPr>
        </p:nvSpPr>
        <p:spPr/>
        <p:txBody>
          <a:bodyPr/>
          <a:lstStyle/>
          <a:p>
            <a:r>
              <a:rPr lang="nl-NL"/>
              <a:t>Paris | November 2021</a:t>
            </a:r>
            <a:endParaRPr lang="nl-NL" dirty="0"/>
          </a:p>
        </p:txBody>
      </p:sp>
      <p:sp>
        <p:nvSpPr>
          <p:cNvPr id="5" name="Speech Bubble: Rectangle with Corners Rounded 7">
            <a:extLst>
              <a:ext uri="{FF2B5EF4-FFF2-40B4-BE49-F238E27FC236}">
                <a16:creationId xmlns:a16="http://schemas.microsoft.com/office/drawing/2014/main" id="{93AEA4D2-4F2A-3946-B68F-A6F52A029DDD}"/>
              </a:ext>
            </a:extLst>
          </p:cNvPr>
          <p:cNvSpPr/>
          <p:nvPr/>
        </p:nvSpPr>
        <p:spPr>
          <a:xfrm>
            <a:off x="185881" y="249381"/>
            <a:ext cx="10762490" cy="5830599"/>
          </a:xfrm>
          <a:prstGeom prst="wedgeRoundRectCallou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I was very scared. Sort of avoiding touching, excessive cleaning, I became very aware. And I was more scared of what could happen to my parents. I decided to stay there. I could have been repatriated, but I didn't want to so I stayed there, with my parent’s blessings... When I came back, I had that phase where I was, again, very scared. Again, because of my parents I was never scared that I get it. My only fear was giving it to someone else. I said, this is the new life, we just have to live with it.</a:t>
            </a:r>
          </a:p>
          <a:p>
            <a:pPr algn="ctr"/>
            <a:r>
              <a:rPr lang="en-GB" b="1" dirty="0"/>
              <a:t>[AC 16/06/21] Michael</a:t>
            </a:r>
          </a:p>
          <a:p>
            <a:pPr algn="ctr"/>
            <a:r>
              <a:rPr lang="en-GB" b="1" dirty="0"/>
              <a:t>27Y Male, Maltese, Community Worker</a:t>
            </a:r>
          </a:p>
          <a:p>
            <a:pPr algn="ctr"/>
            <a:endParaRPr lang="en-GB" b="1" dirty="0"/>
          </a:p>
        </p:txBody>
      </p:sp>
    </p:spTree>
    <p:extLst>
      <p:ext uri="{BB962C8B-B14F-4D97-AF65-F5344CB8AC3E}">
        <p14:creationId xmlns:p14="http://schemas.microsoft.com/office/powerpoint/2010/main" val="15153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376F-D1D4-482D-BB9D-6278C5016AA4}"/>
              </a:ext>
            </a:extLst>
          </p:cNvPr>
          <p:cNvSpPr>
            <a:spLocks noGrp="1"/>
          </p:cNvSpPr>
          <p:nvPr>
            <p:ph type="title"/>
          </p:nvPr>
        </p:nvSpPr>
        <p:spPr>
          <a:xfrm>
            <a:off x="673100" y="265590"/>
            <a:ext cx="10766044" cy="1325563"/>
          </a:xfrm>
        </p:spPr>
        <p:txBody>
          <a:bodyPr/>
          <a:lstStyle/>
          <a:p>
            <a:r>
              <a:rPr lang="en-GB" dirty="0"/>
              <a:t>Policy Recommendations</a:t>
            </a:r>
            <a:endParaRPr lang="en-MT" dirty="0"/>
          </a:p>
        </p:txBody>
      </p:sp>
      <p:sp>
        <p:nvSpPr>
          <p:cNvPr id="4" name="Footer Placeholder 3">
            <a:extLst>
              <a:ext uri="{FF2B5EF4-FFF2-40B4-BE49-F238E27FC236}">
                <a16:creationId xmlns:a16="http://schemas.microsoft.com/office/drawing/2014/main" id="{3D966FA8-CA3E-478A-847B-CC2B9F486110}"/>
              </a:ext>
            </a:extLst>
          </p:cNvPr>
          <p:cNvSpPr>
            <a:spLocks noGrp="1"/>
          </p:cNvSpPr>
          <p:nvPr>
            <p:ph type="ftr" sz="quarter" idx="11"/>
          </p:nvPr>
        </p:nvSpPr>
        <p:spPr/>
        <p:txBody>
          <a:bodyPr/>
          <a:lstStyle/>
          <a:p>
            <a:r>
              <a:rPr lang="nl-NL"/>
              <a:t>Paris | November 2021</a:t>
            </a:r>
            <a:endParaRPr lang="nl-NL" dirty="0"/>
          </a:p>
        </p:txBody>
      </p:sp>
      <p:sp>
        <p:nvSpPr>
          <p:cNvPr id="8" name="Content Placeholder 7">
            <a:extLst>
              <a:ext uri="{FF2B5EF4-FFF2-40B4-BE49-F238E27FC236}">
                <a16:creationId xmlns:a16="http://schemas.microsoft.com/office/drawing/2014/main" id="{D59A8031-F050-49EC-9293-FE81077DEF5E}"/>
              </a:ext>
            </a:extLst>
          </p:cNvPr>
          <p:cNvSpPr>
            <a:spLocks noGrp="1"/>
          </p:cNvSpPr>
          <p:nvPr>
            <p:ph sz="half" idx="2"/>
          </p:nvPr>
        </p:nvSpPr>
        <p:spPr>
          <a:xfrm>
            <a:off x="694944" y="1529010"/>
            <a:ext cx="10744200" cy="3751308"/>
          </a:xfrm>
        </p:spPr>
        <p:txBody>
          <a:bodyPr/>
          <a:lstStyle/>
          <a:p>
            <a:r>
              <a:rPr lang="en-GB" b="1" dirty="0">
                <a:solidFill>
                  <a:srgbClr val="FFC000"/>
                </a:solidFill>
              </a:rPr>
              <a:t>DIGITAL LITERACY- </a:t>
            </a:r>
            <a:r>
              <a:rPr lang="en-GB" dirty="0"/>
              <a:t>Education attempts should target elderly populations, particularly those living in residential facilities through private public partnerships.</a:t>
            </a:r>
          </a:p>
          <a:p>
            <a:r>
              <a:rPr lang="en-GB" b="1" dirty="0">
                <a:solidFill>
                  <a:srgbClr val="FFC000"/>
                </a:solidFill>
              </a:rPr>
              <a:t>MENTAL HEALTH- </a:t>
            </a:r>
            <a:r>
              <a:rPr lang="en-GB" dirty="0"/>
              <a:t>The stigma associated with mental health conditions has been widely recognised even at a policy level. The Mental Health Strategy 2020-2030, needs launched prior to the onset of the pandemic needs to be re-assessed in light of mental health services accessibility in COVID-19. </a:t>
            </a:r>
          </a:p>
          <a:p>
            <a:pPr marL="0" indent="0">
              <a:buNone/>
            </a:pPr>
            <a:endParaRPr lang="en-MT" dirty="0"/>
          </a:p>
        </p:txBody>
      </p:sp>
    </p:spTree>
    <p:extLst>
      <p:ext uri="{BB962C8B-B14F-4D97-AF65-F5344CB8AC3E}">
        <p14:creationId xmlns:p14="http://schemas.microsoft.com/office/powerpoint/2010/main" val="305096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376F-D1D4-482D-BB9D-6278C5016AA4}"/>
              </a:ext>
            </a:extLst>
          </p:cNvPr>
          <p:cNvSpPr>
            <a:spLocks noGrp="1"/>
          </p:cNvSpPr>
          <p:nvPr>
            <p:ph type="title"/>
          </p:nvPr>
        </p:nvSpPr>
        <p:spPr>
          <a:xfrm>
            <a:off x="673100" y="265590"/>
            <a:ext cx="10766044" cy="1325563"/>
          </a:xfrm>
        </p:spPr>
        <p:txBody>
          <a:bodyPr/>
          <a:lstStyle/>
          <a:p>
            <a:r>
              <a:rPr lang="en-GB" dirty="0"/>
              <a:t>Policy Recommendations</a:t>
            </a:r>
            <a:endParaRPr lang="en-MT" dirty="0"/>
          </a:p>
        </p:txBody>
      </p:sp>
      <p:sp>
        <p:nvSpPr>
          <p:cNvPr id="4" name="Footer Placeholder 3">
            <a:extLst>
              <a:ext uri="{FF2B5EF4-FFF2-40B4-BE49-F238E27FC236}">
                <a16:creationId xmlns:a16="http://schemas.microsoft.com/office/drawing/2014/main" id="{3D966FA8-CA3E-478A-847B-CC2B9F486110}"/>
              </a:ext>
            </a:extLst>
          </p:cNvPr>
          <p:cNvSpPr>
            <a:spLocks noGrp="1"/>
          </p:cNvSpPr>
          <p:nvPr>
            <p:ph type="ftr" sz="quarter" idx="11"/>
          </p:nvPr>
        </p:nvSpPr>
        <p:spPr/>
        <p:txBody>
          <a:bodyPr/>
          <a:lstStyle/>
          <a:p>
            <a:r>
              <a:rPr lang="nl-NL"/>
              <a:t>Paris | November 2021</a:t>
            </a:r>
            <a:endParaRPr lang="nl-NL" dirty="0"/>
          </a:p>
        </p:txBody>
      </p:sp>
      <p:sp>
        <p:nvSpPr>
          <p:cNvPr id="8" name="Content Placeholder 7">
            <a:extLst>
              <a:ext uri="{FF2B5EF4-FFF2-40B4-BE49-F238E27FC236}">
                <a16:creationId xmlns:a16="http://schemas.microsoft.com/office/drawing/2014/main" id="{D59A8031-F050-49EC-9293-FE81077DEF5E}"/>
              </a:ext>
            </a:extLst>
          </p:cNvPr>
          <p:cNvSpPr>
            <a:spLocks noGrp="1"/>
          </p:cNvSpPr>
          <p:nvPr>
            <p:ph sz="half" idx="2"/>
          </p:nvPr>
        </p:nvSpPr>
        <p:spPr>
          <a:xfrm>
            <a:off x="673100" y="1260764"/>
            <a:ext cx="10766044" cy="4019554"/>
          </a:xfrm>
        </p:spPr>
        <p:txBody>
          <a:bodyPr/>
          <a:lstStyle/>
          <a:p>
            <a:r>
              <a:rPr lang="en-GB" b="1" dirty="0">
                <a:solidFill>
                  <a:srgbClr val="FFC000"/>
                </a:solidFill>
              </a:rPr>
              <a:t>CO-ORDINATION- </a:t>
            </a:r>
            <a:r>
              <a:rPr lang="en-GB" dirty="0"/>
              <a:t>The amount and level of support services varied greatly among vulnerable groups. There is a greater need for integration of services between different entities at a horizontal level, as well as greater integration within national structures. A co-ordinating structure, should be developed to integrate stake holders at both public and NGO levels to improve dissemination and coordination in both Maltese and English.</a:t>
            </a:r>
            <a:endParaRPr lang="en-MT" dirty="0"/>
          </a:p>
        </p:txBody>
      </p:sp>
    </p:spTree>
    <p:extLst>
      <p:ext uri="{BB962C8B-B14F-4D97-AF65-F5344CB8AC3E}">
        <p14:creationId xmlns:p14="http://schemas.microsoft.com/office/powerpoint/2010/main" val="401231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F376F-D1D4-482D-BB9D-6278C5016AA4}"/>
              </a:ext>
            </a:extLst>
          </p:cNvPr>
          <p:cNvSpPr>
            <a:spLocks noGrp="1"/>
          </p:cNvSpPr>
          <p:nvPr>
            <p:ph type="title"/>
          </p:nvPr>
        </p:nvSpPr>
        <p:spPr>
          <a:xfrm>
            <a:off x="673100" y="265590"/>
            <a:ext cx="10766044" cy="1325563"/>
          </a:xfrm>
        </p:spPr>
        <p:txBody>
          <a:bodyPr/>
          <a:lstStyle/>
          <a:p>
            <a:r>
              <a:rPr lang="en-GB" dirty="0"/>
              <a:t>Policy Recommendations</a:t>
            </a:r>
            <a:endParaRPr lang="en-MT" dirty="0"/>
          </a:p>
        </p:txBody>
      </p:sp>
      <p:sp>
        <p:nvSpPr>
          <p:cNvPr id="4" name="Footer Placeholder 3">
            <a:extLst>
              <a:ext uri="{FF2B5EF4-FFF2-40B4-BE49-F238E27FC236}">
                <a16:creationId xmlns:a16="http://schemas.microsoft.com/office/drawing/2014/main" id="{3D966FA8-CA3E-478A-847B-CC2B9F486110}"/>
              </a:ext>
            </a:extLst>
          </p:cNvPr>
          <p:cNvSpPr>
            <a:spLocks noGrp="1"/>
          </p:cNvSpPr>
          <p:nvPr>
            <p:ph type="ftr" sz="quarter" idx="11"/>
          </p:nvPr>
        </p:nvSpPr>
        <p:spPr/>
        <p:txBody>
          <a:bodyPr/>
          <a:lstStyle/>
          <a:p>
            <a:r>
              <a:rPr lang="nl-NL"/>
              <a:t>Paris | November 2021</a:t>
            </a:r>
            <a:endParaRPr lang="nl-NL" dirty="0"/>
          </a:p>
        </p:txBody>
      </p:sp>
      <p:sp>
        <p:nvSpPr>
          <p:cNvPr id="8" name="Content Placeholder 7">
            <a:extLst>
              <a:ext uri="{FF2B5EF4-FFF2-40B4-BE49-F238E27FC236}">
                <a16:creationId xmlns:a16="http://schemas.microsoft.com/office/drawing/2014/main" id="{D59A8031-F050-49EC-9293-FE81077DEF5E}"/>
              </a:ext>
            </a:extLst>
          </p:cNvPr>
          <p:cNvSpPr>
            <a:spLocks noGrp="1"/>
          </p:cNvSpPr>
          <p:nvPr>
            <p:ph sz="half" idx="2"/>
          </p:nvPr>
        </p:nvSpPr>
        <p:spPr>
          <a:xfrm>
            <a:off x="694944" y="1529010"/>
            <a:ext cx="10744200" cy="3751308"/>
          </a:xfrm>
        </p:spPr>
        <p:txBody>
          <a:bodyPr/>
          <a:lstStyle/>
          <a:p>
            <a:endParaRPr lang="en-GB" dirty="0"/>
          </a:p>
          <a:p>
            <a:r>
              <a:rPr lang="en-GB" b="1" dirty="0">
                <a:solidFill>
                  <a:srgbClr val="FFC000"/>
                </a:solidFill>
              </a:rPr>
              <a:t>ACCESS TO GREEN SPACES- </a:t>
            </a:r>
            <a:r>
              <a:rPr lang="en-GB" dirty="0"/>
              <a:t>The pandemic has made people more aware of the connections between access to green open spaces, mental well-being and the ability to maintain a healthy lifestyle. Interviewees have noted the need to extend current limitations on construction noise in urban areas, and the broader encroachment of construction in green areas.</a:t>
            </a:r>
          </a:p>
          <a:p>
            <a:pPr marL="0" indent="0">
              <a:buNone/>
            </a:pPr>
            <a:r>
              <a:rPr lang="en-GB" dirty="0"/>
              <a:t> </a:t>
            </a:r>
            <a:endParaRPr lang="en-MT" b="1" dirty="0">
              <a:solidFill>
                <a:srgbClr val="FFC000"/>
              </a:solidFill>
            </a:endParaRPr>
          </a:p>
        </p:txBody>
      </p:sp>
    </p:spTree>
    <p:extLst>
      <p:ext uri="{BB962C8B-B14F-4D97-AF65-F5344CB8AC3E}">
        <p14:creationId xmlns:p14="http://schemas.microsoft.com/office/powerpoint/2010/main" val="2524692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2151-1069-714A-8CF3-7101068901F7}"/>
              </a:ext>
            </a:extLst>
          </p:cNvPr>
          <p:cNvSpPr>
            <a:spLocks noGrp="1"/>
          </p:cNvSpPr>
          <p:nvPr>
            <p:ph type="title"/>
          </p:nvPr>
        </p:nvSpPr>
        <p:spPr/>
        <p:txBody>
          <a:bodyPr/>
          <a:lstStyle/>
          <a:p>
            <a:endParaRPr lang="en-MT"/>
          </a:p>
        </p:txBody>
      </p:sp>
      <p:sp>
        <p:nvSpPr>
          <p:cNvPr id="3" name="Content Placeholder 2">
            <a:extLst>
              <a:ext uri="{FF2B5EF4-FFF2-40B4-BE49-F238E27FC236}">
                <a16:creationId xmlns:a16="http://schemas.microsoft.com/office/drawing/2014/main" id="{EA223280-B6AE-C843-AF34-FE98BA3110D6}"/>
              </a:ext>
            </a:extLst>
          </p:cNvPr>
          <p:cNvSpPr>
            <a:spLocks noGrp="1"/>
          </p:cNvSpPr>
          <p:nvPr>
            <p:ph sz="half" idx="2"/>
          </p:nvPr>
        </p:nvSpPr>
        <p:spPr/>
        <p:txBody>
          <a:bodyPr/>
          <a:lstStyle/>
          <a:p>
            <a:r>
              <a:rPr lang="en-MT" dirty="0"/>
              <a:t>Greater attention needs to be placed on the effects of mitigation measures and the vulnerabilities </a:t>
            </a:r>
            <a:r>
              <a:rPr lang="en-MT"/>
              <a:t>produced therefrom</a:t>
            </a:r>
            <a:r>
              <a:rPr lang="en-MT" dirty="0"/>
              <a:t>. Policy needs to go beyond adressing vulnerability as a medical-legal catgeory but needs to look at vulnerabilities from a more holistical and longitudinal approach.</a:t>
            </a:r>
          </a:p>
        </p:txBody>
      </p:sp>
      <p:sp>
        <p:nvSpPr>
          <p:cNvPr id="4" name="Footer Placeholder 3">
            <a:extLst>
              <a:ext uri="{FF2B5EF4-FFF2-40B4-BE49-F238E27FC236}">
                <a16:creationId xmlns:a16="http://schemas.microsoft.com/office/drawing/2014/main" id="{01B5DC0F-B789-F742-85BE-6656756C1268}"/>
              </a:ext>
            </a:extLst>
          </p:cNvPr>
          <p:cNvSpPr>
            <a:spLocks noGrp="1"/>
          </p:cNvSpPr>
          <p:nvPr>
            <p:ph type="ftr" sz="quarter" idx="11"/>
          </p:nvPr>
        </p:nvSpPr>
        <p:spPr/>
        <p:txBody>
          <a:bodyPr/>
          <a:lstStyle/>
          <a:p>
            <a:r>
              <a:rPr lang="nl-NL"/>
              <a:t>Paris | November 2021</a:t>
            </a:r>
            <a:endParaRPr lang="nl-NL" dirty="0"/>
          </a:p>
        </p:txBody>
      </p:sp>
    </p:spTree>
    <p:extLst>
      <p:ext uri="{BB962C8B-B14F-4D97-AF65-F5344CB8AC3E}">
        <p14:creationId xmlns:p14="http://schemas.microsoft.com/office/powerpoint/2010/main" val="133694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en-US" dirty="0"/>
              <a:t>Italy key findings and policy recommendations</a:t>
            </a:r>
            <a:endParaRPr lang="it-IT" dirty="0"/>
          </a:p>
        </p:txBody>
      </p:sp>
      <p:sp>
        <p:nvSpPr>
          <p:cNvPr id="3" name="Sottotitolo 2"/>
          <p:cNvSpPr>
            <a:spLocks noGrp="1"/>
          </p:cNvSpPr>
          <p:nvPr>
            <p:ph type="subTitle" idx="1"/>
          </p:nvPr>
        </p:nvSpPr>
        <p:spPr>
          <a:xfrm>
            <a:off x="911424" y="3525011"/>
            <a:ext cx="9451776" cy="2113789"/>
          </a:xfrm>
        </p:spPr>
        <p:txBody>
          <a:bodyPr/>
          <a:lstStyle/>
          <a:p>
            <a:pPr algn="l"/>
            <a:r>
              <a:rPr lang="it-IT" sz="2700" dirty="0">
                <a:solidFill>
                  <a:schemeClr val="tx1"/>
                </a:solidFill>
              </a:rPr>
              <a:t>Ketty Vaccaro, Fondazione </a:t>
            </a:r>
            <a:r>
              <a:rPr lang="it-IT" sz="2700" dirty="0" err="1">
                <a:solidFill>
                  <a:schemeClr val="tx1"/>
                </a:solidFill>
              </a:rPr>
              <a:t>Censis</a:t>
            </a:r>
            <a:endParaRPr lang="it-IT" sz="2700" dirty="0">
              <a:solidFill>
                <a:schemeClr val="tx1"/>
              </a:solidFill>
            </a:endParaRPr>
          </a:p>
          <a:p>
            <a:pPr algn="l"/>
            <a:r>
              <a:rPr lang="en-GB" sz="2700" dirty="0">
                <a:solidFill>
                  <a:srgbClr val="666666"/>
                </a:solidFill>
                <a:latin typeface="Tahoma" panose="020B0604030504040204" pitchFamily="34" charset="0"/>
                <a:ea typeface="Tahoma" panose="020B0604030504040204" pitchFamily="34" charset="0"/>
                <a:cs typeface="Tahoma" panose="020B0604030504040204" pitchFamily="34" charset="0"/>
              </a:rPr>
              <a:t>Paris, 19 November 2021</a:t>
            </a:r>
            <a:endParaRPr lang="x-none" sz="2700">
              <a:solidFill>
                <a:srgbClr val="666666"/>
              </a:solidFill>
              <a:latin typeface="Tahoma" panose="020B0604030504040204" pitchFamily="34" charset="0"/>
              <a:ea typeface="Tahoma" panose="020B0604030504040204" pitchFamily="34" charset="0"/>
              <a:cs typeface="Tahoma" panose="020B0604030504040204" pitchFamily="34" charset="0"/>
            </a:endParaRPr>
          </a:p>
          <a:p>
            <a:pPr algn="l"/>
            <a:r>
              <a:rPr lang="it-IT" dirty="0">
                <a:solidFill>
                  <a:schemeClr val="tx1"/>
                </a:solidFill>
              </a:rPr>
              <a:t> </a:t>
            </a:r>
          </a:p>
        </p:txBody>
      </p:sp>
    </p:spTree>
    <p:extLst>
      <p:ext uri="{BB962C8B-B14F-4D97-AF65-F5344CB8AC3E}">
        <p14:creationId xmlns:p14="http://schemas.microsoft.com/office/powerpoint/2010/main" val="1348997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Concepts of Vulnerability</a:t>
            </a:r>
            <a:endParaRPr lang="en-US" b="0" dirty="0"/>
          </a:p>
        </p:txBody>
      </p:sp>
      <p:sp>
        <p:nvSpPr>
          <p:cNvPr id="5" name="TextBox 4">
            <a:extLst>
              <a:ext uri="{FF2B5EF4-FFF2-40B4-BE49-F238E27FC236}">
                <a16:creationId xmlns:a16="http://schemas.microsoft.com/office/drawing/2014/main" id="{BE0A280A-9987-2849-BF06-DDBF079FBFE8}"/>
              </a:ext>
            </a:extLst>
          </p:cNvPr>
          <p:cNvSpPr txBox="1"/>
          <p:nvPr/>
        </p:nvSpPr>
        <p:spPr>
          <a:xfrm>
            <a:off x="403662" y="1445176"/>
            <a:ext cx="11116457" cy="2263120"/>
          </a:xfrm>
          <a:prstGeom prst="rect">
            <a:avLst/>
          </a:prstGeom>
          <a:noFill/>
        </p:spPr>
        <p:txBody>
          <a:bodyPr wrap="square" rtlCol="0">
            <a:spAutoFit/>
          </a:bodyPr>
          <a:lstStyle/>
          <a:p>
            <a:pPr>
              <a:lnSpc>
                <a:spcPct val="150000"/>
              </a:lnSpc>
            </a:pPr>
            <a:r>
              <a:rPr lang="en-GB" sz="1600" dirty="0">
                <a:solidFill>
                  <a:srgbClr val="001965"/>
                </a:solidFill>
              </a:rPr>
              <a:t>The emergence of the concept of vulnerability has been linked to the “purely hazard-oriented perception of disaster risk in the 1970s”.</a:t>
            </a:r>
            <a:r>
              <a:rPr lang="en-GB" sz="1600" baseline="30000" dirty="0">
                <a:solidFill>
                  <a:srgbClr val="001965"/>
                </a:solidFill>
              </a:rPr>
              <a:t>1</a:t>
            </a:r>
            <a:r>
              <a:rPr lang="en-GB" sz="1600" dirty="0">
                <a:solidFill>
                  <a:srgbClr val="001965"/>
                </a:solidFill>
              </a:rPr>
              <a:t> </a:t>
            </a:r>
          </a:p>
          <a:p>
            <a:pPr>
              <a:lnSpc>
                <a:spcPct val="150000"/>
              </a:lnSpc>
            </a:pPr>
            <a:endParaRPr lang="en-GB" sz="1600" dirty="0">
              <a:solidFill>
                <a:srgbClr val="001965"/>
              </a:solidFill>
            </a:endParaRPr>
          </a:p>
          <a:p>
            <a:pPr>
              <a:lnSpc>
                <a:spcPct val="150000"/>
              </a:lnSpc>
            </a:pPr>
            <a:r>
              <a:rPr lang="en-GB" sz="1600" dirty="0">
                <a:solidFill>
                  <a:srgbClr val="001965"/>
                </a:solidFill>
              </a:rPr>
              <a:t>The study of vulnerability was generally dominated by “technical interventions focused on predicting hazards or modifying their impact”.</a:t>
            </a:r>
            <a:r>
              <a:rPr lang="en-GB" sz="1600" baseline="30000" dirty="0">
                <a:solidFill>
                  <a:srgbClr val="001965"/>
                </a:solidFill>
              </a:rPr>
              <a:t>1</a:t>
            </a:r>
          </a:p>
          <a:p>
            <a:pPr>
              <a:lnSpc>
                <a:spcPct val="150000"/>
              </a:lnSpc>
            </a:pPr>
            <a:endParaRPr lang="en-GB" sz="1600" dirty="0">
              <a:solidFill>
                <a:srgbClr val="001965"/>
              </a:solidFill>
            </a:endParaRPr>
          </a:p>
        </p:txBody>
      </p:sp>
      <p:sp>
        <p:nvSpPr>
          <p:cNvPr id="2" name="TextBox 1">
            <a:extLst>
              <a:ext uri="{FF2B5EF4-FFF2-40B4-BE49-F238E27FC236}">
                <a16:creationId xmlns:a16="http://schemas.microsoft.com/office/drawing/2014/main" id="{A1C1C7D4-9056-394F-AD1E-F4F6C73893C2}"/>
              </a:ext>
            </a:extLst>
          </p:cNvPr>
          <p:cNvSpPr txBox="1"/>
          <p:nvPr/>
        </p:nvSpPr>
        <p:spPr>
          <a:xfrm>
            <a:off x="629266" y="6393028"/>
            <a:ext cx="10909593" cy="308546"/>
          </a:xfrm>
          <a:prstGeom prst="rect">
            <a:avLst/>
          </a:prstGeom>
          <a:noFill/>
        </p:spPr>
        <p:txBody>
          <a:bodyPr wrap="square" rtlCol="0">
            <a:spAutoFit/>
          </a:bodyPr>
          <a:lstStyle/>
          <a:p>
            <a:pPr>
              <a:lnSpc>
                <a:spcPct val="150000"/>
              </a:lnSpc>
            </a:pPr>
            <a:r>
              <a:rPr lang="en-GB" sz="1067" dirty="0"/>
              <a:t>1) </a:t>
            </a:r>
            <a:r>
              <a:rPr lang="en-GB" sz="1067" dirty="0" err="1"/>
              <a:t>Birkmann</a:t>
            </a:r>
            <a:r>
              <a:rPr lang="en-GB" sz="1067" dirty="0"/>
              <a:t> (2006), 2) </a:t>
            </a:r>
            <a:r>
              <a:rPr lang="en-GB" sz="1067" dirty="0" err="1"/>
              <a:t>Hilhorst</a:t>
            </a:r>
            <a:r>
              <a:rPr lang="en-GB" sz="1067" dirty="0"/>
              <a:t> and </a:t>
            </a:r>
            <a:r>
              <a:rPr lang="en-GB" sz="1067" dirty="0" err="1"/>
              <a:t>Bankoff</a:t>
            </a:r>
            <a:r>
              <a:rPr lang="en-GB" sz="1067" dirty="0"/>
              <a:t> (2004)</a:t>
            </a:r>
          </a:p>
        </p:txBody>
      </p:sp>
      <p:sp>
        <p:nvSpPr>
          <p:cNvPr id="4" name="TextBox 3">
            <a:extLst>
              <a:ext uri="{FF2B5EF4-FFF2-40B4-BE49-F238E27FC236}">
                <a16:creationId xmlns:a16="http://schemas.microsoft.com/office/drawing/2014/main" id="{7E1AEBEE-AA19-BD48-943D-D8E573CA2028}"/>
              </a:ext>
            </a:extLst>
          </p:cNvPr>
          <p:cNvSpPr txBox="1"/>
          <p:nvPr/>
        </p:nvSpPr>
        <p:spPr>
          <a:xfrm>
            <a:off x="3185653" y="6712156"/>
            <a:ext cx="184731" cy="461665"/>
          </a:xfrm>
          <a:prstGeom prst="rect">
            <a:avLst/>
          </a:prstGeom>
          <a:noFill/>
        </p:spPr>
        <p:txBody>
          <a:bodyPr wrap="none" rtlCol="0">
            <a:spAutoFit/>
          </a:bodyPr>
          <a:lstStyle/>
          <a:p>
            <a:endParaRPr lang="en-GB" sz="2400" dirty="0"/>
          </a:p>
        </p:txBody>
      </p:sp>
      <p:pic>
        <p:nvPicPr>
          <p:cNvPr id="7" name="Picture 6">
            <a:extLst>
              <a:ext uri="{FF2B5EF4-FFF2-40B4-BE49-F238E27FC236}">
                <a16:creationId xmlns:a16="http://schemas.microsoft.com/office/drawing/2014/main" id="{E1408DAA-4C21-F14F-839A-FC1397E44028}"/>
              </a:ext>
            </a:extLst>
          </p:cNvPr>
          <p:cNvPicPr>
            <a:picLocks noChangeAspect="1"/>
          </p:cNvPicPr>
          <p:nvPr/>
        </p:nvPicPr>
        <p:blipFill>
          <a:blip r:embed="rId3"/>
          <a:stretch>
            <a:fillRect/>
          </a:stretch>
        </p:blipFill>
        <p:spPr>
          <a:xfrm>
            <a:off x="629265" y="3734437"/>
            <a:ext cx="1717368" cy="2436049"/>
          </a:xfrm>
          <a:prstGeom prst="rect">
            <a:avLst/>
          </a:prstGeom>
        </p:spPr>
      </p:pic>
      <p:pic>
        <p:nvPicPr>
          <p:cNvPr id="8" name="Picture 7">
            <a:extLst>
              <a:ext uri="{FF2B5EF4-FFF2-40B4-BE49-F238E27FC236}">
                <a16:creationId xmlns:a16="http://schemas.microsoft.com/office/drawing/2014/main" id="{6ED1EFC8-6188-E44D-9090-3BF1567CDB85}"/>
              </a:ext>
            </a:extLst>
          </p:cNvPr>
          <p:cNvPicPr>
            <a:picLocks noChangeAspect="1"/>
          </p:cNvPicPr>
          <p:nvPr/>
        </p:nvPicPr>
        <p:blipFill>
          <a:blip r:embed="rId4"/>
          <a:stretch>
            <a:fillRect/>
          </a:stretch>
        </p:blipFill>
        <p:spPr>
          <a:xfrm>
            <a:off x="3123511" y="3540537"/>
            <a:ext cx="2838380" cy="1438707"/>
          </a:xfrm>
          <a:prstGeom prst="rect">
            <a:avLst/>
          </a:prstGeom>
        </p:spPr>
      </p:pic>
      <p:pic>
        <p:nvPicPr>
          <p:cNvPr id="9" name="Picture 8">
            <a:extLst>
              <a:ext uri="{FF2B5EF4-FFF2-40B4-BE49-F238E27FC236}">
                <a16:creationId xmlns:a16="http://schemas.microsoft.com/office/drawing/2014/main" id="{F5516D5C-80FD-D54C-900D-29FF695EB149}"/>
              </a:ext>
            </a:extLst>
          </p:cNvPr>
          <p:cNvPicPr>
            <a:picLocks noChangeAspect="1"/>
          </p:cNvPicPr>
          <p:nvPr/>
        </p:nvPicPr>
        <p:blipFill>
          <a:blip r:embed="rId5"/>
          <a:stretch>
            <a:fillRect/>
          </a:stretch>
        </p:blipFill>
        <p:spPr>
          <a:xfrm>
            <a:off x="7016407" y="3661763"/>
            <a:ext cx="4905948" cy="1655812"/>
          </a:xfrm>
          <a:prstGeom prst="rect">
            <a:avLst/>
          </a:prstGeom>
        </p:spPr>
      </p:pic>
      <p:pic>
        <p:nvPicPr>
          <p:cNvPr id="10" name="Picture 9">
            <a:extLst>
              <a:ext uri="{FF2B5EF4-FFF2-40B4-BE49-F238E27FC236}">
                <a16:creationId xmlns:a16="http://schemas.microsoft.com/office/drawing/2014/main" id="{5B8FF62A-83DF-BE45-BBAA-BBB9CEFB5045}"/>
              </a:ext>
            </a:extLst>
          </p:cNvPr>
          <p:cNvPicPr>
            <a:picLocks noChangeAspect="1"/>
          </p:cNvPicPr>
          <p:nvPr/>
        </p:nvPicPr>
        <p:blipFill>
          <a:blip r:embed="rId6"/>
          <a:stretch>
            <a:fillRect/>
          </a:stretch>
        </p:blipFill>
        <p:spPr>
          <a:xfrm>
            <a:off x="4191411" y="4651781"/>
            <a:ext cx="2838380" cy="1854783"/>
          </a:xfrm>
          <a:prstGeom prst="rect">
            <a:avLst/>
          </a:prstGeom>
        </p:spPr>
      </p:pic>
    </p:spTree>
    <p:extLst>
      <p:ext uri="{BB962C8B-B14F-4D97-AF65-F5344CB8AC3E}">
        <p14:creationId xmlns:p14="http://schemas.microsoft.com/office/powerpoint/2010/main" val="405866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3100" y="174262"/>
            <a:ext cx="10766044" cy="1325563"/>
          </a:xfrm>
        </p:spPr>
        <p:txBody>
          <a:bodyPr/>
          <a:lstStyle/>
          <a:p>
            <a:r>
              <a:rPr lang="nl-NL"/>
              <a:t>Summary</a:t>
            </a:r>
            <a:endParaRPr lang="nl-NL" dirty="0"/>
          </a:p>
        </p:txBody>
      </p:sp>
      <p:sp>
        <p:nvSpPr>
          <p:cNvPr id="3" name="Tijdelijke aanduiding voor inhoud 2"/>
          <p:cNvSpPr>
            <a:spLocks noGrp="1"/>
          </p:cNvSpPr>
          <p:nvPr>
            <p:ph sz="half" idx="2"/>
          </p:nvPr>
        </p:nvSpPr>
        <p:spPr>
          <a:xfrm>
            <a:off x="274320" y="822960"/>
            <a:ext cx="11917680" cy="5337810"/>
          </a:xfrm>
        </p:spPr>
        <p:txBody>
          <a:bodyPr/>
          <a:lstStyle/>
          <a:p>
            <a:pPr marL="0" indent="0">
              <a:buNone/>
            </a:pPr>
            <a:r>
              <a:rPr lang="nl-NL" b="1" dirty="0"/>
              <a:t>Vulnerability categories</a:t>
            </a:r>
          </a:p>
          <a:p>
            <a:r>
              <a:rPr lang="nl-NL" dirty="0"/>
              <a:t>Some new findings compared to the initial categories</a:t>
            </a:r>
          </a:p>
          <a:p>
            <a:r>
              <a:rPr lang="nl-NL" dirty="0"/>
              <a:t>Some changes related to COVID-19 pandemic</a:t>
            </a:r>
          </a:p>
          <a:p>
            <a:pPr marL="0" indent="0">
              <a:buNone/>
            </a:pPr>
            <a:r>
              <a:rPr lang="nl-NL" b="1" dirty="0"/>
              <a:t>Key findings </a:t>
            </a:r>
          </a:p>
          <a:p>
            <a:r>
              <a:rPr lang="nl-NL" dirty="0"/>
              <a:t>The general impact of the pandemic on health</a:t>
            </a:r>
          </a:p>
          <a:p>
            <a:r>
              <a:rPr lang="nl-NL" dirty="0"/>
              <a:t>The general impact on economic conditions</a:t>
            </a:r>
          </a:p>
          <a:p>
            <a:r>
              <a:rPr lang="nl-NL" dirty="0"/>
              <a:t>COVID- 19 vulnerability due to health conditions</a:t>
            </a:r>
          </a:p>
          <a:p>
            <a:r>
              <a:rPr lang="nl-NL" dirty="0"/>
              <a:t>Other types of Vulnerability</a:t>
            </a:r>
          </a:p>
          <a:p>
            <a:pPr marL="0" indent="0">
              <a:buNone/>
            </a:pPr>
            <a:r>
              <a:rPr lang="nl-NL" b="1" dirty="0"/>
              <a:t>Some insights for an action plan</a:t>
            </a:r>
          </a:p>
          <a:p>
            <a:endParaRPr lang="nl-NL" dirty="0"/>
          </a:p>
          <a:p>
            <a:endParaRPr lang="nl-NL" dirty="0"/>
          </a:p>
        </p:txBody>
      </p:sp>
      <p:sp>
        <p:nvSpPr>
          <p:cNvPr id="4" name="Tijdelijke aanduiding voor voettekst 3"/>
          <p:cNvSpPr>
            <a:spLocks noGrp="1"/>
          </p:cNvSpPr>
          <p:nvPr>
            <p:ph type="ftr" sz="quarter" idx="11"/>
          </p:nvPr>
        </p:nvSpPr>
        <p:spPr/>
        <p:txBody>
          <a:bodyPr/>
          <a:lstStyle/>
          <a:p>
            <a:r>
              <a:rPr lang="nl-NL"/>
              <a:t>Example footer | February 2019</a:t>
            </a:r>
            <a:endParaRPr lang="nl-NL" dirty="0"/>
          </a:p>
        </p:txBody>
      </p:sp>
    </p:spTree>
    <p:extLst>
      <p:ext uri="{BB962C8B-B14F-4D97-AF65-F5344CB8AC3E}">
        <p14:creationId xmlns:p14="http://schemas.microsoft.com/office/powerpoint/2010/main" val="328494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4800" dirty="0"/>
              <a:t>The sample</a:t>
            </a:r>
            <a:endParaRPr lang="it-IT" sz="4800" dirty="0"/>
          </a:p>
        </p:txBody>
      </p:sp>
      <p:graphicFrame>
        <p:nvGraphicFramePr>
          <p:cNvPr id="3" name="Tabella 2"/>
          <p:cNvGraphicFramePr>
            <a:graphicFrameLocks noGrp="1"/>
          </p:cNvGraphicFramePr>
          <p:nvPr/>
        </p:nvGraphicFramePr>
        <p:xfrm>
          <a:off x="148590" y="1121757"/>
          <a:ext cx="5932169" cy="5701732"/>
        </p:xfrm>
        <a:graphic>
          <a:graphicData uri="http://schemas.openxmlformats.org/drawingml/2006/table">
            <a:tbl>
              <a:tblPr>
                <a:tableStyleId>{284E427A-3D55-4303-BF80-6455036E1DE7}</a:tableStyleId>
              </a:tblPr>
              <a:tblGrid>
                <a:gridCol w="4520657">
                  <a:extLst>
                    <a:ext uri="{9D8B030D-6E8A-4147-A177-3AD203B41FA5}">
                      <a16:colId xmlns:a16="http://schemas.microsoft.com/office/drawing/2014/main" val="20000"/>
                    </a:ext>
                  </a:extLst>
                </a:gridCol>
                <a:gridCol w="575916">
                  <a:extLst>
                    <a:ext uri="{9D8B030D-6E8A-4147-A177-3AD203B41FA5}">
                      <a16:colId xmlns:a16="http://schemas.microsoft.com/office/drawing/2014/main" val="20001"/>
                    </a:ext>
                  </a:extLst>
                </a:gridCol>
                <a:gridCol w="835596">
                  <a:extLst>
                    <a:ext uri="{9D8B030D-6E8A-4147-A177-3AD203B41FA5}">
                      <a16:colId xmlns:a16="http://schemas.microsoft.com/office/drawing/2014/main" val="20002"/>
                    </a:ext>
                  </a:extLst>
                </a:gridCol>
              </a:tblGrid>
              <a:tr h="218102">
                <a:tc>
                  <a:txBody>
                    <a:bodyPr/>
                    <a:lstStyle/>
                    <a:p>
                      <a:pPr algn="l" fontAlgn="ctr"/>
                      <a:r>
                        <a:rPr lang="it-IT" sz="1600" u="none" strike="noStrike" dirty="0">
                          <a:effectLst/>
                        </a:rPr>
                        <a:t> </a:t>
                      </a:r>
                      <a:endParaRPr lang="it-IT" sz="1600" b="0" i="0" u="none" strike="noStrike" dirty="0">
                        <a:solidFill>
                          <a:srgbClr val="000000"/>
                        </a:solidFill>
                        <a:effectLst/>
                        <a:latin typeface="Times New Roman"/>
                      </a:endParaRPr>
                    </a:p>
                  </a:txBody>
                  <a:tcPr marL="12331" marR="12331" marT="12331" marB="0" anchor="ctr"/>
                </a:tc>
                <a:tc>
                  <a:txBody>
                    <a:bodyPr/>
                    <a:lstStyle/>
                    <a:p>
                      <a:pPr algn="ctr" fontAlgn="ctr"/>
                      <a:r>
                        <a:rPr lang="it-IT" sz="1600" u="none" strike="noStrike" dirty="0">
                          <a:effectLst/>
                        </a:rPr>
                        <a:t>v.a.</a:t>
                      </a:r>
                      <a:endParaRPr lang="it-IT" sz="1600" b="0" i="0" u="none" strike="noStrike" dirty="0">
                        <a:solidFill>
                          <a:srgbClr val="000000"/>
                        </a:solidFill>
                        <a:effectLst/>
                        <a:latin typeface="Times New Roman"/>
                      </a:endParaRPr>
                    </a:p>
                  </a:txBody>
                  <a:tcPr marL="12331" marR="12331" marT="12331" marB="0" anchor="ctr"/>
                </a:tc>
                <a:tc>
                  <a:txBody>
                    <a:bodyPr/>
                    <a:lstStyle/>
                    <a:p>
                      <a:pPr algn="ctr" fontAlgn="ctr"/>
                      <a:r>
                        <a:rPr lang="it-IT" sz="1600" u="none" strike="noStrike">
                          <a:effectLst/>
                        </a:rPr>
                        <a:t>%</a:t>
                      </a:r>
                      <a:endParaRPr lang="it-IT" sz="1600" b="0" i="0" u="none" strike="noStrike">
                        <a:solidFill>
                          <a:srgbClr val="000000"/>
                        </a:solidFill>
                        <a:effectLst/>
                        <a:latin typeface="Times New Roman"/>
                      </a:endParaRPr>
                    </a:p>
                  </a:txBody>
                  <a:tcPr marL="12331" marR="12331" marT="12331" marB="0" anchor="ctr"/>
                </a:tc>
                <a:extLst>
                  <a:ext uri="{0D108BD9-81ED-4DB2-BD59-A6C34878D82A}">
                    <a16:rowId xmlns:a16="http://schemas.microsoft.com/office/drawing/2014/main" val="10000"/>
                  </a:ext>
                </a:extLst>
              </a:tr>
              <a:tr h="282978">
                <a:tc>
                  <a:txBody>
                    <a:bodyPr/>
                    <a:lstStyle/>
                    <a:p>
                      <a:pPr algn="l" fontAlgn="ctr"/>
                      <a:r>
                        <a:rPr lang="en-US" sz="2100" b="1" u="none" strike="noStrike" dirty="0">
                          <a:effectLst/>
                        </a:rPr>
                        <a:t>Age (From 18 to 91)</a:t>
                      </a:r>
                      <a:endParaRPr lang="en-US" sz="2100" b="1" i="0" u="none" strike="noStrike" dirty="0">
                        <a:solidFill>
                          <a:srgbClr val="993300"/>
                        </a:solidFill>
                        <a:effectLst/>
                        <a:latin typeface="Times New Roman"/>
                      </a:endParaRPr>
                    </a:p>
                  </a:txBody>
                  <a:tcPr marL="12331" marR="12331" marT="12331" marB="0" anchor="ctr"/>
                </a:tc>
                <a:tc>
                  <a:txBody>
                    <a:bodyPr/>
                    <a:lstStyle/>
                    <a:p>
                      <a:pPr algn="ctr" fontAlgn="ctr"/>
                      <a:endParaRPr lang="it-IT" sz="1600" b="1" i="0" u="none" strike="noStrike" dirty="0">
                        <a:solidFill>
                          <a:srgbClr val="000000"/>
                        </a:solidFill>
                        <a:effectLst/>
                        <a:latin typeface="Times New Roman"/>
                      </a:endParaRPr>
                    </a:p>
                  </a:txBody>
                  <a:tcPr marL="12331" marR="12331" marT="12331" marB="0" anchor="ctr"/>
                </a:tc>
                <a:tc>
                  <a:txBody>
                    <a:bodyPr/>
                    <a:lstStyle/>
                    <a:p>
                      <a:pPr algn="ctr" fontAlgn="ctr"/>
                      <a:endParaRPr lang="it-IT" sz="1600" b="1" i="0" u="none" strike="noStrike" dirty="0">
                        <a:solidFill>
                          <a:srgbClr val="000000"/>
                        </a:solidFill>
                        <a:effectLst/>
                        <a:latin typeface="Times New Roman"/>
                      </a:endParaRPr>
                    </a:p>
                  </a:txBody>
                  <a:tcPr marL="12331" marR="12331" marT="12331" marB="0" anchor="ctr"/>
                </a:tc>
                <a:extLst>
                  <a:ext uri="{0D108BD9-81ED-4DB2-BD59-A6C34878D82A}">
                    <a16:rowId xmlns:a16="http://schemas.microsoft.com/office/drawing/2014/main" val="10001"/>
                  </a:ext>
                </a:extLst>
              </a:tr>
              <a:tr h="218102">
                <a:tc>
                  <a:txBody>
                    <a:bodyPr/>
                    <a:lstStyle/>
                    <a:p>
                      <a:pPr algn="l" fontAlgn="ctr"/>
                      <a:r>
                        <a:rPr lang="it-IT" sz="1500" u="none" strike="noStrike">
                          <a:effectLst/>
                        </a:rPr>
                        <a:t>Up to 30</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600" u="none" strike="noStrike">
                          <a:effectLst/>
                        </a:rPr>
                        <a:t>43</a:t>
                      </a:r>
                      <a:endParaRPr lang="it-IT" sz="1600" b="0" i="0" u="none" strike="noStrike">
                        <a:solidFill>
                          <a:srgbClr val="1F497D"/>
                        </a:solidFill>
                        <a:effectLst/>
                        <a:latin typeface="Times New Roman"/>
                      </a:endParaRPr>
                    </a:p>
                  </a:txBody>
                  <a:tcPr marL="12331" marR="12331" marT="12331" marB="0" anchor="ctr"/>
                </a:tc>
                <a:tc>
                  <a:txBody>
                    <a:bodyPr/>
                    <a:lstStyle/>
                    <a:p>
                      <a:pPr algn="ctr" fontAlgn="ctr"/>
                      <a:r>
                        <a:rPr lang="it-IT" sz="1600" u="none" strike="noStrike" dirty="0">
                          <a:effectLst/>
                        </a:rPr>
                        <a:t>22,6</a:t>
                      </a:r>
                      <a:endParaRPr lang="it-IT" sz="16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2"/>
                  </a:ext>
                </a:extLst>
              </a:tr>
              <a:tr h="218102">
                <a:tc>
                  <a:txBody>
                    <a:bodyPr/>
                    <a:lstStyle/>
                    <a:p>
                      <a:pPr algn="l" fontAlgn="ctr"/>
                      <a:r>
                        <a:rPr lang="it-IT" sz="1500" u="none" strike="noStrike">
                          <a:effectLst/>
                        </a:rPr>
                        <a:t>31 - 45</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600" u="none" strike="noStrike">
                          <a:effectLst/>
                        </a:rPr>
                        <a:t>75</a:t>
                      </a:r>
                      <a:endParaRPr lang="it-IT" sz="1600" b="0" i="0" u="none" strike="noStrike">
                        <a:solidFill>
                          <a:srgbClr val="1F497D"/>
                        </a:solidFill>
                        <a:effectLst/>
                        <a:latin typeface="Times New Roman"/>
                      </a:endParaRPr>
                    </a:p>
                  </a:txBody>
                  <a:tcPr marL="12331" marR="12331" marT="12331" marB="0" anchor="ctr"/>
                </a:tc>
                <a:tc>
                  <a:txBody>
                    <a:bodyPr/>
                    <a:lstStyle/>
                    <a:p>
                      <a:pPr algn="ctr" fontAlgn="ctr"/>
                      <a:r>
                        <a:rPr lang="it-IT" sz="1600" u="none" strike="noStrike" dirty="0">
                          <a:effectLst/>
                        </a:rPr>
                        <a:t>39,5</a:t>
                      </a:r>
                      <a:endParaRPr lang="it-IT" sz="16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3"/>
                  </a:ext>
                </a:extLst>
              </a:tr>
              <a:tr h="218102">
                <a:tc>
                  <a:txBody>
                    <a:bodyPr/>
                    <a:lstStyle/>
                    <a:p>
                      <a:pPr algn="l" fontAlgn="ctr"/>
                      <a:r>
                        <a:rPr lang="it-IT" sz="1500" u="none" strike="noStrike">
                          <a:effectLst/>
                        </a:rPr>
                        <a:t>46 - 60</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600" u="none" strike="noStrike">
                          <a:effectLst/>
                        </a:rPr>
                        <a:t>39</a:t>
                      </a:r>
                      <a:endParaRPr lang="it-IT" sz="1600" b="0" i="0" u="none" strike="noStrike">
                        <a:solidFill>
                          <a:srgbClr val="1F497D"/>
                        </a:solidFill>
                        <a:effectLst/>
                        <a:latin typeface="Times New Roman"/>
                      </a:endParaRPr>
                    </a:p>
                  </a:txBody>
                  <a:tcPr marL="12331" marR="12331" marT="12331" marB="0" anchor="ctr"/>
                </a:tc>
                <a:tc>
                  <a:txBody>
                    <a:bodyPr/>
                    <a:lstStyle/>
                    <a:p>
                      <a:pPr algn="ctr" fontAlgn="ctr"/>
                      <a:r>
                        <a:rPr lang="it-IT" sz="1600" u="none" strike="noStrike" dirty="0">
                          <a:effectLst/>
                        </a:rPr>
                        <a:t>20,5</a:t>
                      </a:r>
                      <a:endParaRPr lang="it-IT" sz="16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4"/>
                  </a:ext>
                </a:extLst>
              </a:tr>
              <a:tr h="218102">
                <a:tc>
                  <a:txBody>
                    <a:bodyPr/>
                    <a:lstStyle/>
                    <a:p>
                      <a:pPr algn="l" fontAlgn="ctr"/>
                      <a:r>
                        <a:rPr lang="it-IT" sz="1500" u="none" strike="noStrike">
                          <a:effectLst/>
                        </a:rPr>
                        <a:t>Over 60</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600" u="none" strike="noStrike">
                          <a:effectLst/>
                        </a:rPr>
                        <a:t>33</a:t>
                      </a:r>
                      <a:endParaRPr lang="it-IT" sz="1600" b="0" i="0" u="none" strike="noStrike">
                        <a:solidFill>
                          <a:srgbClr val="1F497D"/>
                        </a:solidFill>
                        <a:effectLst/>
                        <a:latin typeface="Times New Roman"/>
                      </a:endParaRPr>
                    </a:p>
                  </a:txBody>
                  <a:tcPr marL="12331" marR="12331" marT="12331" marB="0" anchor="ctr"/>
                </a:tc>
                <a:tc>
                  <a:txBody>
                    <a:bodyPr/>
                    <a:lstStyle/>
                    <a:p>
                      <a:pPr algn="ctr" fontAlgn="ctr"/>
                      <a:r>
                        <a:rPr lang="it-IT" sz="1600" u="none" strike="noStrike" dirty="0">
                          <a:effectLst/>
                        </a:rPr>
                        <a:t>17,4</a:t>
                      </a:r>
                      <a:endParaRPr lang="it-IT" sz="16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5"/>
                  </a:ext>
                </a:extLst>
              </a:tr>
              <a:tr h="218102">
                <a:tc>
                  <a:txBody>
                    <a:bodyPr/>
                    <a:lstStyle/>
                    <a:p>
                      <a:pPr algn="l" fontAlgn="ctr"/>
                      <a:endParaRPr lang="it-IT" sz="1600" b="0" i="0" u="none" strike="noStrike">
                        <a:solidFill>
                          <a:srgbClr val="000000"/>
                        </a:solidFill>
                        <a:effectLst/>
                        <a:latin typeface="Times New Roman"/>
                      </a:endParaRPr>
                    </a:p>
                  </a:txBody>
                  <a:tcPr marL="12331" marR="12331" marT="12331" marB="0" anchor="ctr"/>
                </a:tc>
                <a:tc>
                  <a:txBody>
                    <a:bodyPr/>
                    <a:lstStyle/>
                    <a:p>
                      <a:pPr algn="ctr" fontAlgn="ctr"/>
                      <a:endParaRPr lang="it-IT" sz="1600" b="0" i="0" u="none" strike="noStrike">
                        <a:solidFill>
                          <a:srgbClr val="1F497D"/>
                        </a:solidFill>
                        <a:effectLst/>
                        <a:latin typeface="Times New Roman"/>
                      </a:endParaRPr>
                    </a:p>
                  </a:txBody>
                  <a:tcPr marL="12331" marR="12331" marT="12331" marB="0" anchor="ctr"/>
                </a:tc>
                <a:tc>
                  <a:txBody>
                    <a:bodyPr/>
                    <a:lstStyle/>
                    <a:p>
                      <a:pPr algn="ctr" fontAlgn="ctr"/>
                      <a:endParaRPr lang="it-IT" sz="1600" b="0" i="0" u="none" strike="noStrike">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6"/>
                  </a:ext>
                </a:extLst>
              </a:tr>
              <a:tr h="282978">
                <a:tc>
                  <a:txBody>
                    <a:bodyPr/>
                    <a:lstStyle/>
                    <a:p>
                      <a:pPr algn="l" fontAlgn="ctr"/>
                      <a:r>
                        <a:rPr lang="it-IT" sz="2100" b="1" u="none" strike="noStrike" dirty="0">
                          <a:effectLst/>
                        </a:rPr>
                        <a:t>Gender</a:t>
                      </a:r>
                      <a:endParaRPr lang="it-IT" sz="2100" b="1" i="0" u="none" strike="noStrike" dirty="0">
                        <a:solidFill>
                          <a:srgbClr val="993300"/>
                        </a:solidFill>
                        <a:effectLst/>
                        <a:latin typeface="Times New Roman"/>
                      </a:endParaRPr>
                    </a:p>
                  </a:txBody>
                  <a:tcPr marL="12331" marR="12331" marT="12331" marB="0" anchor="ctr"/>
                </a:tc>
                <a:tc>
                  <a:txBody>
                    <a:bodyPr/>
                    <a:lstStyle/>
                    <a:p>
                      <a:pPr algn="ctr" fontAlgn="ctr"/>
                      <a:endParaRPr lang="it-IT" sz="2100" b="0" i="0" u="none" strike="noStrike" dirty="0">
                        <a:solidFill>
                          <a:srgbClr val="1F497D"/>
                        </a:solidFill>
                        <a:effectLst/>
                        <a:latin typeface="Times New Roman"/>
                      </a:endParaRPr>
                    </a:p>
                  </a:txBody>
                  <a:tcPr marL="12331" marR="12331" marT="12331" marB="0" anchor="ctr"/>
                </a:tc>
                <a:tc>
                  <a:txBody>
                    <a:bodyPr/>
                    <a:lstStyle/>
                    <a:p>
                      <a:pPr algn="ctr" fontAlgn="ctr"/>
                      <a:endParaRPr lang="it-IT" sz="21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7"/>
                  </a:ext>
                </a:extLst>
              </a:tr>
              <a:tr h="205127">
                <a:tc>
                  <a:txBody>
                    <a:bodyPr/>
                    <a:lstStyle/>
                    <a:p>
                      <a:pPr algn="l" fontAlgn="ctr"/>
                      <a:r>
                        <a:rPr lang="it-IT" sz="1500" u="none" strike="noStrike">
                          <a:effectLst/>
                        </a:rPr>
                        <a:t>Women</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99</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52,1</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8"/>
                  </a:ext>
                </a:extLst>
              </a:tr>
              <a:tr h="205127">
                <a:tc>
                  <a:txBody>
                    <a:bodyPr/>
                    <a:lstStyle/>
                    <a:p>
                      <a:pPr algn="l" fontAlgn="ctr"/>
                      <a:r>
                        <a:rPr lang="it-IT" sz="1500" u="none" strike="noStrike">
                          <a:effectLst/>
                        </a:rPr>
                        <a:t>Men</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87</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a:effectLst/>
                        </a:rPr>
                        <a:t>45,8</a:t>
                      </a:r>
                      <a:endParaRPr lang="it-IT" sz="1500" b="0" i="0" u="none" strike="noStrike">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09"/>
                  </a:ext>
                </a:extLst>
              </a:tr>
              <a:tr h="205127">
                <a:tc>
                  <a:txBody>
                    <a:bodyPr/>
                    <a:lstStyle/>
                    <a:p>
                      <a:pPr algn="l" fontAlgn="ctr"/>
                      <a:r>
                        <a:rPr lang="it-IT" sz="1500" u="none" strike="noStrike">
                          <a:effectLst/>
                        </a:rPr>
                        <a:t>Other</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4</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2,1</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0"/>
                  </a:ext>
                </a:extLst>
              </a:tr>
              <a:tr h="218102">
                <a:tc>
                  <a:txBody>
                    <a:bodyPr/>
                    <a:lstStyle/>
                    <a:p>
                      <a:pPr algn="l" fontAlgn="ctr"/>
                      <a:endParaRPr lang="it-IT" sz="1600" b="0" i="0" u="none" strike="noStrike">
                        <a:solidFill>
                          <a:srgbClr val="000000"/>
                        </a:solidFill>
                        <a:effectLst/>
                        <a:latin typeface="Times New Roman"/>
                      </a:endParaRPr>
                    </a:p>
                  </a:txBody>
                  <a:tcPr marL="12331" marR="12331" marT="12331" marB="0" anchor="ctr"/>
                </a:tc>
                <a:tc>
                  <a:txBody>
                    <a:bodyPr/>
                    <a:lstStyle/>
                    <a:p>
                      <a:pPr algn="ctr" fontAlgn="ctr"/>
                      <a:endParaRPr lang="it-IT" sz="1600" b="0" i="0" u="none" strike="noStrike">
                        <a:solidFill>
                          <a:srgbClr val="1F497D"/>
                        </a:solidFill>
                        <a:effectLst/>
                        <a:latin typeface="Times New Roman"/>
                      </a:endParaRPr>
                    </a:p>
                  </a:txBody>
                  <a:tcPr marL="12331" marR="12331" marT="12331" marB="0" anchor="ctr"/>
                </a:tc>
                <a:tc>
                  <a:txBody>
                    <a:bodyPr/>
                    <a:lstStyle/>
                    <a:p>
                      <a:pPr algn="ctr" fontAlgn="ctr"/>
                      <a:endParaRPr lang="it-IT" sz="16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1"/>
                  </a:ext>
                </a:extLst>
              </a:tr>
              <a:tr h="282978">
                <a:tc>
                  <a:txBody>
                    <a:bodyPr/>
                    <a:lstStyle/>
                    <a:p>
                      <a:pPr algn="l" fontAlgn="ctr"/>
                      <a:r>
                        <a:rPr lang="it-IT" sz="2100" b="1" u="none" strike="noStrike" dirty="0">
                          <a:effectLst/>
                        </a:rPr>
                        <a:t>Location</a:t>
                      </a:r>
                      <a:endParaRPr lang="it-IT" sz="2100" b="1" i="0" u="none" strike="noStrike" dirty="0">
                        <a:solidFill>
                          <a:srgbClr val="993300"/>
                        </a:solidFill>
                        <a:effectLst/>
                        <a:latin typeface="Times New Roman"/>
                      </a:endParaRPr>
                    </a:p>
                  </a:txBody>
                  <a:tcPr marL="12331" marR="12331" marT="12331" marB="0" anchor="ctr"/>
                </a:tc>
                <a:tc>
                  <a:txBody>
                    <a:bodyPr/>
                    <a:lstStyle/>
                    <a:p>
                      <a:pPr algn="ctr" fontAlgn="ctr"/>
                      <a:endParaRPr lang="it-IT" sz="2100" b="0" i="0" u="none" strike="noStrike" dirty="0">
                        <a:solidFill>
                          <a:srgbClr val="1F497D"/>
                        </a:solidFill>
                        <a:effectLst/>
                        <a:latin typeface="Times New Roman"/>
                      </a:endParaRPr>
                    </a:p>
                  </a:txBody>
                  <a:tcPr marL="12331" marR="12331" marT="12331" marB="0" anchor="ctr"/>
                </a:tc>
                <a:tc>
                  <a:txBody>
                    <a:bodyPr/>
                    <a:lstStyle/>
                    <a:p>
                      <a:pPr algn="ctr" fontAlgn="ctr"/>
                      <a:endParaRPr lang="it-IT" sz="21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2"/>
                  </a:ext>
                </a:extLst>
              </a:tr>
              <a:tr h="205127">
                <a:tc>
                  <a:txBody>
                    <a:bodyPr/>
                    <a:lstStyle/>
                    <a:p>
                      <a:pPr algn="l" fontAlgn="ctr"/>
                      <a:r>
                        <a:rPr lang="it-IT" sz="1500" u="none" strike="noStrike">
                          <a:effectLst/>
                        </a:rPr>
                        <a:t>Urban (Rome)</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101</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53,2</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3"/>
                  </a:ext>
                </a:extLst>
              </a:tr>
              <a:tr h="319232">
                <a:tc>
                  <a:txBody>
                    <a:bodyPr/>
                    <a:lstStyle/>
                    <a:p>
                      <a:pPr algn="l" fontAlgn="ctr"/>
                      <a:r>
                        <a:rPr lang="en-US" sz="1500" u="none" strike="noStrike">
                          <a:effectLst/>
                        </a:rPr>
                        <a:t>Rural area (Other Latium municipalities)</a:t>
                      </a:r>
                      <a:endParaRPr lang="en-US"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89</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46,8</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4"/>
                  </a:ext>
                </a:extLst>
              </a:tr>
              <a:tr h="282978">
                <a:tc>
                  <a:txBody>
                    <a:bodyPr/>
                    <a:lstStyle/>
                    <a:p>
                      <a:pPr algn="l" fontAlgn="ctr"/>
                      <a:endParaRPr lang="it-IT" sz="1600" b="0" i="0" u="none" strike="noStrike" dirty="0">
                        <a:solidFill>
                          <a:srgbClr val="000000"/>
                        </a:solidFill>
                        <a:effectLst/>
                        <a:latin typeface="Times New Roman"/>
                      </a:endParaRPr>
                    </a:p>
                  </a:txBody>
                  <a:tcPr marL="12331" marR="12331" marT="12331" marB="0" anchor="ctr"/>
                </a:tc>
                <a:tc>
                  <a:txBody>
                    <a:bodyPr/>
                    <a:lstStyle/>
                    <a:p>
                      <a:pPr algn="ctr" fontAlgn="ctr"/>
                      <a:endParaRPr lang="it-IT" sz="2100" b="1" i="0" u="none" strike="noStrike">
                        <a:solidFill>
                          <a:srgbClr val="1F497D"/>
                        </a:solidFill>
                        <a:effectLst/>
                        <a:latin typeface="Times New Roman"/>
                      </a:endParaRPr>
                    </a:p>
                  </a:txBody>
                  <a:tcPr marL="12331" marR="12331" marT="12331" marB="0" anchor="ctr"/>
                </a:tc>
                <a:tc>
                  <a:txBody>
                    <a:bodyPr/>
                    <a:lstStyle/>
                    <a:p>
                      <a:pPr algn="ctr" fontAlgn="ctr"/>
                      <a:endParaRPr lang="it-IT" sz="2100" b="1"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5"/>
                  </a:ext>
                </a:extLst>
              </a:tr>
              <a:tr h="282978">
                <a:tc>
                  <a:txBody>
                    <a:bodyPr/>
                    <a:lstStyle/>
                    <a:p>
                      <a:pPr algn="l" fontAlgn="ctr"/>
                      <a:r>
                        <a:rPr lang="it-IT" sz="2100" b="1" u="none" strike="noStrike" dirty="0" err="1">
                          <a:effectLst/>
                        </a:rPr>
                        <a:t>Modality</a:t>
                      </a:r>
                      <a:r>
                        <a:rPr lang="it-IT" sz="2100" b="1" u="none" strike="noStrike" dirty="0">
                          <a:effectLst/>
                        </a:rPr>
                        <a:t> for </a:t>
                      </a:r>
                      <a:r>
                        <a:rPr lang="it-IT" sz="2100" b="1" u="none" strike="noStrike" dirty="0" err="1">
                          <a:effectLst/>
                        </a:rPr>
                        <a:t>interview</a:t>
                      </a:r>
                      <a:endParaRPr lang="it-IT" sz="2100" b="1" i="0" u="none" strike="noStrike" dirty="0">
                        <a:solidFill>
                          <a:srgbClr val="993300"/>
                        </a:solidFill>
                        <a:effectLst/>
                        <a:latin typeface="Times New Roman"/>
                      </a:endParaRPr>
                    </a:p>
                  </a:txBody>
                  <a:tcPr marL="12331" marR="12331" marT="12331" marB="0" anchor="ctr"/>
                </a:tc>
                <a:tc>
                  <a:txBody>
                    <a:bodyPr/>
                    <a:lstStyle/>
                    <a:p>
                      <a:pPr algn="ctr" fontAlgn="ctr"/>
                      <a:endParaRPr lang="it-IT" sz="1500" b="1" i="0" u="none" strike="noStrike" dirty="0">
                        <a:solidFill>
                          <a:srgbClr val="1F497D"/>
                        </a:solidFill>
                        <a:effectLst/>
                        <a:latin typeface="Times New Roman"/>
                      </a:endParaRPr>
                    </a:p>
                  </a:txBody>
                  <a:tcPr marL="12331" marR="12331" marT="12331" marB="0" anchor="ctr"/>
                </a:tc>
                <a:tc>
                  <a:txBody>
                    <a:bodyPr/>
                    <a:lstStyle/>
                    <a:p>
                      <a:pPr algn="ctr" fontAlgn="ctr"/>
                      <a:endParaRPr lang="it-IT" sz="1500" b="1"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6"/>
                  </a:ext>
                </a:extLst>
              </a:tr>
              <a:tr h="205127">
                <a:tc>
                  <a:txBody>
                    <a:bodyPr/>
                    <a:lstStyle/>
                    <a:p>
                      <a:pPr algn="l" fontAlgn="ctr"/>
                      <a:r>
                        <a:rPr lang="it-IT" sz="1500" u="none" strike="noStrike">
                          <a:effectLst/>
                        </a:rPr>
                        <a:t>In presence</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75</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39,5</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7"/>
                  </a:ext>
                </a:extLst>
              </a:tr>
              <a:tr h="205127">
                <a:tc>
                  <a:txBody>
                    <a:bodyPr/>
                    <a:lstStyle/>
                    <a:p>
                      <a:pPr algn="l" fontAlgn="ctr"/>
                      <a:r>
                        <a:rPr lang="it-IT" sz="1500" u="none" strike="noStrike">
                          <a:effectLst/>
                        </a:rPr>
                        <a:t>Web/telephone</a:t>
                      </a:r>
                      <a:endParaRPr lang="it-IT" sz="1500" b="0" i="0" u="none" strike="noStrike">
                        <a:solidFill>
                          <a:srgbClr val="333399"/>
                        </a:solidFill>
                        <a:effectLst/>
                        <a:latin typeface="Times New Roman"/>
                      </a:endParaRPr>
                    </a:p>
                  </a:txBody>
                  <a:tcPr marL="12331" marR="12331" marT="12331" marB="0" anchor="ctr"/>
                </a:tc>
                <a:tc>
                  <a:txBody>
                    <a:bodyPr/>
                    <a:lstStyle/>
                    <a:p>
                      <a:pPr algn="ctr" fontAlgn="ctr"/>
                      <a:r>
                        <a:rPr lang="it-IT" sz="1500" u="none" strike="noStrike">
                          <a:effectLst/>
                        </a:rPr>
                        <a:t>115</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60,5</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8"/>
                  </a:ext>
                </a:extLst>
              </a:tr>
              <a:tr h="205127">
                <a:tc>
                  <a:txBody>
                    <a:bodyPr/>
                    <a:lstStyle/>
                    <a:p>
                      <a:pPr algn="l" fontAlgn="ctr"/>
                      <a:endParaRPr lang="it-IT" sz="1500" b="0" i="0" u="none" strike="noStrike">
                        <a:solidFill>
                          <a:srgbClr val="333399"/>
                        </a:solidFill>
                        <a:effectLst/>
                        <a:latin typeface="Times New Roman"/>
                      </a:endParaRPr>
                    </a:p>
                  </a:txBody>
                  <a:tcPr marL="12331" marR="12331" marT="12331" marB="0" anchor="ctr"/>
                </a:tc>
                <a:tc>
                  <a:txBody>
                    <a:bodyPr/>
                    <a:lstStyle/>
                    <a:p>
                      <a:pPr algn="ctr" fontAlgn="ctr"/>
                      <a:endParaRPr lang="it-IT" sz="1500" b="0" i="0" u="none" strike="noStrike">
                        <a:solidFill>
                          <a:srgbClr val="1F497D"/>
                        </a:solidFill>
                        <a:effectLst/>
                        <a:latin typeface="Times New Roman"/>
                      </a:endParaRPr>
                    </a:p>
                  </a:txBody>
                  <a:tcPr marL="12331" marR="12331" marT="12331" marB="0" anchor="ctr"/>
                </a:tc>
                <a:tc>
                  <a:txBody>
                    <a:bodyPr/>
                    <a:lstStyle/>
                    <a:p>
                      <a:pPr algn="ctr" fontAlgn="ct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19"/>
                  </a:ext>
                </a:extLst>
              </a:tr>
              <a:tr h="205127">
                <a:tc>
                  <a:txBody>
                    <a:bodyPr/>
                    <a:lstStyle/>
                    <a:p>
                      <a:pPr algn="l" fontAlgn="ctr"/>
                      <a:r>
                        <a:rPr lang="it-IT" sz="1500" u="none" strike="noStrike">
                          <a:effectLst/>
                        </a:rPr>
                        <a:t>Total</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a:effectLst/>
                        </a:rPr>
                        <a:t>190</a:t>
                      </a:r>
                      <a:endParaRPr lang="it-IT" sz="1500" b="0" i="0" u="none" strike="noStrike">
                        <a:solidFill>
                          <a:srgbClr val="1F497D"/>
                        </a:solidFill>
                        <a:effectLst/>
                        <a:latin typeface="Times New Roman"/>
                      </a:endParaRPr>
                    </a:p>
                  </a:txBody>
                  <a:tcPr marL="12331" marR="12331" marT="12331" marB="0" anchor="ctr"/>
                </a:tc>
                <a:tc>
                  <a:txBody>
                    <a:bodyPr/>
                    <a:lstStyle/>
                    <a:p>
                      <a:pPr algn="ctr" fontAlgn="ctr"/>
                      <a:r>
                        <a:rPr lang="it-IT" sz="1500" u="none" strike="noStrike" dirty="0">
                          <a:effectLst/>
                        </a:rPr>
                        <a:t>100,0</a:t>
                      </a:r>
                      <a:endParaRPr lang="it-IT" sz="1500" b="0" i="0" u="none" strike="noStrike" dirty="0">
                        <a:solidFill>
                          <a:srgbClr val="1F497D"/>
                        </a:solidFill>
                        <a:effectLst/>
                        <a:latin typeface="Times New Roman"/>
                      </a:endParaRPr>
                    </a:p>
                  </a:txBody>
                  <a:tcPr marL="12331" marR="12331" marT="12331" marB="0" anchor="ctr"/>
                </a:tc>
                <a:extLst>
                  <a:ext uri="{0D108BD9-81ED-4DB2-BD59-A6C34878D82A}">
                    <a16:rowId xmlns:a16="http://schemas.microsoft.com/office/drawing/2014/main" val="10020"/>
                  </a:ext>
                </a:extLst>
              </a:tr>
            </a:tbl>
          </a:graphicData>
        </a:graphic>
      </p:graphicFrame>
      <p:sp>
        <p:nvSpPr>
          <p:cNvPr id="8" name="CasellaDiTesto 7"/>
          <p:cNvSpPr txBox="1"/>
          <p:nvPr/>
        </p:nvSpPr>
        <p:spPr>
          <a:xfrm>
            <a:off x="7018020" y="1565910"/>
            <a:ext cx="4560570" cy="3416320"/>
          </a:xfrm>
          <a:prstGeom prst="rect">
            <a:avLst/>
          </a:prstGeom>
          <a:noFill/>
        </p:spPr>
        <p:txBody>
          <a:bodyPr wrap="square" rtlCol="0">
            <a:spAutoFit/>
          </a:bodyPr>
          <a:lstStyle/>
          <a:p>
            <a:r>
              <a:rPr lang="en-US" sz="2400" dirty="0"/>
              <a:t>The first step of the V.A. concerned the realization of 200 qualitative interviews ( of which 190 valid ones) to people with different types of vulnerability conditions.</a:t>
            </a:r>
          </a:p>
          <a:p>
            <a:r>
              <a:rPr lang="en-US" sz="2400" dirty="0"/>
              <a:t>In the table you can find the general characteristics of the interviewed people</a:t>
            </a:r>
            <a:endParaRPr lang="it-IT" sz="2400" dirty="0"/>
          </a:p>
        </p:txBody>
      </p:sp>
    </p:spTree>
    <p:extLst>
      <p:ext uri="{BB962C8B-B14F-4D97-AF65-F5344CB8AC3E}">
        <p14:creationId xmlns:p14="http://schemas.microsoft.com/office/powerpoint/2010/main" val="20948341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329" y="-27384"/>
            <a:ext cx="10766044" cy="1325563"/>
          </a:xfrm>
        </p:spPr>
        <p:txBody>
          <a:bodyPr>
            <a:normAutofit/>
          </a:bodyPr>
          <a:lstStyle/>
          <a:p>
            <a:r>
              <a:rPr lang="it-IT" sz="3200" dirty="0" err="1"/>
              <a:t>Main</a:t>
            </a:r>
            <a:r>
              <a:rPr lang="it-IT" sz="3200" dirty="0"/>
              <a:t> </a:t>
            </a:r>
            <a:r>
              <a:rPr lang="it-IT" sz="3200" dirty="0" err="1"/>
              <a:t>Vulnerability</a:t>
            </a:r>
            <a:r>
              <a:rPr lang="it-IT" sz="3200" dirty="0"/>
              <a:t> </a:t>
            </a:r>
            <a:r>
              <a:rPr lang="it-IT" sz="3200" dirty="0" err="1"/>
              <a:t>categories</a:t>
            </a:r>
            <a:endParaRPr lang="it-IT" sz="3200" dirty="0"/>
          </a:p>
        </p:txBody>
      </p:sp>
      <p:graphicFrame>
        <p:nvGraphicFramePr>
          <p:cNvPr id="3" name="Tabella 2"/>
          <p:cNvGraphicFramePr>
            <a:graphicFrameLocks noGrp="1"/>
          </p:cNvGraphicFramePr>
          <p:nvPr/>
        </p:nvGraphicFramePr>
        <p:xfrm>
          <a:off x="194310" y="675681"/>
          <a:ext cx="4784090" cy="5482913"/>
        </p:xfrm>
        <a:graphic>
          <a:graphicData uri="http://schemas.openxmlformats.org/drawingml/2006/table">
            <a:tbl>
              <a:tblPr>
                <a:tableStyleId>{1E171933-4619-4E11-9A3F-F7608DF75F80}</a:tableStyleId>
              </a:tblPr>
              <a:tblGrid>
                <a:gridCol w="3928820">
                  <a:extLst>
                    <a:ext uri="{9D8B030D-6E8A-4147-A177-3AD203B41FA5}">
                      <a16:colId xmlns:a16="http://schemas.microsoft.com/office/drawing/2014/main" val="20000"/>
                    </a:ext>
                  </a:extLst>
                </a:gridCol>
                <a:gridCol w="466510">
                  <a:extLst>
                    <a:ext uri="{9D8B030D-6E8A-4147-A177-3AD203B41FA5}">
                      <a16:colId xmlns:a16="http://schemas.microsoft.com/office/drawing/2014/main" val="20001"/>
                    </a:ext>
                  </a:extLst>
                </a:gridCol>
                <a:gridCol w="388760">
                  <a:extLst>
                    <a:ext uri="{9D8B030D-6E8A-4147-A177-3AD203B41FA5}">
                      <a16:colId xmlns:a16="http://schemas.microsoft.com/office/drawing/2014/main" val="20002"/>
                    </a:ext>
                  </a:extLst>
                </a:gridCol>
              </a:tblGrid>
              <a:tr h="173228">
                <a:tc>
                  <a:txBody>
                    <a:bodyPr/>
                    <a:lstStyle/>
                    <a:p>
                      <a:pPr algn="l" fontAlgn="ctr"/>
                      <a:r>
                        <a:rPr lang="it-IT" sz="1100" u="none" strike="noStrike" dirty="0">
                          <a:effectLst/>
                        </a:rPr>
                        <a:t> </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v.a.</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a:effectLst/>
                        </a:rPr>
                        <a:t>%</a:t>
                      </a:r>
                      <a:endParaRPr lang="it-IT" sz="1100" b="0" i="0" u="none" strike="noStrike">
                        <a:solidFill>
                          <a:srgbClr val="000000"/>
                        </a:solidFill>
                        <a:effectLst/>
                        <a:latin typeface="Times New Roman"/>
                      </a:endParaRPr>
                    </a:p>
                  </a:txBody>
                  <a:tcPr marL="8319" marR="8319" marT="8319" marB="0" anchor="ctr"/>
                </a:tc>
                <a:extLst>
                  <a:ext uri="{0D108BD9-81ED-4DB2-BD59-A6C34878D82A}">
                    <a16:rowId xmlns:a16="http://schemas.microsoft.com/office/drawing/2014/main" val="10000"/>
                  </a:ext>
                </a:extLst>
              </a:tr>
              <a:tr h="173228">
                <a:tc>
                  <a:txBody>
                    <a:bodyPr/>
                    <a:lstStyle/>
                    <a:p>
                      <a:pPr algn="l" fontAlgn="ctr"/>
                      <a:r>
                        <a:rPr lang="it-IT" sz="1100" u="none" strike="noStrike" dirty="0" err="1">
                          <a:effectLst/>
                        </a:rPr>
                        <a:t>Lonely</a:t>
                      </a:r>
                      <a:r>
                        <a:rPr lang="it-IT" sz="1100" u="none" strike="noStrike" dirty="0">
                          <a:effectLst/>
                        </a:rPr>
                        <a:t> </a:t>
                      </a:r>
                      <a:r>
                        <a:rPr lang="it-IT" sz="1100" u="none" strike="noStrike" dirty="0" err="1">
                          <a:effectLst/>
                        </a:rPr>
                        <a:t>people</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31</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16,3</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01"/>
                  </a:ext>
                </a:extLst>
              </a:tr>
              <a:tr h="173228">
                <a:tc>
                  <a:txBody>
                    <a:bodyPr/>
                    <a:lstStyle/>
                    <a:p>
                      <a:pPr algn="l" fontAlgn="ctr"/>
                      <a:r>
                        <a:rPr lang="it-IT" sz="1100" u="none" strike="noStrike" dirty="0" err="1">
                          <a:effectLst/>
                        </a:rPr>
                        <a:t>Seniors</a:t>
                      </a:r>
                      <a:r>
                        <a:rPr lang="it-IT" sz="1100" u="none" strike="noStrike" dirty="0">
                          <a:effectLst/>
                        </a:rPr>
                        <a:t> over 70</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15</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7,9</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02"/>
                  </a:ext>
                </a:extLst>
              </a:tr>
              <a:tr h="339641">
                <a:tc>
                  <a:txBody>
                    <a:bodyPr/>
                    <a:lstStyle/>
                    <a:p>
                      <a:pPr algn="l" fontAlgn="ctr"/>
                      <a:r>
                        <a:rPr lang="en-US" sz="1100" u="none" strike="noStrike" dirty="0">
                          <a:effectLst/>
                        </a:rPr>
                        <a:t>Families with disabled or non self-sufficient elderly / disabled / people with Down syndrome, etc.</a:t>
                      </a:r>
                      <a:endParaRPr lang="en-US"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9</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4,7</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03"/>
                  </a:ext>
                </a:extLst>
              </a:tr>
              <a:tr h="173228">
                <a:tc>
                  <a:txBody>
                    <a:bodyPr/>
                    <a:lstStyle/>
                    <a:p>
                      <a:pPr algn="l" fontAlgn="ctr"/>
                      <a:r>
                        <a:rPr lang="it-IT" sz="1100" u="none" strike="noStrike" dirty="0">
                          <a:effectLst/>
                        </a:rPr>
                        <a:t>People with </a:t>
                      </a:r>
                      <a:r>
                        <a:rPr lang="it-IT" sz="1100" u="none" strike="noStrike" dirty="0" err="1">
                          <a:effectLst/>
                        </a:rPr>
                        <a:t>cronic</a:t>
                      </a:r>
                      <a:r>
                        <a:rPr lang="it-IT" sz="1100" u="none" strike="noStrike" dirty="0">
                          <a:effectLst/>
                        </a:rPr>
                        <a:t> </a:t>
                      </a:r>
                      <a:r>
                        <a:rPr lang="it-IT" sz="1100" u="none" strike="noStrike" dirty="0" err="1">
                          <a:effectLst/>
                        </a:rPr>
                        <a:t>desease</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47</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24,7</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04"/>
                  </a:ext>
                </a:extLst>
              </a:tr>
              <a:tr h="339641">
                <a:tc>
                  <a:txBody>
                    <a:bodyPr/>
                    <a:lstStyle/>
                    <a:p>
                      <a:pPr algn="l" fontAlgn="ctr"/>
                      <a:r>
                        <a:rPr lang="en-US" sz="1100" u="none" strike="noStrike" dirty="0">
                          <a:effectLst/>
                        </a:rPr>
                        <a:t>Families with children up to 14 years/single-parents families</a:t>
                      </a:r>
                      <a:endParaRPr lang="en-US"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26</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13,7</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05"/>
                  </a:ext>
                </a:extLst>
              </a:tr>
              <a:tr h="173228">
                <a:tc>
                  <a:txBody>
                    <a:bodyPr/>
                    <a:lstStyle/>
                    <a:p>
                      <a:pPr algn="l" fontAlgn="ctr"/>
                      <a:r>
                        <a:rPr lang="it-IT" sz="1100" u="none" strike="noStrike" dirty="0">
                          <a:effectLst/>
                        </a:rPr>
                        <a:t>Students in DAD</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21</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11,1</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06"/>
                  </a:ext>
                </a:extLst>
              </a:tr>
              <a:tr h="173228">
                <a:tc>
                  <a:txBody>
                    <a:bodyPr/>
                    <a:lstStyle/>
                    <a:p>
                      <a:pPr algn="l" fontAlgn="ctr"/>
                      <a:r>
                        <a:rPr lang="it-IT" sz="1100" u="none" strike="noStrike" dirty="0">
                          <a:effectLst/>
                        </a:rPr>
                        <a:t>People in </a:t>
                      </a:r>
                      <a:r>
                        <a:rPr lang="it-IT" sz="1100" u="none" strike="noStrike" dirty="0" err="1">
                          <a:effectLst/>
                        </a:rPr>
                        <a:t>precarious</a:t>
                      </a:r>
                      <a:r>
                        <a:rPr lang="it-IT" sz="1100" u="none" strike="noStrike" dirty="0">
                          <a:effectLst/>
                        </a:rPr>
                        <a:t> </a:t>
                      </a:r>
                      <a:r>
                        <a:rPr lang="it-IT" sz="1100" u="none" strike="noStrike" dirty="0" err="1">
                          <a:effectLst/>
                        </a:rPr>
                        <a:t>housing</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12</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6,3</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07"/>
                  </a:ext>
                </a:extLst>
              </a:tr>
              <a:tr h="173228">
                <a:tc>
                  <a:txBody>
                    <a:bodyPr/>
                    <a:lstStyle/>
                    <a:p>
                      <a:pPr algn="l" fontAlgn="ctr"/>
                      <a:r>
                        <a:rPr lang="it-IT" sz="1100" u="none" strike="noStrike" dirty="0" err="1">
                          <a:effectLst/>
                        </a:rPr>
                        <a:t>Earthquake</a:t>
                      </a:r>
                      <a:r>
                        <a:rPr lang="it-IT" sz="1100" u="none" strike="noStrike" dirty="0">
                          <a:effectLst/>
                        </a:rPr>
                        <a:t> </a:t>
                      </a:r>
                      <a:r>
                        <a:rPr lang="it-IT" sz="1100" u="none" strike="noStrike" baseline="0" dirty="0">
                          <a:effectLst/>
                        </a:rPr>
                        <a:t> </a:t>
                      </a:r>
                      <a:r>
                        <a:rPr lang="it-IT" sz="1100" u="none" strike="noStrike" baseline="0" dirty="0" err="1">
                          <a:effectLst/>
                        </a:rPr>
                        <a:t>vic</a:t>
                      </a:r>
                      <a:r>
                        <a:rPr lang="it-IT" sz="1100" u="none" strike="noStrike" dirty="0" err="1">
                          <a:effectLst/>
                        </a:rPr>
                        <a:t>tims</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7</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3,7</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08"/>
                  </a:ext>
                </a:extLst>
              </a:tr>
              <a:tr h="173228">
                <a:tc>
                  <a:txBody>
                    <a:bodyPr/>
                    <a:lstStyle/>
                    <a:p>
                      <a:pPr algn="l" fontAlgn="ctr"/>
                      <a:r>
                        <a:rPr lang="it-IT" sz="1100" u="none" strike="noStrike" dirty="0" err="1">
                          <a:solidFill>
                            <a:srgbClr val="FF0000"/>
                          </a:solidFill>
                          <a:effectLst/>
                        </a:rPr>
                        <a:t>Nurses</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8</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4,2</a:t>
                      </a:r>
                      <a:endParaRPr lang="it-IT" sz="1100" b="0" i="0" u="none" strike="noStrike" dirty="0">
                        <a:solidFill>
                          <a:srgbClr val="FF0000"/>
                        </a:solidFill>
                        <a:effectLst/>
                        <a:latin typeface="Times New Roman"/>
                      </a:endParaRPr>
                    </a:p>
                  </a:txBody>
                  <a:tcPr marL="8319" marR="8319" marT="8319" marB="0" anchor="ctr"/>
                </a:tc>
                <a:extLst>
                  <a:ext uri="{0D108BD9-81ED-4DB2-BD59-A6C34878D82A}">
                    <a16:rowId xmlns:a16="http://schemas.microsoft.com/office/drawing/2014/main" val="10009"/>
                  </a:ext>
                </a:extLst>
              </a:tr>
              <a:tr h="173228">
                <a:tc>
                  <a:txBody>
                    <a:bodyPr/>
                    <a:lstStyle/>
                    <a:p>
                      <a:pPr algn="l" fontAlgn="ctr"/>
                      <a:r>
                        <a:rPr lang="it-IT" sz="1100" u="none" strike="noStrike" dirty="0" err="1">
                          <a:solidFill>
                            <a:srgbClr val="FF0000"/>
                          </a:solidFill>
                          <a:effectLst/>
                        </a:rPr>
                        <a:t>Caregivers</a:t>
                      </a:r>
                      <a:r>
                        <a:rPr lang="it-IT" sz="1100" u="none" strike="noStrike" dirty="0">
                          <a:solidFill>
                            <a:srgbClr val="FF0000"/>
                          </a:solidFill>
                          <a:effectLst/>
                        </a:rPr>
                        <a:t> (</a:t>
                      </a:r>
                      <a:r>
                        <a:rPr lang="it-IT" sz="1100" u="none" strike="noStrike" dirty="0" err="1">
                          <a:solidFill>
                            <a:srgbClr val="FF0000"/>
                          </a:solidFill>
                          <a:effectLst/>
                        </a:rPr>
                        <a:t>professional</a:t>
                      </a:r>
                      <a:r>
                        <a:rPr lang="it-IT" sz="1100" u="none" strike="noStrike" dirty="0">
                          <a:solidFill>
                            <a:srgbClr val="FF0000"/>
                          </a:solidFill>
                          <a:effectLst/>
                        </a:rPr>
                        <a:t>)</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7</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a:solidFill>
                            <a:srgbClr val="FF0000"/>
                          </a:solidFill>
                          <a:effectLst/>
                        </a:rPr>
                        <a:t>3,7</a:t>
                      </a:r>
                      <a:endParaRPr lang="it-IT" sz="1100" b="0" i="0" u="none" strike="noStrike">
                        <a:solidFill>
                          <a:srgbClr val="FF0000"/>
                        </a:solidFill>
                        <a:effectLst/>
                        <a:latin typeface="Times New Roman"/>
                      </a:endParaRPr>
                    </a:p>
                  </a:txBody>
                  <a:tcPr marL="8319" marR="8319" marT="8319" marB="0" anchor="ctr"/>
                </a:tc>
                <a:extLst>
                  <a:ext uri="{0D108BD9-81ED-4DB2-BD59-A6C34878D82A}">
                    <a16:rowId xmlns:a16="http://schemas.microsoft.com/office/drawing/2014/main" val="10010"/>
                  </a:ext>
                </a:extLst>
              </a:tr>
              <a:tr h="173228">
                <a:tc>
                  <a:txBody>
                    <a:bodyPr/>
                    <a:lstStyle/>
                    <a:p>
                      <a:pPr algn="l" fontAlgn="ctr"/>
                      <a:r>
                        <a:rPr lang="it-IT" sz="1100" u="none" strike="noStrike" dirty="0" err="1">
                          <a:solidFill>
                            <a:srgbClr val="FF0000"/>
                          </a:solidFill>
                          <a:effectLst/>
                        </a:rPr>
                        <a:t>Caregivers</a:t>
                      </a:r>
                      <a:r>
                        <a:rPr lang="it-IT" sz="1100" u="none" strike="noStrike" dirty="0">
                          <a:solidFill>
                            <a:srgbClr val="FF0000"/>
                          </a:solidFill>
                          <a:effectLst/>
                        </a:rPr>
                        <a:t> (</a:t>
                      </a:r>
                      <a:r>
                        <a:rPr lang="it-IT" sz="1100" u="none" strike="noStrike" dirty="0" err="1">
                          <a:solidFill>
                            <a:srgbClr val="FF0000"/>
                          </a:solidFill>
                          <a:effectLst/>
                        </a:rPr>
                        <a:t>familiar</a:t>
                      </a:r>
                      <a:r>
                        <a:rPr lang="it-IT" sz="1100" u="none" strike="noStrike" dirty="0">
                          <a:solidFill>
                            <a:srgbClr val="FF0000"/>
                          </a:solidFill>
                          <a:effectLst/>
                        </a:rPr>
                        <a:t>)</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10</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5,3</a:t>
                      </a:r>
                      <a:endParaRPr lang="it-IT" sz="1100" b="0" i="0" u="none" strike="noStrike" dirty="0">
                        <a:solidFill>
                          <a:srgbClr val="FF0000"/>
                        </a:solidFill>
                        <a:effectLst/>
                        <a:latin typeface="Times New Roman"/>
                      </a:endParaRPr>
                    </a:p>
                  </a:txBody>
                  <a:tcPr marL="8319" marR="8319" marT="8319" marB="0" anchor="ctr"/>
                </a:tc>
                <a:extLst>
                  <a:ext uri="{0D108BD9-81ED-4DB2-BD59-A6C34878D82A}">
                    <a16:rowId xmlns:a16="http://schemas.microsoft.com/office/drawing/2014/main" val="10011"/>
                  </a:ext>
                </a:extLst>
              </a:tr>
              <a:tr h="173228">
                <a:tc>
                  <a:txBody>
                    <a:bodyPr/>
                    <a:lstStyle/>
                    <a:p>
                      <a:pPr algn="l" fontAlgn="ctr"/>
                      <a:r>
                        <a:rPr lang="it-IT" sz="1100" u="none" strike="noStrike" dirty="0">
                          <a:solidFill>
                            <a:srgbClr val="FF0000"/>
                          </a:solidFill>
                          <a:effectLst/>
                        </a:rPr>
                        <a:t>Teachers</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2</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1,1</a:t>
                      </a:r>
                      <a:endParaRPr lang="it-IT" sz="1100" b="0" i="0" u="none" strike="noStrike" dirty="0">
                        <a:solidFill>
                          <a:srgbClr val="FF0000"/>
                        </a:solidFill>
                        <a:effectLst/>
                        <a:latin typeface="Times New Roman"/>
                      </a:endParaRPr>
                    </a:p>
                  </a:txBody>
                  <a:tcPr marL="8319" marR="8319" marT="8319" marB="0" anchor="ctr"/>
                </a:tc>
                <a:extLst>
                  <a:ext uri="{0D108BD9-81ED-4DB2-BD59-A6C34878D82A}">
                    <a16:rowId xmlns:a16="http://schemas.microsoft.com/office/drawing/2014/main" val="10012"/>
                  </a:ext>
                </a:extLst>
              </a:tr>
              <a:tr h="173228">
                <a:tc>
                  <a:txBody>
                    <a:bodyPr/>
                    <a:lstStyle/>
                    <a:p>
                      <a:pPr algn="l" fontAlgn="ctr"/>
                      <a:r>
                        <a:rPr lang="it-IT" sz="1100" u="none" strike="noStrike" dirty="0" err="1">
                          <a:effectLst/>
                        </a:rPr>
                        <a:t>Deniers</a:t>
                      </a:r>
                      <a:r>
                        <a:rPr lang="it-IT" sz="1100" u="none" strike="noStrike" dirty="0">
                          <a:effectLst/>
                        </a:rPr>
                        <a:t> </a:t>
                      </a:r>
                      <a:r>
                        <a:rPr lang="it-IT" sz="1100" u="none" strike="noStrike" dirty="0" err="1">
                          <a:effectLst/>
                        </a:rPr>
                        <a:t>about</a:t>
                      </a:r>
                      <a:r>
                        <a:rPr lang="it-IT" sz="1100" u="none" strike="noStrike" dirty="0">
                          <a:effectLst/>
                        </a:rPr>
                        <a:t> </a:t>
                      </a:r>
                      <a:r>
                        <a:rPr lang="it-IT" sz="1100" u="none" strike="noStrike" dirty="0" err="1">
                          <a:effectLst/>
                        </a:rPr>
                        <a:t>Covid</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8</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a:effectLst/>
                        </a:rPr>
                        <a:t>4,2</a:t>
                      </a:r>
                      <a:endParaRPr lang="it-IT" sz="1100" b="0" i="0" u="none" strike="noStrike">
                        <a:solidFill>
                          <a:srgbClr val="000000"/>
                        </a:solidFill>
                        <a:effectLst/>
                        <a:latin typeface="Times New Roman"/>
                      </a:endParaRPr>
                    </a:p>
                  </a:txBody>
                  <a:tcPr marL="8319" marR="8319" marT="8319" marB="0" anchor="ctr"/>
                </a:tc>
                <a:extLst>
                  <a:ext uri="{0D108BD9-81ED-4DB2-BD59-A6C34878D82A}">
                    <a16:rowId xmlns:a16="http://schemas.microsoft.com/office/drawing/2014/main" val="10013"/>
                  </a:ext>
                </a:extLst>
              </a:tr>
              <a:tr h="173228">
                <a:tc>
                  <a:txBody>
                    <a:bodyPr/>
                    <a:lstStyle/>
                    <a:p>
                      <a:pPr algn="l" fontAlgn="ctr"/>
                      <a:r>
                        <a:rPr lang="it-IT" sz="1100" u="none" strike="noStrike" dirty="0">
                          <a:solidFill>
                            <a:srgbClr val="FF0000"/>
                          </a:solidFill>
                          <a:effectLst/>
                        </a:rPr>
                        <a:t>People with </a:t>
                      </a:r>
                      <a:r>
                        <a:rPr lang="it-IT" sz="1100" u="none" strike="noStrike" dirty="0" err="1">
                          <a:solidFill>
                            <a:srgbClr val="FF0000"/>
                          </a:solidFill>
                          <a:effectLst/>
                        </a:rPr>
                        <a:t>psychological</a:t>
                      </a:r>
                      <a:r>
                        <a:rPr lang="it-IT" sz="1100" u="none" strike="noStrike" dirty="0">
                          <a:solidFill>
                            <a:srgbClr val="FF0000"/>
                          </a:solidFill>
                          <a:effectLst/>
                        </a:rPr>
                        <a:t> </a:t>
                      </a:r>
                      <a:r>
                        <a:rPr lang="it-IT" sz="1100" u="none" strike="noStrike" dirty="0" err="1">
                          <a:solidFill>
                            <a:srgbClr val="FF0000"/>
                          </a:solidFill>
                          <a:effectLst/>
                        </a:rPr>
                        <a:t>problems</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a:solidFill>
                            <a:srgbClr val="FF0000"/>
                          </a:solidFill>
                          <a:effectLst/>
                        </a:rPr>
                        <a:t>6</a:t>
                      </a:r>
                      <a:endParaRPr lang="it-IT" sz="1100" b="0" i="0" u="none" strike="noStrike">
                        <a:solidFill>
                          <a:srgbClr val="FF0000"/>
                        </a:solidFill>
                        <a:effectLst/>
                        <a:latin typeface="Times New Roman"/>
                      </a:endParaRPr>
                    </a:p>
                  </a:txBody>
                  <a:tcPr marL="8319" marR="8319" marT="8319" marB="0" anchor="ctr"/>
                </a:tc>
                <a:tc>
                  <a:txBody>
                    <a:bodyPr/>
                    <a:lstStyle/>
                    <a:p>
                      <a:pPr algn="r" fontAlgn="ctr"/>
                      <a:r>
                        <a:rPr lang="it-IT" sz="1100" u="none" strike="noStrike">
                          <a:solidFill>
                            <a:srgbClr val="FF0000"/>
                          </a:solidFill>
                          <a:effectLst/>
                        </a:rPr>
                        <a:t>3,2</a:t>
                      </a:r>
                      <a:endParaRPr lang="it-IT" sz="1100" b="0" i="0" u="none" strike="noStrike">
                        <a:solidFill>
                          <a:srgbClr val="FF0000"/>
                        </a:solidFill>
                        <a:effectLst/>
                        <a:latin typeface="Times New Roman"/>
                      </a:endParaRPr>
                    </a:p>
                  </a:txBody>
                  <a:tcPr marL="8319" marR="8319" marT="8319" marB="0" anchor="ctr"/>
                </a:tc>
                <a:extLst>
                  <a:ext uri="{0D108BD9-81ED-4DB2-BD59-A6C34878D82A}">
                    <a16:rowId xmlns:a16="http://schemas.microsoft.com/office/drawing/2014/main" val="10014"/>
                  </a:ext>
                </a:extLst>
              </a:tr>
              <a:tr h="173228">
                <a:tc>
                  <a:txBody>
                    <a:bodyPr/>
                    <a:lstStyle/>
                    <a:p>
                      <a:pPr algn="l" fontAlgn="ctr"/>
                      <a:r>
                        <a:rPr lang="it-IT" sz="1100" u="none" strike="noStrike" dirty="0" err="1">
                          <a:solidFill>
                            <a:srgbClr val="FF0000"/>
                          </a:solidFill>
                          <a:effectLst/>
                        </a:rPr>
                        <a:t>Transgenders</a:t>
                      </a:r>
                      <a:r>
                        <a:rPr lang="it-IT" sz="1100" u="none" strike="noStrike" dirty="0">
                          <a:solidFill>
                            <a:srgbClr val="FF0000"/>
                          </a:solidFill>
                          <a:effectLst/>
                        </a:rPr>
                        <a:t> and non </a:t>
                      </a:r>
                      <a:r>
                        <a:rPr lang="it-IT" sz="1100" u="none" strike="noStrike" dirty="0" err="1">
                          <a:solidFill>
                            <a:srgbClr val="FF0000"/>
                          </a:solidFill>
                          <a:effectLst/>
                        </a:rPr>
                        <a:t>binary</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2</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1,1</a:t>
                      </a:r>
                      <a:endParaRPr lang="it-IT" sz="1100" b="0" i="0" u="none" strike="noStrike" dirty="0">
                        <a:solidFill>
                          <a:srgbClr val="FF0000"/>
                        </a:solidFill>
                        <a:effectLst/>
                        <a:latin typeface="Times New Roman"/>
                      </a:endParaRPr>
                    </a:p>
                  </a:txBody>
                  <a:tcPr marL="8319" marR="8319" marT="8319" marB="0" anchor="ctr"/>
                </a:tc>
                <a:extLst>
                  <a:ext uri="{0D108BD9-81ED-4DB2-BD59-A6C34878D82A}">
                    <a16:rowId xmlns:a16="http://schemas.microsoft.com/office/drawing/2014/main" val="10015"/>
                  </a:ext>
                </a:extLst>
              </a:tr>
              <a:tr h="173228">
                <a:tc>
                  <a:txBody>
                    <a:bodyPr/>
                    <a:lstStyle/>
                    <a:p>
                      <a:pPr algn="l" fontAlgn="ctr"/>
                      <a:r>
                        <a:rPr lang="it-IT" sz="1100" u="none" strike="noStrike" dirty="0" err="1">
                          <a:effectLst/>
                        </a:rPr>
                        <a:t>Women</a:t>
                      </a:r>
                      <a:r>
                        <a:rPr lang="it-IT" sz="1100" u="none" strike="noStrike" dirty="0">
                          <a:effectLst/>
                        </a:rPr>
                        <a:t> </a:t>
                      </a:r>
                      <a:r>
                        <a:rPr lang="it-IT" sz="1100" u="none" strike="noStrike" dirty="0" err="1">
                          <a:effectLst/>
                        </a:rPr>
                        <a:t>victims</a:t>
                      </a:r>
                      <a:r>
                        <a:rPr lang="it-IT" sz="1100" u="none" strike="noStrike" dirty="0">
                          <a:effectLst/>
                        </a:rPr>
                        <a:t> of </a:t>
                      </a:r>
                      <a:r>
                        <a:rPr lang="it-IT" sz="1100" u="none" strike="noStrike" dirty="0" err="1">
                          <a:effectLst/>
                        </a:rPr>
                        <a:t>violence</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0,5</a:t>
                      </a:r>
                      <a:endParaRPr lang="it-IT" sz="1100" b="0" i="0" u="none" strike="noStrike">
                        <a:solidFill>
                          <a:srgbClr val="000000"/>
                        </a:solidFill>
                        <a:effectLst/>
                        <a:latin typeface="Times New Roman"/>
                      </a:endParaRPr>
                    </a:p>
                  </a:txBody>
                  <a:tcPr marL="8319" marR="8319" marT="8319" marB="0" anchor="ctr"/>
                </a:tc>
                <a:extLst>
                  <a:ext uri="{0D108BD9-81ED-4DB2-BD59-A6C34878D82A}">
                    <a16:rowId xmlns:a16="http://schemas.microsoft.com/office/drawing/2014/main" val="10016"/>
                  </a:ext>
                </a:extLst>
              </a:tr>
              <a:tr h="173228">
                <a:tc>
                  <a:txBody>
                    <a:bodyPr/>
                    <a:lstStyle/>
                    <a:p>
                      <a:pPr algn="l" fontAlgn="ctr"/>
                      <a:r>
                        <a:rPr lang="it-IT" sz="1100" u="none" strike="noStrike" dirty="0">
                          <a:effectLst/>
                        </a:rPr>
                        <a:t>Families with </a:t>
                      </a:r>
                      <a:r>
                        <a:rPr lang="it-IT" sz="1100" u="none" strike="noStrike" dirty="0" err="1">
                          <a:effectLst/>
                        </a:rPr>
                        <a:t>financial</a:t>
                      </a:r>
                      <a:r>
                        <a:rPr lang="it-IT" sz="1100" u="none" strike="noStrike" dirty="0">
                          <a:effectLst/>
                        </a:rPr>
                        <a:t> </a:t>
                      </a:r>
                      <a:r>
                        <a:rPr lang="it-IT" sz="1100" u="none" strike="noStrike" dirty="0" err="1">
                          <a:effectLst/>
                        </a:rPr>
                        <a:t>difficulties</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29</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15,3</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17"/>
                  </a:ext>
                </a:extLst>
              </a:tr>
              <a:tr h="245335">
                <a:tc>
                  <a:txBody>
                    <a:bodyPr/>
                    <a:lstStyle/>
                    <a:p>
                      <a:pPr algn="l" fontAlgn="ctr"/>
                      <a:r>
                        <a:rPr lang="it-IT" sz="1100" u="none" strike="noStrike" dirty="0">
                          <a:solidFill>
                            <a:srgbClr val="FF0000"/>
                          </a:solidFill>
                          <a:effectLst/>
                        </a:rPr>
                        <a:t>People with </a:t>
                      </a:r>
                      <a:r>
                        <a:rPr lang="it-IT" sz="1100" u="none" strike="noStrike" dirty="0" err="1">
                          <a:solidFill>
                            <a:srgbClr val="FF0000"/>
                          </a:solidFill>
                          <a:effectLst/>
                        </a:rPr>
                        <a:t>familiar</a:t>
                      </a:r>
                      <a:r>
                        <a:rPr lang="it-IT" sz="1100" u="none" strike="noStrike" dirty="0">
                          <a:solidFill>
                            <a:srgbClr val="FF0000"/>
                          </a:solidFill>
                          <a:effectLst/>
                        </a:rPr>
                        <a:t> </a:t>
                      </a:r>
                      <a:r>
                        <a:rPr lang="it-IT" sz="1100" u="none" strike="noStrike" dirty="0" err="1">
                          <a:solidFill>
                            <a:srgbClr val="FF0000"/>
                          </a:solidFill>
                          <a:effectLst/>
                        </a:rPr>
                        <a:t>troubles</a:t>
                      </a:r>
                      <a:r>
                        <a:rPr lang="it-IT" sz="1100" u="none" strike="noStrike" dirty="0">
                          <a:solidFill>
                            <a:srgbClr val="FF0000"/>
                          </a:solidFill>
                          <a:effectLst/>
                        </a:rPr>
                        <a:t> (in </a:t>
                      </a:r>
                      <a:r>
                        <a:rPr lang="it-IT" sz="1100" u="none" strike="noStrike" dirty="0" err="1">
                          <a:solidFill>
                            <a:srgbClr val="FF0000"/>
                          </a:solidFill>
                          <a:effectLst/>
                        </a:rPr>
                        <a:t>difficult</a:t>
                      </a:r>
                      <a:r>
                        <a:rPr lang="it-IT" sz="1100" u="none" strike="noStrike" dirty="0">
                          <a:solidFill>
                            <a:srgbClr val="FF0000"/>
                          </a:solidFill>
                          <a:effectLst/>
                        </a:rPr>
                        <a:t> </a:t>
                      </a:r>
                      <a:r>
                        <a:rPr lang="it-IT" sz="1100" u="none" strike="noStrike" dirty="0" err="1">
                          <a:solidFill>
                            <a:srgbClr val="FF0000"/>
                          </a:solidFill>
                          <a:effectLst/>
                        </a:rPr>
                        <a:t>divorce</a:t>
                      </a:r>
                      <a:r>
                        <a:rPr lang="it-IT" sz="1100" u="none" strike="noStrike" baseline="0" dirty="0">
                          <a:solidFill>
                            <a:srgbClr val="FF0000"/>
                          </a:solidFill>
                          <a:effectLst/>
                        </a:rPr>
                        <a:t> </a:t>
                      </a:r>
                      <a:r>
                        <a:rPr lang="it-IT" sz="1100" u="none" strike="noStrike" baseline="0" dirty="0" err="1">
                          <a:solidFill>
                            <a:srgbClr val="FF0000"/>
                          </a:solidFill>
                          <a:effectLst/>
                        </a:rPr>
                        <a:t>process</a:t>
                      </a:r>
                      <a:r>
                        <a:rPr lang="it-IT" sz="1100" u="none" strike="noStrike" baseline="0" dirty="0">
                          <a:solidFill>
                            <a:srgbClr val="FF0000"/>
                          </a:solidFill>
                          <a:effectLst/>
                        </a:rPr>
                        <a:t>)</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6</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3,2</a:t>
                      </a:r>
                      <a:endParaRPr lang="it-IT" sz="1100" b="0" i="0" u="none" strike="noStrike" dirty="0">
                        <a:solidFill>
                          <a:srgbClr val="FF0000"/>
                        </a:solidFill>
                        <a:effectLst/>
                        <a:latin typeface="Times New Roman"/>
                      </a:endParaRPr>
                    </a:p>
                  </a:txBody>
                  <a:tcPr marL="8319" marR="8319" marT="8319" marB="0" anchor="ctr"/>
                </a:tc>
                <a:extLst>
                  <a:ext uri="{0D108BD9-81ED-4DB2-BD59-A6C34878D82A}">
                    <a16:rowId xmlns:a16="http://schemas.microsoft.com/office/drawing/2014/main" val="10018"/>
                  </a:ext>
                </a:extLst>
              </a:tr>
              <a:tr h="173228">
                <a:tc>
                  <a:txBody>
                    <a:bodyPr/>
                    <a:lstStyle/>
                    <a:p>
                      <a:pPr algn="l" fontAlgn="ctr"/>
                      <a:r>
                        <a:rPr lang="en-US" sz="1100" u="none" strike="noStrike" dirty="0">
                          <a:effectLst/>
                        </a:rPr>
                        <a:t>People who have had </a:t>
                      </a:r>
                      <a:r>
                        <a:rPr lang="en-US" sz="1100" u="none" strike="noStrike" dirty="0" err="1">
                          <a:effectLst/>
                        </a:rPr>
                        <a:t>Covid</a:t>
                      </a:r>
                      <a:r>
                        <a:rPr lang="en-US" sz="1100" u="none" strike="noStrike" dirty="0">
                          <a:effectLst/>
                        </a:rPr>
                        <a:t> or Long </a:t>
                      </a:r>
                      <a:r>
                        <a:rPr lang="en-US" sz="1100" u="none" strike="noStrike" dirty="0" err="1">
                          <a:effectLst/>
                        </a:rPr>
                        <a:t>Covid</a:t>
                      </a:r>
                      <a:endParaRPr lang="en-US"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13</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6,8</a:t>
                      </a:r>
                      <a:endParaRPr lang="it-IT" sz="1100" b="0" i="0" u="none" strike="noStrike">
                        <a:solidFill>
                          <a:srgbClr val="000000"/>
                        </a:solidFill>
                        <a:effectLst/>
                        <a:latin typeface="Times New Roman"/>
                      </a:endParaRPr>
                    </a:p>
                  </a:txBody>
                  <a:tcPr marL="8319" marR="8319" marT="8319" marB="0" anchor="ctr"/>
                </a:tc>
                <a:extLst>
                  <a:ext uri="{0D108BD9-81ED-4DB2-BD59-A6C34878D82A}">
                    <a16:rowId xmlns:a16="http://schemas.microsoft.com/office/drawing/2014/main" val="10019"/>
                  </a:ext>
                </a:extLst>
              </a:tr>
              <a:tr h="173228">
                <a:tc>
                  <a:txBody>
                    <a:bodyPr/>
                    <a:lstStyle/>
                    <a:p>
                      <a:pPr algn="l" fontAlgn="ctr"/>
                      <a:r>
                        <a:rPr lang="it-IT" sz="1100" u="none" strike="noStrike" dirty="0" err="1">
                          <a:solidFill>
                            <a:srgbClr val="FF0000"/>
                          </a:solidFill>
                          <a:effectLst/>
                        </a:rPr>
                        <a:t>Smartworkers</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23</a:t>
                      </a:r>
                      <a:endParaRPr lang="it-IT" sz="1100" b="0" i="0" u="none" strike="noStrike" dirty="0">
                        <a:solidFill>
                          <a:srgbClr val="FF0000"/>
                        </a:solidFill>
                        <a:effectLst/>
                        <a:latin typeface="Times New Roman"/>
                      </a:endParaRPr>
                    </a:p>
                  </a:txBody>
                  <a:tcPr marL="8319" marR="8319" marT="8319" marB="0" anchor="ctr"/>
                </a:tc>
                <a:tc>
                  <a:txBody>
                    <a:bodyPr/>
                    <a:lstStyle/>
                    <a:p>
                      <a:pPr algn="r" fontAlgn="ctr"/>
                      <a:r>
                        <a:rPr lang="it-IT" sz="1100" u="none" strike="noStrike" dirty="0">
                          <a:solidFill>
                            <a:srgbClr val="FF0000"/>
                          </a:solidFill>
                          <a:effectLst/>
                        </a:rPr>
                        <a:t>12,1</a:t>
                      </a:r>
                      <a:endParaRPr lang="it-IT" sz="1100" b="0" i="0" u="none" strike="noStrike" dirty="0">
                        <a:solidFill>
                          <a:srgbClr val="FF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20"/>
                  </a:ext>
                </a:extLst>
              </a:tr>
              <a:tr h="173228">
                <a:tc>
                  <a:txBody>
                    <a:bodyPr/>
                    <a:lstStyle/>
                    <a:p>
                      <a:pPr algn="l" fontAlgn="ctr"/>
                      <a:r>
                        <a:rPr lang="en-US" sz="1100" u="none" strike="noStrike" dirty="0">
                          <a:effectLst/>
                        </a:rPr>
                        <a:t>Show business workers / dealers in penalized sectors</a:t>
                      </a:r>
                      <a:endParaRPr lang="en-US"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17</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8,9</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21"/>
                  </a:ext>
                </a:extLst>
              </a:tr>
              <a:tr h="173228">
                <a:tc>
                  <a:txBody>
                    <a:bodyPr/>
                    <a:lstStyle/>
                    <a:p>
                      <a:pPr algn="l" fontAlgn="ctr"/>
                      <a:r>
                        <a:rPr lang="it-IT" sz="1100" u="none" strike="noStrike" dirty="0" err="1">
                          <a:effectLst/>
                        </a:rPr>
                        <a:t>Unemployed</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22</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11,6</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22"/>
                  </a:ext>
                </a:extLst>
              </a:tr>
              <a:tr h="173228">
                <a:tc>
                  <a:txBody>
                    <a:bodyPr/>
                    <a:lstStyle/>
                    <a:p>
                      <a:pPr algn="l" fontAlgn="ctr"/>
                      <a:r>
                        <a:rPr lang="it-IT" sz="1100" u="none" strike="noStrike" dirty="0" err="1">
                          <a:effectLst/>
                        </a:rPr>
                        <a:t>Precarious</a:t>
                      </a:r>
                      <a:r>
                        <a:rPr lang="it-IT" sz="1100" u="none" strike="noStrike" dirty="0">
                          <a:effectLst/>
                        </a:rPr>
                        <a:t> </a:t>
                      </a:r>
                      <a:r>
                        <a:rPr lang="it-IT" sz="1100" u="none" strike="noStrike" dirty="0" err="1">
                          <a:effectLst/>
                        </a:rPr>
                        <a:t>workers</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37</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19,5</a:t>
                      </a:r>
                      <a:endParaRPr lang="it-IT" sz="1100" b="0" i="0" u="none" strike="noStrike" dirty="0">
                        <a:solidFill>
                          <a:srgbClr val="000000"/>
                        </a:solidFill>
                        <a:effectLst/>
                        <a:latin typeface="Times New Roman"/>
                      </a:endParaRPr>
                    </a:p>
                  </a:txBody>
                  <a:tcPr marL="8319" marR="8319" marT="8319" marB="0" anchor="ctr">
                    <a:solidFill>
                      <a:schemeClr val="accent1">
                        <a:lumMod val="20000"/>
                        <a:lumOff val="80000"/>
                      </a:schemeClr>
                    </a:solidFill>
                  </a:tcPr>
                </a:tc>
                <a:extLst>
                  <a:ext uri="{0D108BD9-81ED-4DB2-BD59-A6C34878D82A}">
                    <a16:rowId xmlns:a16="http://schemas.microsoft.com/office/drawing/2014/main" val="10023"/>
                  </a:ext>
                </a:extLst>
              </a:tr>
              <a:tr h="339641">
                <a:tc>
                  <a:txBody>
                    <a:bodyPr/>
                    <a:lstStyle/>
                    <a:p>
                      <a:pPr algn="l" fontAlgn="ctr"/>
                      <a:r>
                        <a:rPr lang="en-US" sz="1100" dirty="0"/>
                        <a:t>Workers temporarily suspended from work with partial wages (</a:t>
                      </a:r>
                      <a:r>
                        <a:rPr lang="it-IT" sz="1100" u="none" strike="noStrike" dirty="0">
                          <a:effectLst/>
                        </a:rPr>
                        <a:t>Cassa integrazione)</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12</a:t>
                      </a:r>
                      <a:endParaRPr lang="it-IT"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6,3</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24"/>
                  </a:ext>
                </a:extLst>
              </a:tr>
              <a:tr h="173228">
                <a:tc>
                  <a:txBody>
                    <a:bodyPr/>
                    <a:lstStyle/>
                    <a:p>
                      <a:pPr algn="l" fontAlgn="ctr"/>
                      <a:r>
                        <a:rPr lang="it-IT" sz="1100" u="none" strike="noStrike">
                          <a:effectLst/>
                        </a:rPr>
                        <a:t>Immigrants</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a:effectLst/>
                        </a:rPr>
                        <a:t>12</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6,3</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25"/>
                  </a:ext>
                </a:extLst>
              </a:tr>
              <a:tr h="339641">
                <a:tc>
                  <a:txBody>
                    <a:bodyPr/>
                    <a:lstStyle/>
                    <a:p>
                      <a:pPr algn="l" fontAlgn="ctr"/>
                      <a:r>
                        <a:rPr lang="en-US" sz="1100" u="none" strike="noStrike" dirty="0">
                          <a:effectLst/>
                        </a:rPr>
                        <a:t>Total (Valid Interviews  on 200)</a:t>
                      </a:r>
                      <a:endParaRPr lang="en-US" sz="1100" b="0" i="0" u="none" strike="noStrike" dirty="0">
                        <a:solidFill>
                          <a:srgbClr val="000000"/>
                        </a:solidFill>
                        <a:effectLst/>
                        <a:latin typeface="Times New Roman"/>
                      </a:endParaRPr>
                    </a:p>
                  </a:txBody>
                  <a:tcPr marL="8319" marR="8319" marT="8319" marB="0" anchor="ctr"/>
                </a:tc>
                <a:tc>
                  <a:txBody>
                    <a:bodyPr/>
                    <a:lstStyle/>
                    <a:p>
                      <a:pPr algn="r" fontAlgn="ctr"/>
                      <a:r>
                        <a:rPr lang="it-IT" sz="1100" u="none" strike="noStrike">
                          <a:effectLst/>
                        </a:rPr>
                        <a:t>190</a:t>
                      </a:r>
                      <a:endParaRPr lang="it-IT" sz="1100" b="0" i="0" u="none" strike="noStrike">
                        <a:solidFill>
                          <a:srgbClr val="000000"/>
                        </a:solidFill>
                        <a:effectLst/>
                        <a:latin typeface="Times New Roman"/>
                      </a:endParaRPr>
                    </a:p>
                  </a:txBody>
                  <a:tcPr marL="8319" marR="8319" marT="8319" marB="0" anchor="ctr"/>
                </a:tc>
                <a:tc>
                  <a:txBody>
                    <a:bodyPr/>
                    <a:lstStyle/>
                    <a:p>
                      <a:pPr algn="r" fontAlgn="ctr"/>
                      <a:r>
                        <a:rPr lang="it-IT" sz="1100" u="none" strike="noStrike" dirty="0">
                          <a:effectLst/>
                        </a:rPr>
                        <a:t>100,0</a:t>
                      </a:r>
                      <a:endParaRPr lang="it-IT" sz="1100" b="0" i="0" u="none" strike="noStrike" dirty="0">
                        <a:solidFill>
                          <a:srgbClr val="000000"/>
                        </a:solidFill>
                        <a:effectLst/>
                        <a:latin typeface="Times New Roman"/>
                      </a:endParaRPr>
                    </a:p>
                  </a:txBody>
                  <a:tcPr marL="8319" marR="8319" marT="8319" marB="0" anchor="ctr"/>
                </a:tc>
                <a:extLst>
                  <a:ext uri="{0D108BD9-81ED-4DB2-BD59-A6C34878D82A}">
                    <a16:rowId xmlns:a16="http://schemas.microsoft.com/office/drawing/2014/main" val="10026"/>
                  </a:ext>
                </a:extLst>
              </a:tr>
            </a:tbl>
          </a:graphicData>
        </a:graphic>
      </p:graphicFrame>
      <p:sp>
        <p:nvSpPr>
          <p:cNvPr id="6" name="Segnaposto testo 5"/>
          <p:cNvSpPr>
            <a:spLocks noGrp="1"/>
          </p:cNvSpPr>
          <p:nvPr>
            <p:ph type="body" idx="1"/>
          </p:nvPr>
        </p:nvSpPr>
        <p:spPr>
          <a:xfrm>
            <a:off x="5520690" y="1234441"/>
            <a:ext cx="6503670" cy="4880609"/>
          </a:xfrm>
        </p:spPr>
        <p:txBody>
          <a:bodyPr/>
          <a:lstStyle/>
          <a:p>
            <a:r>
              <a:rPr lang="en-US" sz="1800" b="1" dirty="0"/>
              <a:t>8 new categories </a:t>
            </a:r>
            <a:r>
              <a:rPr lang="en-US" sz="1800" dirty="0"/>
              <a:t>compared to the initial categories </a:t>
            </a:r>
          </a:p>
          <a:p>
            <a:r>
              <a:rPr lang="en-US" sz="1800" b="1" dirty="0"/>
              <a:t>44% </a:t>
            </a:r>
            <a:r>
              <a:rPr lang="en-US" sz="1800" dirty="0"/>
              <a:t>of respondents </a:t>
            </a:r>
            <a:r>
              <a:rPr lang="en-US" sz="1800" b="1" dirty="0"/>
              <a:t>have more than one vulnerability</a:t>
            </a:r>
          </a:p>
          <a:p>
            <a:r>
              <a:rPr lang="en-US" sz="1800" b="1" dirty="0"/>
              <a:t>75% </a:t>
            </a:r>
            <a:r>
              <a:rPr lang="en-US" sz="1800" dirty="0"/>
              <a:t>of the sample had a </a:t>
            </a:r>
            <a:r>
              <a:rPr lang="en-US" sz="1800" b="1" dirty="0"/>
              <a:t>pre-existing vulnerability </a:t>
            </a:r>
            <a:r>
              <a:rPr lang="en-US" sz="1800" dirty="0"/>
              <a:t>(but </a:t>
            </a:r>
            <a:r>
              <a:rPr lang="en-US" sz="1800" b="1" dirty="0"/>
              <a:t>25%</a:t>
            </a:r>
            <a:r>
              <a:rPr lang="en-US" sz="1800" dirty="0"/>
              <a:t> </a:t>
            </a:r>
            <a:r>
              <a:rPr lang="en-US" sz="1800" b="1" dirty="0"/>
              <a:t>had no vulnerabilities </a:t>
            </a:r>
            <a:r>
              <a:rPr lang="en-US" sz="1800" dirty="0"/>
              <a:t>unlike what we expected)</a:t>
            </a:r>
          </a:p>
          <a:p>
            <a:r>
              <a:rPr lang="en-US" sz="1800" dirty="0"/>
              <a:t>We found </a:t>
            </a:r>
            <a:r>
              <a:rPr lang="en-US" sz="1800" b="1" dirty="0"/>
              <a:t>new vulnerabilities due to COVID-19 </a:t>
            </a:r>
            <a:r>
              <a:rPr lang="en-US" sz="1800" dirty="0"/>
              <a:t>in </a:t>
            </a:r>
            <a:r>
              <a:rPr lang="en-US" sz="1800" b="1" dirty="0"/>
              <a:t>55%</a:t>
            </a:r>
            <a:r>
              <a:rPr lang="en-US" sz="1800" dirty="0"/>
              <a:t> of respondents </a:t>
            </a:r>
            <a:r>
              <a:rPr lang="en-US" sz="1800" b="1" dirty="0"/>
              <a:t>without vulnerabilities </a:t>
            </a:r>
            <a:r>
              <a:rPr lang="en-US" sz="1800" dirty="0"/>
              <a:t>and in </a:t>
            </a:r>
            <a:r>
              <a:rPr lang="en-US" sz="1800" b="1" dirty="0"/>
              <a:t>63%</a:t>
            </a:r>
            <a:r>
              <a:rPr lang="en-US" sz="1800" dirty="0"/>
              <a:t> of people who had </a:t>
            </a:r>
            <a:r>
              <a:rPr lang="en-US" sz="1800" b="1" dirty="0"/>
              <a:t>initial vulnerabilities </a:t>
            </a:r>
          </a:p>
          <a:p>
            <a:r>
              <a:rPr lang="en-US" sz="1800" b="1" dirty="0"/>
              <a:t>40% </a:t>
            </a:r>
            <a:r>
              <a:rPr lang="en-US" sz="1800" dirty="0"/>
              <a:t>of people with initial vulnerabilities shows an </a:t>
            </a:r>
            <a:r>
              <a:rPr lang="en-US" sz="1800" b="1" dirty="0"/>
              <a:t>increase in vulnerabilities</a:t>
            </a:r>
          </a:p>
          <a:p>
            <a:r>
              <a:rPr lang="en-US" sz="1800" dirty="0"/>
              <a:t>New vulnerabilities and increased vulnerabilities are </a:t>
            </a:r>
            <a:r>
              <a:rPr lang="en-US" sz="1800" b="1" dirty="0"/>
              <a:t>more common among those with more than one</a:t>
            </a:r>
            <a:endParaRPr lang="it-IT" sz="1800" b="1" dirty="0"/>
          </a:p>
          <a:p>
            <a:endParaRPr lang="it-IT" sz="1800" dirty="0"/>
          </a:p>
        </p:txBody>
      </p:sp>
    </p:spTree>
    <p:extLst>
      <p:ext uri="{BB962C8B-B14F-4D97-AF65-F5344CB8AC3E}">
        <p14:creationId xmlns:p14="http://schemas.microsoft.com/office/powerpoint/2010/main" val="302815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673100" y="231412"/>
            <a:ext cx="10766044" cy="1325563"/>
          </a:xfrm>
        </p:spPr>
        <p:txBody>
          <a:bodyPr/>
          <a:lstStyle/>
          <a:p>
            <a:r>
              <a:rPr lang="it-IT" dirty="0"/>
              <a:t>A multi-</a:t>
            </a:r>
            <a:r>
              <a:rPr lang="it-IT" dirty="0" err="1"/>
              <a:t>dimensional</a:t>
            </a:r>
            <a:r>
              <a:rPr lang="it-IT" dirty="0"/>
              <a:t> </a:t>
            </a:r>
            <a:r>
              <a:rPr lang="it-IT" dirty="0" err="1"/>
              <a:t>vulnerability</a:t>
            </a:r>
            <a:endParaRPr lang="it-IT" dirty="0"/>
          </a:p>
        </p:txBody>
      </p:sp>
      <p:sp>
        <p:nvSpPr>
          <p:cNvPr id="2" name="Segnaposto contenuto 2"/>
          <p:cNvSpPr txBox="1">
            <a:spLocks noGrp="1"/>
          </p:cNvSpPr>
          <p:nvPr>
            <p:ph sz="half" idx="2"/>
          </p:nvPr>
        </p:nvSpPr>
        <p:spPr>
          <a:xfrm>
            <a:off x="342900" y="1303020"/>
            <a:ext cx="3040380" cy="5337809"/>
          </a:xfrm>
          <a:prstGeom prst="rect">
            <a:avLst/>
          </a:prstGeom>
          <a:solidFill>
            <a:schemeClr val="bg1">
              <a:lumMod val="95000"/>
            </a:schemeClr>
          </a:solidFill>
        </p:spPr>
        <p:txBody>
          <a:bodyPr/>
          <a:lstStyle/>
          <a:p>
            <a:pPr marL="0" lvl="0">
              <a:lnSpc>
                <a:spcPct val="80000"/>
              </a:lnSpc>
              <a:spcBef>
                <a:spcPts val="400"/>
              </a:spcBef>
            </a:pPr>
            <a:r>
              <a:rPr lang="en-US" sz="1800" dirty="0">
                <a:latin typeface="+mn-lt"/>
                <a:cs typeface="+mn-cs"/>
              </a:rPr>
              <a:t>Woman, 40 years old, foreign, lives in Rome</a:t>
            </a:r>
          </a:p>
          <a:p>
            <a:pPr marL="0" lvl="0">
              <a:lnSpc>
                <a:spcPct val="80000"/>
              </a:lnSpc>
              <a:spcBef>
                <a:spcPts val="400"/>
              </a:spcBef>
            </a:pPr>
            <a:endParaRPr lang="en-US" sz="1800" dirty="0">
              <a:latin typeface="+mn-lt"/>
              <a:cs typeface="+mn-cs"/>
            </a:endParaRPr>
          </a:p>
          <a:p>
            <a:pPr marL="0" lvl="0">
              <a:lnSpc>
                <a:spcPct val="80000"/>
              </a:lnSpc>
              <a:spcBef>
                <a:spcPts val="400"/>
              </a:spcBef>
            </a:pPr>
            <a:r>
              <a:rPr lang="en-US" sz="1800" dirty="0">
                <a:latin typeface="+mn-lt"/>
                <a:cs typeface="+mn-cs"/>
              </a:rPr>
              <a:t>She studies medicine and works as a waitress, after going on layoff for COVID-19 she no longer has sufficient income and  found a work in a call center</a:t>
            </a:r>
          </a:p>
          <a:p>
            <a:pPr marL="0" lvl="0">
              <a:lnSpc>
                <a:spcPct val="80000"/>
              </a:lnSpc>
              <a:spcBef>
                <a:spcPts val="400"/>
              </a:spcBef>
            </a:pPr>
            <a:endParaRPr lang="en-US" sz="1800" dirty="0">
              <a:latin typeface="+mn-lt"/>
              <a:cs typeface="+mn-cs"/>
            </a:endParaRPr>
          </a:p>
          <a:p>
            <a:pPr marL="0">
              <a:lnSpc>
                <a:spcPct val="80000"/>
              </a:lnSpc>
              <a:spcBef>
                <a:spcPts val="400"/>
              </a:spcBef>
            </a:pPr>
            <a:r>
              <a:rPr lang="en-US" sz="1800" dirty="0">
                <a:latin typeface="+mn-lt"/>
                <a:cs typeface="+mn-cs"/>
              </a:rPr>
              <a:t>She doesn't feel integrated in the place where she lives and she thinks that there are problems of integration that concern all foreigners towards whom there is a lack of interest from public institutions and also the associations of the third sector don't do enough</a:t>
            </a:r>
          </a:p>
        </p:txBody>
      </p:sp>
      <p:sp>
        <p:nvSpPr>
          <p:cNvPr id="6" name="Rettangolo 5"/>
          <p:cNvSpPr/>
          <p:nvPr/>
        </p:nvSpPr>
        <p:spPr>
          <a:xfrm>
            <a:off x="4297680" y="1211581"/>
            <a:ext cx="7703820" cy="2308324"/>
          </a:xfrm>
          <a:prstGeom prst="rect">
            <a:avLst/>
          </a:prstGeom>
          <a:solidFill>
            <a:schemeClr val="accent6">
              <a:lumMod val="40000"/>
              <a:lumOff val="60000"/>
            </a:schemeClr>
          </a:solidFill>
        </p:spPr>
        <p:txBody>
          <a:bodyPr wrap="square">
            <a:spAutoFit/>
          </a:bodyPr>
          <a:lstStyle/>
          <a:p>
            <a:r>
              <a:rPr lang="en-US" b="1" dirty="0"/>
              <a:t>Vulnerability is a mix of loneliness, uncertainty, anxiety, financial and health problems</a:t>
            </a:r>
          </a:p>
          <a:p>
            <a:endParaRPr lang="en-US" dirty="0"/>
          </a:p>
          <a:p>
            <a:r>
              <a:rPr lang="en-US" i="1" dirty="0"/>
              <a:t>"I know people who are not doing well at the moment both economically and mentally. If one is sensitive or in difficult situations the body is affected. If a person is alone, has to support himself and does not have economic security, these elements affect the rest. And everything is increased by the anxiety of the moment."</a:t>
            </a:r>
            <a:endParaRPr lang="it-IT" i="1" dirty="0"/>
          </a:p>
        </p:txBody>
      </p:sp>
      <p:sp>
        <p:nvSpPr>
          <p:cNvPr id="7" name="Rettangolo 6"/>
          <p:cNvSpPr/>
          <p:nvPr/>
        </p:nvSpPr>
        <p:spPr>
          <a:xfrm>
            <a:off x="3691890" y="4034790"/>
            <a:ext cx="8138160" cy="2585323"/>
          </a:xfrm>
          <a:prstGeom prst="rect">
            <a:avLst/>
          </a:prstGeom>
          <a:solidFill>
            <a:schemeClr val="accent2">
              <a:lumMod val="40000"/>
              <a:lumOff val="60000"/>
            </a:schemeClr>
          </a:solidFill>
        </p:spPr>
        <p:txBody>
          <a:bodyPr wrap="square">
            <a:spAutoFit/>
          </a:bodyPr>
          <a:lstStyle/>
          <a:p>
            <a:r>
              <a:rPr lang="en-US" b="1" dirty="0"/>
              <a:t>Living conditions and discrimination against foreigners create more </a:t>
            </a:r>
          </a:p>
          <a:p>
            <a:r>
              <a:rPr lang="en-US" b="1" dirty="0"/>
              <a:t>forms of vulnerability</a:t>
            </a:r>
          </a:p>
          <a:p>
            <a:endParaRPr lang="en-US" b="1" dirty="0"/>
          </a:p>
          <a:p>
            <a:r>
              <a:rPr lang="en-US" i="1" dirty="0"/>
              <a:t>"There are people of different nationalities and I think they are quite neglected. Their lifestyle and the environment they live in increases their health risks. My guess is that they don't even get tests for prevention and even forgo medical care for economic reasons of course. Those who work off the books would rather go to work even if they're sick than miss a day of work that won't be paid." </a:t>
            </a:r>
            <a:endParaRPr lang="it-IT" i="1" dirty="0"/>
          </a:p>
        </p:txBody>
      </p:sp>
    </p:spTree>
    <p:extLst>
      <p:ext uri="{BB962C8B-B14F-4D97-AF65-F5344CB8AC3E}">
        <p14:creationId xmlns:p14="http://schemas.microsoft.com/office/powerpoint/2010/main" val="162272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 y="297181"/>
            <a:ext cx="10755630" cy="765810"/>
          </a:xfrm>
        </p:spPr>
        <p:txBody>
          <a:bodyPr/>
          <a:lstStyle/>
          <a:p>
            <a:r>
              <a:rPr lang="it-IT" dirty="0"/>
              <a:t>The</a:t>
            </a:r>
            <a:r>
              <a:rPr lang="en-US" dirty="0"/>
              <a:t> double vulnerability of the disease</a:t>
            </a:r>
            <a:endParaRPr lang="it-IT" dirty="0"/>
          </a:p>
        </p:txBody>
      </p:sp>
      <p:sp>
        <p:nvSpPr>
          <p:cNvPr id="3" name="Segnaposto contenuto 2"/>
          <p:cNvSpPr>
            <a:spLocks noGrp="1"/>
          </p:cNvSpPr>
          <p:nvPr>
            <p:ph sz="half" idx="1"/>
          </p:nvPr>
        </p:nvSpPr>
        <p:spPr/>
        <p:txBody>
          <a:bodyPr/>
          <a:lstStyle/>
          <a:p>
            <a:r>
              <a:rPr lang="it-IT" dirty="0"/>
              <a:t> </a:t>
            </a:r>
          </a:p>
          <a:p>
            <a:endParaRPr lang="it-IT" dirty="0"/>
          </a:p>
        </p:txBody>
      </p:sp>
      <p:sp>
        <p:nvSpPr>
          <p:cNvPr id="4" name="Segnaposto contenuto 3"/>
          <p:cNvSpPr>
            <a:spLocks noGrp="1"/>
          </p:cNvSpPr>
          <p:nvPr>
            <p:ph sz="half" idx="2"/>
          </p:nvPr>
        </p:nvSpPr>
        <p:spPr>
          <a:xfrm>
            <a:off x="4480560" y="1405890"/>
            <a:ext cx="6958584" cy="3208571"/>
          </a:xfrm>
          <a:solidFill>
            <a:schemeClr val="accent6">
              <a:lumMod val="40000"/>
              <a:lumOff val="60000"/>
            </a:schemeClr>
          </a:solidFill>
        </p:spPr>
        <p:txBody>
          <a:bodyPr wrap="square">
            <a:spAutoFit/>
          </a:bodyPr>
          <a:lstStyle/>
          <a:p>
            <a:pPr marL="0" indent="0">
              <a:buNone/>
            </a:pPr>
            <a:r>
              <a:rPr lang="en-US" sz="1800" b="1" dirty="0">
                <a:latin typeface="+mn-lt"/>
                <a:cs typeface="+mn-cs"/>
              </a:rPr>
              <a:t>The psychological vulnerability related to COVID</a:t>
            </a:r>
          </a:p>
          <a:p>
            <a:pPr marL="0" indent="0">
              <a:buNone/>
            </a:pPr>
            <a:endParaRPr lang="en-US" sz="1800" b="1" dirty="0">
              <a:latin typeface="+mn-lt"/>
              <a:cs typeface="+mn-cs"/>
            </a:endParaRPr>
          </a:p>
          <a:p>
            <a:pPr marL="0" indent="0">
              <a:buNone/>
            </a:pPr>
            <a:r>
              <a:rPr lang="en-US" sz="1800" b="1" i="1" dirty="0">
                <a:latin typeface="+mn-lt"/>
                <a:cs typeface="+mn-cs"/>
              </a:rPr>
              <a:t>"The COVID had a strong emotional impact for me  both physically and emotionally. I  had to do two quarantines (40 days + 40 days). The fact that I can't get a hug or the fact that I can't invite people, to not see them physically at all has changed me so much.“</a:t>
            </a:r>
          </a:p>
          <a:p>
            <a:pPr marL="0" indent="0">
              <a:buNone/>
            </a:pPr>
            <a:r>
              <a:rPr lang="en-US" sz="1800" b="1" i="1" dirty="0">
                <a:latin typeface="+mn-lt"/>
                <a:cs typeface="+mn-cs"/>
              </a:rPr>
              <a:t>"for months I felt that I had experienced a period of extreme loneliness."</a:t>
            </a:r>
            <a:endParaRPr lang="it-IT" sz="1800" b="1" i="1" dirty="0">
              <a:latin typeface="+mn-lt"/>
              <a:cs typeface="+mn-cs"/>
            </a:endParaRPr>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6" name="Segnaposto contenuto 2"/>
          <p:cNvSpPr txBox="1">
            <a:spLocks/>
          </p:cNvSpPr>
          <p:nvPr/>
        </p:nvSpPr>
        <p:spPr>
          <a:xfrm>
            <a:off x="342900" y="1303020"/>
            <a:ext cx="3474720" cy="5337809"/>
          </a:xfrm>
          <a:prstGeom prst="rect">
            <a:avLst/>
          </a:prstGeom>
          <a:solidFill>
            <a:schemeClr val="bg1">
              <a:lumMod val="95000"/>
            </a:schemeClr>
          </a:solidFill>
        </p:spPr>
        <p:txBody>
          <a:bodyPr/>
          <a:lstStyle>
            <a:lvl1pPr marL="228600" indent="-228600" algn="l" defTabSz="914400" rtl="0" eaLnBrk="1" latinLnBrk="0" hangingPunct="1">
              <a:lnSpc>
                <a:spcPct val="125000"/>
              </a:lnSpc>
              <a:spcBef>
                <a:spcPts val="0"/>
              </a:spcBef>
              <a:buFont typeface="Arial" panose="020B0604020202020204" pitchFamily="34" charset="0"/>
              <a:buChar char="•"/>
              <a:defRPr sz="2300" kern="1200">
                <a:solidFill>
                  <a:schemeClr val="tx1"/>
                </a:solidFill>
                <a:latin typeface="Tahoma"/>
                <a:ea typeface="+mn-ea"/>
                <a:cs typeface="Tahoma"/>
              </a:defRPr>
            </a:lvl1pPr>
            <a:lvl2pPr marL="6858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nSpc>
                <a:spcPct val="80000"/>
              </a:lnSpc>
              <a:spcBef>
                <a:spcPts val="400"/>
              </a:spcBef>
            </a:pPr>
            <a:r>
              <a:rPr lang="en-US" sz="1800" dirty="0">
                <a:latin typeface="+mn-lt"/>
                <a:cs typeface="+mn-cs"/>
              </a:rPr>
              <a:t>Woman, 35 years old, lives alone, outside Rome</a:t>
            </a:r>
          </a:p>
          <a:p>
            <a:pPr marL="0">
              <a:lnSpc>
                <a:spcPct val="80000"/>
              </a:lnSpc>
              <a:spcBef>
                <a:spcPts val="400"/>
              </a:spcBef>
            </a:pPr>
            <a:endParaRPr lang="en-US" sz="1800" dirty="0">
              <a:latin typeface="+mn-lt"/>
              <a:cs typeface="+mn-cs"/>
            </a:endParaRPr>
          </a:p>
          <a:p>
            <a:pPr marL="0">
              <a:lnSpc>
                <a:spcPct val="80000"/>
              </a:lnSpc>
              <a:spcBef>
                <a:spcPts val="400"/>
              </a:spcBef>
            </a:pPr>
            <a:r>
              <a:rPr lang="en-US" sz="1800" dirty="0">
                <a:latin typeface="+mn-lt"/>
                <a:cs typeface="+mn-cs"/>
              </a:rPr>
              <a:t>She has chronic diseases and is obese, has long-COVID</a:t>
            </a:r>
          </a:p>
          <a:p>
            <a:pPr marL="0">
              <a:lnSpc>
                <a:spcPct val="80000"/>
              </a:lnSpc>
              <a:spcBef>
                <a:spcPts val="400"/>
              </a:spcBef>
            </a:pPr>
            <a:endParaRPr lang="en-US" sz="1800" dirty="0">
              <a:latin typeface="+mn-lt"/>
              <a:cs typeface="+mn-cs"/>
            </a:endParaRPr>
          </a:p>
          <a:p>
            <a:pPr marL="0">
              <a:lnSpc>
                <a:spcPct val="80000"/>
              </a:lnSpc>
              <a:spcBef>
                <a:spcPts val="400"/>
              </a:spcBef>
            </a:pPr>
            <a:r>
              <a:rPr lang="en-US" sz="1800" dirty="0">
                <a:latin typeface="+mn-lt"/>
                <a:cs typeface="+mn-cs"/>
              </a:rPr>
              <a:t>She lost her job because of COVID but recently found another one</a:t>
            </a:r>
          </a:p>
          <a:p>
            <a:pPr marL="0">
              <a:lnSpc>
                <a:spcPct val="80000"/>
              </a:lnSpc>
              <a:spcBef>
                <a:spcPts val="400"/>
              </a:spcBef>
            </a:pPr>
            <a:endParaRPr lang="en-US" sz="1800" dirty="0">
              <a:latin typeface="+mn-lt"/>
              <a:cs typeface="+mn-cs"/>
            </a:endParaRPr>
          </a:p>
          <a:p>
            <a:pPr marL="0">
              <a:lnSpc>
                <a:spcPct val="80000"/>
              </a:lnSpc>
              <a:spcBef>
                <a:spcPts val="400"/>
              </a:spcBef>
            </a:pPr>
            <a:r>
              <a:rPr lang="en-US" sz="1800" dirty="0"/>
              <a:t>Her illness had a major impact on her living situation (her boyfriend left her when he knew she was sick) but COVID also created psychological as well as physical problems to her</a:t>
            </a:r>
          </a:p>
          <a:p>
            <a:pPr marL="0">
              <a:lnSpc>
                <a:spcPct val="80000"/>
              </a:lnSpc>
              <a:spcBef>
                <a:spcPts val="400"/>
              </a:spcBef>
            </a:pPr>
            <a:r>
              <a:rPr lang="en-US" sz="1800" dirty="0"/>
              <a:t>She believes that a healthy environment is strategic to health, and likewise, good social relationships, which it is up to us to create</a:t>
            </a:r>
            <a:endParaRPr lang="it-IT" sz="1800" dirty="0"/>
          </a:p>
          <a:p>
            <a:pPr marL="0">
              <a:lnSpc>
                <a:spcPct val="80000"/>
              </a:lnSpc>
              <a:spcBef>
                <a:spcPts val="400"/>
              </a:spcBef>
            </a:pPr>
            <a:endParaRPr lang="en-US" sz="1800" dirty="0">
              <a:latin typeface="+mn-lt"/>
              <a:cs typeface="+mn-cs"/>
            </a:endParaRPr>
          </a:p>
        </p:txBody>
      </p:sp>
      <p:sp>
        <p:nvSpPr>
          <p:cNvPr id="7" name="Rettangolo 6"/>
          <p:cNvSpPr/>
          <p:nvPr/>
        </p:nvSpPr>
        <p:spPr>
          <a:xfrm>
            <a:off x="4503420" y="5040630"/>
            <a:ext cx="6983730" cy="1477328"/>
          </a:xfrm>
          <a:prstGeom prst="rect">
            <a:avLst/>
          </a:prstGeom>
          <a:solidFill>
            <a:schemeClr val="accent4">
              <a:lumMod val="60000"/>
              <a:lumOff val="40000"/>
            </a:schemeClr>
          </a:solidFill>
        </p:spPr>
        <p:txBody>
          <a:bodyPr wrap="square">
            <a:spAutoFit/>
          </a:bodyPr>
          <a:lstStyle/>
          <a:p>
            <a:r>
              <a:rPr lang="en-US" b="1" dirty="0"/>
              <a:t>Work as a tool for resilience</a:t>
            </a:r>
          </a:p>
          <a:p>
            <a:endParaRPr lang="en-US" b="1" dirty="0"/>
          </a:p>
          <a:p>
            <a:r>
              <a:rPr lang="en-US" dirty="0"/>
              <a:t>“The biggest concern for me is having a stable job. Now that I have a job that I thought I couldn't do because of my physical problems, I feel more positive about facing life” </a:t>
            </a:r>
            <a:endParaRPr lang="it-IT" dirty="0"/>
          </a:p>
        </p:txBody>
      </p:sp>
    </p:spTree>
    <p:extLst>
      <p:ext uri="{BB962C8B-B14F-4D97-AF65-F5344CB8AC3E}">
        <p14:creationId xmlns:p14="http://schemas.microsoft.com/office/powerpoint/2010/main" val="191341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450" y="311423"/>
            <a:ext cx="10741914" cy="740138"/>
          </a:xfrm>
        </p:spPr>
        <p:txBody>
          <a:bodyPr/>
          <a:lstStyle/>
          <a:p>
            <a:r>
              <a:rPr lang="en-US" dirty="0"/>
              <a:t>A different impact of COVID on health</a:t>
            </a:r>
            <a:endParaRPr lang="it-IT" dirty="0"/>
          </a:p>
        </p:txBody>
      </p:sp>
      <p:sp>
        <p:nvSpPr>
          <p:cNvPr id="3" name="Segnaposto contenuto 2"/>
          <p:cNvSpPr>
            <a:spLocks noGrp="1"/>
          </p:cNvSpPr>
          <p:nvPr>
            <p:ph sz="half" idx="1"/>
          </p:nvPr>
        </p:nvSpPr>
        <p:spPr>
          <a:xfrm>
            <a:off x="502920" y="1188720"/>
            <a:ext cx="3497580" cy="4988243"/>
          </a:xfrm>
          <a:solidFill>
            <a:schemeClr val="bg1">
              <a:lumMod val="95000"/>
            </a:schemeClr>
          </a:solidFill>
        </p:spPr>
        <p:txBody>
          <a:bodyPr/>
          <a:lstStyle/>
          <a:p>
            <a:pPr indent="-228600">
              <a:lnSpc>
                <a:spcPct val="80000"/>
              </a:lnSpc>
              <a:spcBef>
                <a:spcPts val="400"/>
              </a:spcBef>
              <a:buChar char="•"/>
            </a:pPr>
            <a:r>
              <a:rPr lang="en-US" sz="1800" dirty="0">
                <a:latin typeface="+mn-lt"/>
                <a:cs typeface="+mn-cs"/>
              </a:rPr>
              <a:t>Man, 42 years old lives in Rome</a:t>
            </a:r>
          </a:p>
          <a:p>
            <a:pPr indent="-228600">
              <a:lnSpc>
                <a:spcPct val="80000"/>
              </a:lnSpc>
              <a:spcBef>
                <a:spcPts val="400"/>
              </a:spcBef>
              <a:buChar char="•"/>
            </a:pPr>
            <a:r>
              <a:rPr lang="en-US" sz="1800" dirty="0">
                <a:latin typeface="+mn-lt"/>
                <a:cs typeface="+mn-cs"/>
              </a:rPr>
              <a:t>entertainment worker stopped working because of COVID</a:t>
            </a:r>
          </a:p>
          <a:p>
            <a:pPr indent="-228600">
              <a:lnSpc>
                <a:spcPct val="80000"/>
              </a:lnSpc>
              <a:spcBef>
                <a:spcPts val="400"/>
              </a:spcBef>
              <a:buChar char="•"/>
            </a:pPr>
            <a:r>
              <a:rPr lang="en-US" sz="1800" dirty="0">
                <a:latin typeface="+mn-lt"/>
                <a:cs typeface="+mn-cs"/>
              </a:rPr>
              <a:t>He is overweight</a:t>
            </a:r>
          </a:p>
          <a:p>
            <a:pPr indent="-228600">
              <a:lnSpc>
                <a:spcPct val="80000"/>
              </a:lnSpc>
              <a:spcBef>
                <a:spcPts val="400"/>
              </a:spcBef>
              <a:buChar char="•"/>
            </a:pPr>
            <a:r>
              <a:rPr lang="en-US" sz="1800" dirty="0">
                <a:latin typeface="+mn-lt"/>
                <a:cs typeface="+mn-cs"/>
              </a:rPr>
              <a:t>He has economic aid and food parcels</a:t>
            </a:r>
          </a:p>
          <a:p>
            <a:pPr indent="-228600">
              <a:lnSpc>
                <a:spcPct val="80000"/>
              </a:lnSpc>
              <a:spcBef>
                <a:spcPts val="400"/>
              </a:spcBef>
              <a:buChar char="•"/>
            </a:pPr>
            <a:r>
              <a:rPr lang="en-US" sz="1800" dirty="0">
                <a:latin typeface="+mn-lt"/>
                <a:cs typeface="+mn-cs"/>
              </a:rPr>
              <a:t>He has developed a phobic attitude towards COVID and has not left the house during a long period</a:t>
            </a:r>
          </a:p>
          <a:p>
            <a:pPr indent="-228600">
              <a:lnSpc>
                <a:spcPct val="80000"/>
              </a:lnSpc>
              <a:spcBef>
                <a:spcPts val="400"/>
              </a:spcBef>
              <a:buChar char="•"/>
            </a:pPr>
            <a:r>
              <a:rPr lang="en-US" sz="1800" dirty="0">
                <a:latin typeface="+mn-lt"/>
                <a:cs typeface="+mn-cs"/>
              </a:rPr>
              <a:t>He thinks that the physical and social environment have a strong impact on health</a:t>
            </a:r>
            <a:endParaRPr lang="it-IT" sz="1800" dirty="0">
              <a:latin typeface="+mn-lt"/>
              <a:cs typeface="+mn-cs"/>
            </a:endParaRPr>
          </a:p>
        </p:txBody>
      </p:sp>
      <p:sp>
        <p:nvSpPr>
          <p:cNvPr id="4" name="Segnaposto contenuto 3"/>
          <p:cNvSpPr>
            <a:spLocks noGrp="1"/>
          </p:cNvSpPr>
          <p:nvPr>
            <p:ph sz="half" idx="2"/>
          </p:nvPr>
        </p:nvSpPr>
        <p:spPr>
          <a:xfrm>
            <a:off x="4926330" y="1657350"/>
            <a:ext cx="6149340" cy="1823576"/>
          </a:xfrm>
          <a:solidFill>
            <a:schemeClr val="accent6">
              <a:lumMod val="40000"/>
              <a:lumOff val="60000"/>
            </a:schemeClr>
          </a:solidFill>
        </p:spPr>
        <p:txBody>
          <a:bodyPr wrap="square">
            <a:spAutoFit/>
          </a:bodyPr>
          <a:lstStyle/>
          <a:p>
            <a:pPr marL="0" indent="0">
              <a:buNone/>
            </a:pPr>
            <a:r>
              <a:rPr lang="en-US" sz="1800" b="1" dirty="0">
                <a:latin typeface="+mn-lt"/>
                <a:cs typeface="+mn-cs"/>
              </a:rPr>
              <a:t>The worsening of a psychological problem</a:t>
            </a:r>
          </a:p>
          <a:p>
            <a:pPr marL="0" indent="0">
              <a:buNone/>
            </a:pPr>
            <a:r>
              <a:rPr lang="en-US" sz="1800" i="1" dirty="0">
                <a:latin typeface="+mn-lt"/>
                <a:cs typeface="+mn-cs"/>
              </a:rPr>
              <a:t>“Contamination phobia began to prevail with COVID, greatly affecting my life. My life is completely altered by COVID”.</a:t>
            </a:r>
          </a:p>
          <a:p>
            <a:pPr marL="0" indent="0">
              <a:buNone/>
            </a:pPr>
            <a:endParaRPr lang="en-US" sz="1800" b="1" dirty="0">
              <a:latin typeface="+mn-lt"/>
              <a:cs typeface="+mn-cs"/>
            </a:endParaRPr>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6" name="Rettangolo 5"/>
          <p:cNvSpPr/>
          <p:nvPr/>
        </p:nvSpPr>
        <p:spPr>
          <a:xfrm>
            <a:off x="4149090" y="4297678"/>
            <a:ext cx="7551420" cy="1477328"/>
          </a:xfrm>
          <a:prstGeom prst="rect">
            <a:avLst/>
          </a:prstGeom>
          <a:solidFill>
            <a:schemeClr val="accent4">
              <a:lumMod val="40000"/>
              <a:lumOff val="60000"/>
            </a:schemeClr>
          </a:solidFill>
        </p:spPr>
        <p:txBody>
          <a:bodyPr wrap="square">
            <a:spAutoFit/>
          </a:bodyPr>
          <a:lstStyle/>
          <a:p>
            <a:r>
              <a:rPr lang="en-US" b="1" dirty="0"/>
              <a:t>The improvement of an unhealthy lifestyle</a:t>
            </a:r>
          </a:p>
          <a:p>
            <a:endParaRPr lang="en-US" b="1" dirty="0"/>
          </a:p>
          <a:p>
            <a:r>
              <a:rPr lang="en-US" b="1" i="1" dirty="0"/>
              <a:t>“I lost 25 Kilo. I think it depends on the absence of the alcohol that was part of my nights out, even though I didn't have any problems, it was related to the sociality”</a:t>
            </a:r>
            <a:endParaRPr lang="it-IT" b="1" i="1" dirty="0"/>
          </a:p>
        </p:txBody>
      </p:sp>
    </p:spTree>
    <p:extLst>
      <p:ext uri="{BB962C8B-B14F-4D97-AF65-F5344CB8AC3E}">
        <p14:creationId xmlns:p14="http://schemas.microsoft.com/office/powerpoint/2010/main" val="34489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lIns="121917" tIns="60958" rIns="121917" bIns="60958"/>
          <a:lstStyle/>
          <a:p>
            <a:r>
              <a:rPr lang="it-IT" sz="3200" dirty="0"/>
              <a:t>The impact of </a:t>
            </a:r>
            <a:r>
              <a:rPr lang="en-US" sz="3200" dirty="0"/>
              <a:t>the pandemic on health</a:t>
            </a:r>
            <a:endParaRPr lang="it-IT" sz="3200" dirty="0"/>
          </a:p>
        </p:txBody>
      </p:sp>
      <p:sp>
        <p:nvSpPr>
          <p:cNvPr id="3" name="Segnaposto contenuto 2"/>
          <p:cNvSpPr>
            <a:spLocks noGrp="1"/>
          </p:cNvSpPr>
          <p:nvPr>
            <p:ph sz="half" idx="2"/>
          </p:nvPr>
        </p:nvSpPr>
        <p:spPr/>
        <p:txBody>
          <a:bodyPr lIns="121917" tIns="60958" rIns="121917" bIns="60958"/>
          <a:lstStyle/>
          <a:p>
            <a:r>
              <a:rPr lang="en-US" dirty="0"/>
              <a:t>57% during the last 3 months was unwell (at least one day)</a:t>
            </a:r>
          </a:p>
          <a:p>
            <a:r>
              <a:rPr lang="en-US" dirty="0"/>
              <a:t>49% changed his weight due to the COVID</a:t>
            </a:r>
          </a:p>
          <a:p>
            <a:r>
              <a:rPr lang="en-US" dirty="0"/>
              <a:t>45% doesn't sleep well and among them 27% for the stress due to the COVID</a:t>
            </a:r>
            <a:endParaRPr lang="it-IT" dirty="0"/>
          </a:p>
        </p:txBody>
      </p:sp>
    </p:spTree>
    <p:extLst>
      <p:ext uri="{BB962C8B-B14F-4D97-AF65-F5344CB8AC3E}">
        <p14:creationId xmlns:p14="http://schemas.microsoft.com/office/powerpoint/2010/main" val="205019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lIns="121917" tIns="60958" rIns="121917" bIns="60958"/>
          <a:lstStyle/>
          <a:p>
            <a:r>
              <a:rPr lang="it-IT" sz="3200" dirty="0"/>
              <a:t>The impact of </a:t>
            </a:r>
            <a:r>
              <a:rPr lang="en-US" sz="3200" dirty="0"/>
              <a:t>the pandemic on employment and  economic conditions</a:t>
            </a:r>
            <a:endParaRPr lang="it-IT" sz="3200" dirty="0"/>
          </a:p>
        </p:txBody>
      </p:sp>
      <p:sp>
        <p:nvSpPr>
          <p:cNvPr id="3" name="Segnaposto contenuto 2"/>
          <p:cNvSpPr>
            <a:spLocks noGrp="1"/>
          </p:cNvSpPr>
          <p:nvPr>
            <p:ph sz="half" idx="2"/>
          </p:nvPr>
        </p:nvSpPr>
        <p:spPr/>
        <p:txBody>
          <a:bodyPr lIns="121917" tIns="60958" rIns="121917" bIns="60958"/>
          <a:lstStyle/>
          <a:p>
            <a:r>
              <a:rPr lang="it-IT" dirty="0"/>
              <a:t>48% of the VA sample </a:t>
            </a:r>
            <a:r>
              <a:rPr lang="it-IT" dirty="0" err="1"/>
              <a:t>has</a:t>
            </a:r>
            <a:r>
              <a:rPr lang="it-IT" dirty="0"/>
              <a:t> </a:t>
            </a:r>
            <a:r>
              <a:rPr lang="it-IT" dirty="0" err="1"/>
              <a:t>experienced</a:t>
            </a:r>
            <a:r>
              <a:rPr lang="it-IT" dirty="0"/>
              <a:t> a </a:t>
            </a:r>
            <a:r>
              <a:rPr lang="en-US" dirty="0"/>
              <a:t>change in income  due to the COVID pandemic and, among those, 43% believes  that it will not return to pre-pandemic levels</a:t>
            </a:r>
          </a:p>
          <a:p>
            <a:r>
              <a:rPr lang="en-US" dirty="0"/>
              <a:t>60% is working, but almost 10% lost his work due to the COVID or is </a:t>
            </a:r>
            <a:r>
              <a:rPr lang="it-IT" dirty="0" err="1"/>
              <a:t>furloughed</a:t>
            </a:r>
            <a:r>
              <a:rPr lang="it-IT" dirty="0"/>
              <a:t> (cassa integrazione) due to the COVID</a:t>
            </a:r>
          </a:p>
          <a:p>
            <a:r>
              <a:rPr lang="it-IT" dirty="0"/>
              <a:t>50% are in </a:t>
            </a:r>
            <a:r>
              <a:rPr lang="it-IT" dirty="0" err="1"/>
              <a:t>smart</a:t>
            </a:r>
            <a:r>
              <a:rPr lang="it-IT" dirty="0"/>
              <a:t> </a:t>
            </a:r>
            <a:r>
              <a:rPr lang="it-IT" dirty="0" err="1"/>
              <a:t>working</a:t>
            </a:r>
            <a:r>
              <a:rPr lang="it-IT" dirty="0"/>
              <a:t> due to the COVID</a:t>
            </a:r>
          </a:p>
          <a:p>
            <a:endParaRPr lang="it-IT" dirty="0"/>
          </a:p>
        </p:txBody>
      </p:sp>
    </p:spTree>
    <p:extLst>
      <p:ext uri="{BB962C8B-B14F-4D97-AF65-F5344CB8AC3E}">
        <p14:creationId xmlns:p14="http://schemas.microsoft.com/office/powerpoint/2010/main" val="208192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480060" y="4194810"/>
            <a:ext cx="5189220" cy="88011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00"/>
          </a:p>
        </p:txBody>
      </p:sp>
      <p:sp>
        <p:nvSpPr>
          <p:cNvPr id="2" name="Titolo 1"/>
          <p:cNvSpPr>
            <a:spLocks noGrp="1"/>
          </p:cNvSpPr>
          <p:nvPr>
            <p:ph type="title"/>
          </p:nvPr>
        </p:nvSpPr>
        <p:spPr>
          <a:xfrm>
            <a:off x="215900" y="231412"/>
            <a:ext cx="10766044" cy="1325563"/>
          </a:xfrm>
        </p:spPr>
        <p:txBody>
          <a:bodyPr/>
          <a:lstStyle/>
          <a:p>
            <a:r>
              <a:rPr lang="it-IT" dirty="0"/>
              <a:t>COVID-19 and </a:t>
            </a:r>
            <a:r>
              <a:rPr lang="it-IT" dirty="0" err="1"/>
              <a:t>vulnerability</a:t>
            </a:r>
            <a:r>
              <a:rPr lang="it-IT" dirty="0"/>
              <a:t> </a:t>
            </a:r>
            <a:r>
              <a:rPr lang="it-IT" dirty="0" err="1"/>
              <a:t>linked</a:t>
            </a:r>
            <a:r>
              <a:rPr lang="it-IT" dirty="0"/>
              <a:t> to </a:t>
            </a:r>
            <a:r>
              <a:rPr lang="it-IT" dirty="0" err="1"/>
              <a:t>health</a:t>
            </a:r>
            <a:r>
              <a:rPr lang="it-IT" dirty="0"/>
              <a:t> </a:t>
            </a:r>
            <a:r>
              <a:rPr lang="it-IT" dirty="0" err="1"/>
              <a:t>conditions</a:t>
            </a:r>
            <a:br>
              <a:rPr lang="it-IT" dirty="0"/>
            </a:br>
            <a:endParaRPr lang="it-IT" dirty="0"/>
          </a:p>
        </p:txBody>
      </p:sp>
      <p:sp>
        <p:nvSpPr>
          <p:cNvPr id="3" name="Segnaposto contenuto 2"/>
          <p:cNvSpPr>
            <a:spLocks noGrp="1"/>
          </p:cNvSpPr>
          <p:nvPr>
            <p:ph sz="half" idx="1"/>
          </p:nvPr>
        </p:nvSpPr>
        <p:spPr>
          <a:xfrm>
            <a:off x="205740" y="1497329"/>
            <a:ext cx="5383530" cy="2606041"/>
          </a:xfrm>
          <a:solidFill>
            <a:schemeClr val="accent1">
              <a:lumMod val="20000"/>
              <a:lumOff val="80000"/>
            </a:schemeClr>
          </a:solidFill>
        </p:spPr>
        <p:txBody>
          <a:bodyPr/>
          <a:lstStyle/>
          <a:p>
            <a:pPr marL="342900" indent="-342900">
              <a:buFont typeface="Arial" pitchFamily="34" charset="0"/>
              <a:buChar char="•"/>
            </a:pPr>
            <a:r>
              <a:rPr lang="en-US" dirty="0"/>
              <a:t>The health consequences of COVID (including psychological and mental health) tend to be more severe in the presence of existing health vulnerabilities (chronic diseases, disabilities)</a:t>
            </a:r>
          </a:p>
          <a:p>
            <a:pPr marL="342900" indent="-342900">
              <a:buFont typeface="Arial" pitchFamily="34" charset="0"/>
              <a:buChar char="•"/>
            </a:pPr>
            <a:r>
              <a:rPr lang="en-US" dirty="0"/>
              <a:t>Reduced sociality creates anxiety and depression</a:t>
            </a:r>
          </a:p>
        </p:txBody>
      </p:sp>
      <p:sp>
        <p:nvSpPr>
          <p:cNvPr id="4" name="Segnaposto contenuto 3"/>
          <p:cNvSpPr>
            <a:spLocks noGrp="1"/>
          </p:cNvSpPr>
          <p:nvPr>
            <p:ph sz="half" idx="2"/>
          </p:nvPr>
        </p:nvSpPr>
        <p:spPr>
          <a:xfrm>
            <a:off x="5795010" y="4251960"/>
            <a:ext cx="6046470" cy="834390"/>
          </a:xfrm>
          <a:solidFill>
            <a:schemeClr val="accent2">
              <a:lumMod val="60000"/>
              <a:lumOff val="40000"/>
            </a:schemeClr>
          </a:solidFill>
        </p:spPr>
        <p:txBody>
          <a:bodyPr/>
          <a:lstStyle/>
          <a:p>
            <a:pPr marL="0" indent="0">
              <a:buNone/>
            </a:pPr>
            <a:r>
              <a:rPr lang="en-US" dirty="0"/>
              <a:t>“</a:t>
            </a:r>
            <a:r>
              <a:rPr lang="en-US" sz="1800" i="1" dirty="0">
                <a:latin typeface="+mn-lt"/>
                <a:cs typeface="+mn-cs"/>
              </a:rPr>
              <a:t>Because of the COVID  by reducing sociality I am sadder, I struggle to do things, study, I sleep more”. </a:t>
            </a:r>
            <a:endParaRPr lang="it-IT" sz="1800" i="1" dirty="0">
              <a:latin typeface="+mn-lt"/>
              <a:cs typeface="+mn-cs"/>
            </a:endParaRPr>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6" name="Rettangolo 5"/>
          <p:cNvSpPr/>
          <p:nvPr/>
        </p:nvSpPr>
        <p:spPr>
          <a:xfrm>
            <a:off x="6343650" y="5246370"/>
            <a:ext cx="5497830" cy="923330"/>
          </a:xfrm>
          <a:prstGeom prst="rect">
            <a:avLst/>
          </a:prstGeom>
          <a:solidFill>
            <a:schemeClr val="accent6">
              <a:lumMod val="40000"/>
              <a:lumOff val="60000"/>
            </a:schemeClr>
          </a:solidFill>
        </p:spPr>
        <p:txBody>
          <a:bodyPr wrap="square">
            <a:spAutoFit/>
          </a:bodyPr>
          <a:lstStyle/>
          <a:p>
            <a:r>
              <a:rPr lang="en-US" i="1" dirty="0"/>
              <a:t>"With this pandemic, then, just... just eating you could, so, then I was ordering from fast food restaurants a lot in the evening, like twice a week.</a:t>
            </a:r>
            <a:endParaRPr lang="it-IT" i="1" dirty="0"/>
          </a:p>
        </p:txBody>
      </p:sp>
      <p:sp>
        <p:nvSpPr>
          <p:cNvPr id="7" name="Rettangolo 6"/>
          <p:cNvSpPr/>
          <p:nvPr/>
        </p:nvSpPr>
        <p:spPr>
          <a:xfrm>
            <a:off x="6343650" y="1588771"/>
            <a:ext cx="5554980" cy="2031325"/>
          </a:xfrm>
          <a:prstGeom prst="rect">
            <a:avLst/>
          </a:prstGeom>
          <a:solidFill>
            <a:schemeClr val="accent1">
              <a:lumMod val="40000"/>
              <a:lumOff val="60000"/>
            </a:schemeClr>
          </a:solidFill>
        </p:spPr>
        <p:txBody>
          <a:bodyPr wrap="square">
            <a:spAutoFit/>
          </a:bodyPr>
          <a:lstStyle/>
          <a:p>
            <a:r>
              <a:rPr lang="en-US" i="1" dirty="0"/>
              <a:t>“So this is the situation inside the house (two disabled parents), so imagine with </a:t>
            </a:r>
            <a:r>
              <a:rPr lang="en-US" i="1" dirty="0" err="1"/>
              <a:t>Covid</a:t>
            </a:r>
            <a:r>
              <a:rPr lang="en-US" i="1" dirty="0"/>
              <a:t> how I was obviously, we were extra careful, it was just absurd. that is, we all had to be careful because that applies to everyone, plus we really haven't done anything this year, nothing, always inside the house”. </a:t>
            </a:r>
            <a:endParaRPr lang="it-IT" i="1" dirty="0"/>
          </a:p>
        </p:txBody>
      </p:sp>
      <p:sp>
        <p:nvSpPr>
          <p:cNvPr id="11" name="CasellaDiTesto 10"/>
          <p:cNvSpPr txBox="1"/>
          <p:nvPr/>
        </p:nvSpPr>
        <p:spPr>
          <a:xfrm>
            <a:off x="22860" y="5246371"/>
            <a:ext cx="5875020" cy="1254189"/>
          </a:xfrm>
          <a:prstGeom prst="rect">
            <a:avLst/>
          </a:prstGeom>
          <a:solidFill>
            <a:schemeClr val="accent6">
              <a:lumMod val="20000"/>
              <a:lumOff val="80000"/>
            </a:schemeClr>
          </a:solidFill>
        </p:spPr>
        <p:txBody>
          <a:bodyPr wrap="square" rtlCol="0">
            <a:spAutoFit/>
          </a:bodyPr>
          <a:lstStyle/>
          <a:p>
            <a:pPr marL="342900" indent="-342900">
              <a:lnSpc>
                <a:spcPct val="125000"/>
              </a:lnSpc>
              <a:buFont typeface="Arial" panose="020B0604020202020204" pitchFamily="34" charset="0"/>
              <a:buChar char="•"/>
            </a:pPr>
            <a:r>
              <a:rPr lang="en-US" sz="2300" dirty="0">
                <a:latin typeface="Tahoma"/>
                <a:cs typeface="Tahoma"/>
              </a:rPr>
              <a:t>Deterioration of healthy lifestyles (diet, physical activity, etc.) is widespread</a:t>
            </a:r>
            <a:endParaRPr lang="it-IT" sz="2300" dirty="0">
              <a:latin typeface="Tahoma"/>
              <a:cs typeface="Tahoma"/>
            </a:endParaRPr>
          </a:p>
          <a:p>
            <a:endParaRPr lang="it-IT" dirty="0"/>
          </a:p>
        </p:txBody>
      </p:sp>
    </p:spTree>
    <p:extLst>
      <p:ext uri="{BB962C8B-B14F-4D97-AF65-F5344CB8AC3E}">
        <p14:creationId xmlns:p14="http://schemas.microsoft.com/office/powerpoint/2010/main" val="49197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1440" y="311423"/>
            <a:ext cx="10389870" cy="820148"/>
          </a:xfrm>
        </p:spPr>
        <p:txBody>
          <a:bodyPr/>
          <a:lstStyle/>
          <a:p>
            <a:r>
              <a:rPr lang="it-IT" dirty="0"/>
              <a:t>COVID-19 and </a:t>
            </a:r>
            <a:r>
              <a:rPr lang="it-IT" dirty="0" err="1"/>
              <a:t>other</a:t>
            </a:r>
            <a:r>
              <a:rPr lang="it-IT" dirty="0"/>
              <a:t> </a:t>
            </a:r>
            <a:r>
              <a:rPr lang="it-IT" dirty="0" err="1"/>
              <a:t>vulnerabilities</a:t>
            </a:r>
            <a:r>
              <a:rPr lang="it-IT" dirty="0"/>
              <a:t> (1)</a:t>
            </a:r>
          </a:p>
        </p:txBody>
      </p:sp>
      <p:sp>
        <p:nvSpPr>
          <p:cNvPr id="3" name="Segnaposto contenuto 2"/>
          <p:cNvSpPr>
            <a:spLocks noGrp="1"/>
          </p:cNvSpPr>
          <p:nvPr>
            <p:ph sz="half" idx="1"/>
          </p:nvPr>
        </p:nvSpPr>
        <p:spPr>
          <a:xfrm>
            <a:off x="99060" y="1314451"/>
            <a:ext cx="5524500" cy="1588770"/>
          </a:xfrm>
        </p:spPr>
        <p:txBody>
          <a:bodyPr/>
          <a:lstStyle/>
          <a:p>
            <a:pPr marL="342900" indent="-342900">
              <a:buFont typeface="Arial" pitchFamily="34" charset="0"/>
              <a:buChar char="•"/>
            </a:pPr>
            <a:r>
              <a:rPr lang="en-US" dirty="0"/>
              <a:t>The more quoted form of vulnerability due to COVID is the economic one</a:t>
            </a:r>
            <a:endParaRPr lang="it-IT" dirty="0"/>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12" name="Rettangolo 11"/>
          <p:cNvSpPr/>
          <p:nvPr/>
        </p:nvSpPr>
        <p:spPr>
          <a:xfrm>
            <a:off x="5616438" y="953869"/>
            <a:ext cx="6278382" cy="646331"/>
          </a:xfrm>
          <a:prstGeom prst="rect">
            <a:avLst/>
          </a:prstGeom>
          <a:solidFill>
            <a:schemeClr val="accent4">
              <a:lumMod val="60000"/>
              <a:lumOff val="40000"/>
            </a:schemeClr>
          </a:solidFill>
        </p:spPr>
        <p:txBody>
          <a:bodyPr wrap="square">
            <a:spAutoFit/>
          </a:bodyPr>
          <a:lstStyle/>
          <a:p>
            <a:r>
              <a:rPr lang="en-US" i="1" dirty="0"/>
              <a:t>“The pandemic has created new poor and therefore these new poverties are not covered"</a:t>
            </a:r>
            <a:endParaRPr lang="it-IT" i="1" dirty="0"/>
          </a:p>
        </p:txBody>
      </p:sp>
      <p:sp>
        <p:nvSpPr>
          <p:cNvPr id="18" name="Rettangolo 17"/>
          <p:cNvSpPr/>
          <p:nvPr/>
        </p:nvSpPr>
        <p:spPr>
          <a:xfrm>
            <a:off x="5616438" y="1641455"/>
            <a:ext cx="6096000" cy="923330"/>
          </a:xfrm>
          <a:prstGeom prst="rect">
            <a:avLst/>
          </a:prstGeom>
          <a:solidFill>
            <a:schemeClr val="accent4">
              <a:lumMod val="60000"/>
              <a:lumOff val="40000"/>
            </a:schemeClr>
          </a:solidFill>
        </p:spPr>
        <p:txBody>
          <a:bodyPr>
            <a:spAutoFit/>
          </a:bodyPr>
          <a:lstStyle/>
          <a:p>
            <a:r>
              <a:rPr lang="en-US" i="1" dirty="0"/>
              <a:t>“For COVID, restaurant and pub owners and sports workers, who often do not even have a contract, are economically vulnerable”</a:t>
            </a:r>
            <a:endParaRPr lang="it-IT" i="1" dirty="0"/>
          </a:p>
        </p:txBody>
      </p:sp>
      <p:sp>
        <p:nvSpPr>
          <p:cNvPr id="19" name="Rettangolo 18"/>
          <p:cNvSpPr/>
          <p:nvPr/>
        </p:nvSpPr>
        <p:spPr>
          <a:xfrm>
            <a:off x="5539648" y="3474109"/>
            <a:ext cx="6614252" cy="923330"/>
          </a:xfrm>
          <a:prstGeom prst="rect">
            <a:avLst/>
          </a:prstGeom>
          <a:solidFill>
            <a:schemeClr val="accent6">
              <a:lumMod val="20000"/>
              <a:lumOff val="80000"/>
            </a:schemeClr>
          </a:solidFill>
        </p:spPr>
        <p:txBody>
          <a:bodyPr wrap="square">
            <a:spAutoFit/>
          </a:bodyPr>
          <a:lstStyle/>
          <a:p>
            <a:r>
              <a:rPr lang="en-US" i="1" dirty="0"/>
              <a:t>“Those who have experienced employment difficulties. Immigrants or those without a permanent job are more vulnerable”</a:t>
            </a:r>
            <a:endParaRPr lang="it-IT" i="1" dirty="0"/>
          </a:p>
        </p:txBody>
      </p:sp>
      <p:sp>
        <p:nvSpPr>
          <p:cNvPr id="4" name="CasellaDiTesto 3"/>
          <p:cNvSpPr txBox="1"/>
          <p:nvPr/>
        </p:nvSpPr>
        <p:spPr>
          <a:xfrm>
            <a:off x="350520" y="3634740"/>
            <a:ext cx="4301490" cy="2139047"/>
          </a:xfrm>
          <a:prstGeom prst="rect">
            <a:avLst/>
          </a:prstGeom>
          <a:noFill/>
        </p:spPr>
        <p:txBody>
          <a:bodyPr wrap="square" rtlCol="0">
            <a:spAutoFit/>
          </a:bodyPr>
          <a:lstStyle/>
          <a:p>
            <a:pPr marL="285750" indent="-285750">
              <a:buFont typeface="Arial" pitchFamily="34" charset="0"/>
              <a:buChar char="•"/>
            </a:pPr>
            <a:r>
              <a:rPr lang="en-US" sz="2300" dirty="0"/>
              <a:t>The consequences of COVID tended to be more severe for those who had previous or intervening economic vulnerabilities</a:t>
            </a:r>
            <a:endParaRPr lang="it-IT" sz="2300" dirty="0"/>
          </a:p>
          <a:p>
            <a:endParaRPr lang="it-IT" dirty="0"/>
          </a:p>
        </p:txBody>
      </p:sp>
      <p:sp>
        <p:nvSpPr>
          <p:cNvPr id="8" name="Rettangolo 7"/>
          <p:cNvSpPr/>
          <p:nvPr/>
        </p:nvSpPr>
        <p:spPr>
          <a:xfrm>
            <a:off x="4652010" y="2510135"/>
            <a:ext cx="7539990" cy="923330"/>
          </a:xfrm>
          <a:prstGeom prst="rect">
            <a:avLst/>
          </a:prstGeom>
          <a:solidFill>
            <a:schemeClr val="accent4">
              <a:lumMod val="60000"/>
              <a:lumOff val="40000"/>
            </a:schemeClr>
          </a:solidFill>
        </p:spPr>
        <p:txBody>
          <a:bodyPr wrap="square">
            <a:spAutoFit/>
          </a:bodyPr>
          <a:lstStyle/>
          <a:p>
            <a:r>
              <a:rPr lang="en-US" dirty="0"/>
              <a:t>"</a:t>
            </a:r>
            <a:r>
              <a:rPr lang="en-US" i="1" dirty="0"/>
              <a:t>Until two years ago I was earning 2000-2500€ per month, and now for a reason, yes, they explained it to me, but nobody cared that I had a job and I have nothing anymore"</a:t>
            </a:r>
            <a:endParaRPr lang="it-IT" i="1" dirty="0"/>
          </a:p>
        </p:txBody>
      </p:sp>
      <p:sp>
        <p:nvSpPr>
          <p:cNvPr id="9" name="Rettangolo 8"/>
          <p:cNvSpPr/>
          <p:nvPr/>
        </p:nvSpPr>
        <p:spPr>
          <a:xfrm>
            <a:off x="4469130" y="4397439"/>
            <a:ext cx="7684770" cy="1200329"/>
          </a:xfrm>
          <a:prstGeom prst="rect">
            <a:avLst/>
          </a:prstGeom>
          <a:solidFill>
            <a:schemeClr val="accent6">
              <a:lumMod val="20000"/>
              <a:lumOff val="80000"/>
            </a:schemeClr>
          </a:solidFill>
        </p:spPr>
        <p:txBody>
          <a:bodyPr wrap="square">
            <a:spAutoFit/>
          </a:bodyPr>
          <a:lstStyle/>
          <a:p>
            <a:r>
              <a:rPr lang="en-US" i="1" dirty="0"/>
              <a:t>“For this month they gave me 200 euros. In April we don't know, we have to reapply.  At the moment I feel a bit humiliated. </a:t>
            </a:r>
          </a:p>
          <a:p>
            <a:r>
              <a:rPr lang="en-US" i="1" dirty="0"/>
              <a:t>Because it's like they're begging me. . Then I got over it, I bought some food, and I didn't care a bit."</a:t>
            </a:r>
            <a:endParaRPr lang="it-IT" i="1" dirty="0"/>
          </a:p>
        </p:txBody>
      </p:sp>
      <p:sp>
        <p:nvSpPr>
          <p:cNvPr id="10" name="Rettangolo 9"/>
          <p:cNvSpPr/>
          <p:nvPr/>
        </p:nvSpPr>
        <p:spPr>
          <a:xfrm>
            <a:off x="3230880" y="5597768"/>
            <a:ext cx="8976360" cy="1200329"/>
          </a:xfrm>
          <a:prstGeom prst="rect">
            <a:avLst/>
          </a:prstGeom>
          <a:solidFill>
            <a:schemeClr val="accent6">
              <a:lumMod val="20000"/>
              <a:lumOff val="80000"/>
            </a:schemeClr>
          </a:solidFill>
        </p:spPr>
        <p:txBody>
          <a:bodyPr wrap="square">
            <a:spAutoFit/>
          </a:bodyPr>
          <a:lstStyle/>
          <a:p>
            <a:r>
              <a:rPr lang="en-US" i="1" dirty="0"/>
              <a:t>“A precarious person is economically vulnerable. He is someone like me. If I don't have 30 hours of lessons, if I only have 10, two people tell me from tomorrow that they don't have the money for the lessons and I can't buy food anymore. And maybe they are also prevented from doing their job, like me in the red zone”</a:t>
            </a:r>
            <a:endParaRPr lang="it-IT" i="1" dirty="0"/>
          </a:p>
        </p:txBody>
      </p:sp>
    </p:spTree>
    <p:extLst>
      <p:ext uri="{BB962C8B-B14F-4D97-AF65-F5344CB8AC3E}">
        <p14:creationId xmlns:p14="http://schemas.microsoft.com/office/powerpoint/2010/main" val="118171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Concepts of Vulnerability:</a:t>
            </a:r>
            <a:br>
              <a:rPr lang="en-US" dirty="0">
                <a:solidFill>
                  <a:srgbClr val="001965"/>
                </a:solidFill>
              </a:rPr>
            </a:br>
            <a:r>
              <a:rPr lang="en-US" sz="2400" b="0" dirty="0"/>
              <a:t>What can we agree on?</a:t>
            </a:r>
          </a:p>
        </p:txBody>
      </p:sp>
      <p:sp>
        <p:nvSpPr>
          <p:cNvPr id="5" name="TextBox 4">
            <a:extLst>
              <a:ext uri="{FF2B5EF4-FFF2-40B4-BE49-F238E27FC236}">
                <a16:creationId xmlns:a16="http://schemas.microsoft.com/office/drawing/2014/main" id="{BE0A280A-9987-2849-BF06-DDBF079FBFE8}"/>
              </a:ext>
            </a:extLst>
          </p:cNvPr>
          <p:cNvSpPr txBox="1"/>
          <p:nvPr/>
        </p:nvSpPr>
        <p:spPr>
          <a:xfrm>
            <a:off x="422400" y="1872873"/>
            <a:ext cx="11116457" cy="3878562"/>
          </a:xfrm>
          <a:prstGeom prst="rect">
            <a:avLst/>
          </a:prstGeom>
          <a:noFill/>
        </p:spPr>
        <p:txBody>
          <a:bodyPr wrap="square" rtlCol="0">
            <a:spAutoFit/>
          </a:bodyPr>
          <a:lstStyle/>
          <a:p>
            <a:pPr>
              <a:lnSpc>
                <a:spcPct val="200000"/>
              </a:lnSpc>
            </a:pPr>
            <a:r>
              <a:rPr lang="en-GB" sz="1600" dirty="0">
                <a:solidFill>
                  <a:srgbClr val="001965"/>
                </a:solidFill>
              </a:rPr>
              <a:t>1) “Risk” is at the heart of the concept of vulnerability</a:t>
            </a:r>
          </a:p>
          <a:p>
            <a:pPr>
              <a:lnSpc>
                <a:spcPct val="200000"/>
              </a:lnSpc>
            </a:pPr>
            <a:r>
              <a:rPr lang="en-GB" sz="1600" dirty="0">
                <a:solidFill>
                  <a:srgbClr val="001965"/>
                </a:solidFill>
              </a:rPr>
              <a:t>2) Vulnerability is not absolute, but a matter of degrees</a:t>
            </a:r>
          </a:p>
          <a:p>
            <a:pPr>
              <a:lnSpc>
                <a:spcPct val="200000"/>
              </a:lnSpc>
            </a:pPr>
            <a:r>
              <a:rPr lang="en-GB" sz="1600" dirty="0">
                <a:solidFill>
                  <a:srgbClr val="001965"/>
                </a:solidFill>
              </a:rPr>
              <a:t>3) Vulnerability is cumulative over the life course</a:t>
            </a:r>
          </a:p>
          <a:p>
            <a:pPr>
              <a:lnSpc>
                <a:spcPct val="200000"/>
              </a:lnSpc>
            </a:pPr>
            <a:r>
              <a:rPr lang="en-GB" sz="1600" dirty="0">
                <a:solidFill>
                  <a:srgbClr val="001965"/>
                </a:solidFill>
              </a:rPr>
              <a:t>4) The concept of vulnerability may be used similarly to notions of need, susceptibility to harm or neglect, or lacking durability or capability. </a:t>
            </a:r>
          </a:p>
          <a:p>
            <a:pPr>
              <a:lnSpc>
                <a:spcPct val="150000"/>
              </a:lnSpc>
            </a:pPr>
            <a:r>
              <a:rPr lang="en-GB" sz="1600" dirty="0">
                <a:solidFill>
                  <a:srgbClr val="001965"/>
                </a:solidFill>
              </a:rPr>
              <a:t>The World Health Organisation, along those lines, speaks of vulnerable groups as </a:t>
            </a:r>
          </a:p>
          <a:p>
            <a:pPr lvl="2"/>
            <a:r>
              <a:rPr lang="en-GB" sz="1600" dirty="0">
                <a:solidFill>
                  <a:srgbClr val="001965"/>
                </a:solidFill>
              </a:rPr>
              <a:t>Children, pregnant women, elderly people, malnourished people, and people who are ill or immunocompromised, are particularly vulnerable when a disaster strikes, and take a relatively high share of the disease burden associated with emergencies.</a:t>
            </a:r>
          </a:p>
          <a:p>
            <a:pPr>
              <a:lnSpc>
                <a:spcPct val="150000"/>
              </a:lnSpc>
            </a:pPr>
            <a:endParaRPr lang="en-GB" sz="1600" baseline="30000" dirty="0">
              <a:solidFill>
                <a:srgbClr val="001965"/>
              </a:solidFill>
            </a:endParaRPr>
          </a:p>
        </p:txBody>
      </p:sp>
      <p:sp>
        <p:nvSpPr>
          <p:cNvPr id="4" name="TextBox 3">
            <a:extLst>
              <a:ext uri="{FF2B5EF4-FFF2-40B4-BE49-F238E27FC236}">
                <a16:creationId xmlns:a16="http://schemas.microsoft.com/office/drawing/2014/main" id="{7E1AEBEE-AA19-BD48-943D-D8E573CA2028}"/>
              </a:ext>
            </a:extLst>
          </p:cNvPr>
          <p:cNvSpPr txBox="1"/>
          <p:nvPr/>
        </p:nvSpPr>
        <p:spPr>
          <a:xfrm>
            <a:off x="3185653" y="6712156"/>
            <a:ext cx="184731" cy="461665"/>
          </a:xfrm>
          <a:prstGeom prst="rect">
            <a:avLst/>
          </a:prstGeom>
          <a:noFill/>
        </p:spPr>
        <p:txBody>
          <a:bodyPr wrap="none" rtlCol="0">
            <a:spAutoFit/>
          </a:bodyPr>
          <a:lstStyle/>
          <a:p>
            <a:endParaRPr lang="en-GB" sz="2400" dirty="0"/>
          </a:p>
        </p:txBody>
      </p:sp>
    </p:spTree>
    <p:extLst>
      <p:ext uri="{BB962C8B-B14F-4D97-AF65-F5344CB8AC3E}">
        <p14:creationId xmlns:p14="http://schemas.microsoft.com/office/powerpoint/2010/main" val="2741334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2"/>
          </p:nvPr>
        </p:nvSpPr>
        <p:spPr>
          <a:xfrm>
            <a:off x="169164" y="1931670"/>
            <a:ext cx="5362956" cy="3117082"/>
          </a:xfrm>
        </p:spPr>
        <p:txBody>
          <a:bodyPr/>
          <a:lstStyle/>
          <a:p>
            <a:pPr marL="0" indent="0">
              <a:buNone/>
            </a:pPr>
            <a:r>
              <a:rPr lang="en-US" sz="2800" dirty="0"/>
              <a:t>Vulnerability to COVID depends not only on health conditions but also on income, cultural aspects and </a:t>
            </a:r>
            <a:r>
              <a:rPr lang="en-US" sz="2800" dirty="0" err="1"/>
              <a:t>behaviours</a:t>
            </a:r>
            <a:endParaRPr lang="it-IT" sz="2800" dirty="0"/>
          </a:p>
          <a:p>
            <a:endParaRPr lang="it-IT" dirty="0"/>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6" name="Segnaposto contenuto 5"/>
          <p:cNvSpPr>
            <a:spLocks noGrp="1"/>
          </p:cNvSpPr>
          <p:nvPr>
            <p:ph sz="half" idx="4294967295"/>
          </p:nvPr>
        </p:nvSpPr>
        <p:spPr>
          <a:xfrm>
            <a:off x="7043738" y="1625601"/>
            <a:ext cx="4797742" cy="646331"/>
          </a:xfrm>
          <a:prstGeom prst="rect">
            <a:avLst/>
          </a:prstGeom>
          <a:solidFill>
            <a:schemeClr val="accent2">
              <a:lumMod val="20000"/>
              <a:lumOff val="80000"/>
            </a:schemeClr>
          </a:solidFill>
        </p:spPr>
        <p:txBody>
          <a:bodyPr wrap="square">
            <a:spAutoFit/>
          </a:bodyPr>
          <a:lstStyle/>
          <a:p>
            <a:pPr marL="0" indent="0">
              <a:buNone/>
            </a:pPr>
            <a:r>
              <a:rPr lang="en-US" sz="2000" i="1" dirty="0"/>
              <a:t>“The elderly are more at risk, they have a weaker immune system”</a:t>
            </a:r>
            <a:endParaRPr lang="it-IT" sz="2000" i="1" dirty="0"/>
          </a:p>
        </p:txBody>
      </p:sp>
      <p:sp>
        <p:nvSpPr>
          <p:cNvPr id="8" name="Titolo 1"/>
          <p:cNvSpPr>
            <a:spLocks noGrp="1"/>
          </p:cNvSpPr>
          <p:nvPr>
            <p:ph type="title"/>
          </p:nvPr>
        </p:nvSpPr>
        <p:spPr>
          <a:xfrm>
            <a:off x="67310" y="357142"/>
            <a:ext cx="10766044" cy="1325563"/>
          </a:xfrm>
        </p:spPr>
        <p:txBody>
          <a:bodyPr/>
          <a:lstStyle/>
          <a:p>
            <a:r>
              <a:rPr lang="it-IT" dirty="0"/>
              <a:t>COVID-19 and </a:t>
            </a:r>
            <a:r>
              <a:rPr lang="it-IT" dirty="0" err="1"/>
              <a:t>other</a:t>
            </a:r>
            <a:r>
              <a:rPr lang="it-IT" dirty="0"/>
              <a:t> </a:t>
            </a:r>
            <a:r>
              <a:rPr lang="it-IT" dirty="0" err="1"/>
              <a:t>vulnerabilities</a:t>
            </a:r>
            <a:r>
              <a:rPr lang="it-IT" dirty="0"/>
              <a:t> (2)</a:t>
            </a:r>
          </a:p>
        </p:txBody>
      </p:sp>
      <p:sp>
        <p:nvSpPr>
          <p:cNvPr id="9" name="Rettangolo 8"/>
          <p:cNvSpPr/>
          <p:nvPr/>
        </p:nvSpPr>
        <p:spPr>
          <a:xfrm>
            <a:off x="5918834" y="2496205"/>
            <a:ext cx="6096000" cy="707886"/>
          </a:xfrm>
          <a:prstGeom prst="rect">
            <a:avLst/>
          </a:prstGeom>
          <a:solidFill>
            <a:schemeClr val="accent2">
              <a:lumMod val="40000"/>
              <a:lumOff val="60000"/>
            </a:schemeClr>
          </a:solidFill>
        </p:spPr>
        <p:txBody>
          <a:bodyPr>
            <a:spAutoFit/>
          </a:bodyPr>
          <a:lstStyle/>
          <a:p>
            <a:r>
              <a:rPr lang="en-US" sz="2000" i="1" dirty="0"/>
              <a:t>“Vulnerable are those who have financial difficulties and cannot treat themselves well”</a:t>
            </a:r>
            <a:endParaRPr lang="it-IT" sz="2000" i="1" dirty="0"/>
          </a:p>
        </p:txBody>
      </p:sp>
      <p:sp>
        <p:nvSpPr>
          <p:cNvPr id="10" name="Rettangolo 9"/>
          <p:cNvSpPr/>
          <p:nvPr/>
        </p:nvSpPr>
        <p:spPr>
          <a:xfrm>
            <a:off x="7040879" y="3528746"/>
            <a:ext cx="4764747" cy="707886"/>
          </a:xfrm>
          <a:prstGeom prst="rect">
            <a:avLst/>
          </a:prstGeom>
          <a:solidFill>
            <a:schemeClr val="accent2">
              <a:lumMod val="60000"/>
              <a:lumOff val="40000"/>
            </a:schemeClr>
          </a:solidFill>
        </p:spPr>
        <p:txBody>
          <a:bodyPr wrap="square">
            <a:spAutoFit/>
          </a:bodyPr>
          <a:lstStyle/>
          <a:p>
            <a:r>
              <a:rPr lang="en-US" sz="2000" i="1" dirty="0"/>
              <a:t>“Those who do not follow the rules indicated are more at risk for COVID”</a:t>
            </a:r>
            <a:endParaRPr lang="it-IT" sz="2000" i="1" dirty="0"/>
          </a:p>
        </p:txBody>
      </p:sp>
      <p:sp>
        <p:nvSpPr>
          <p:cNvPr id="11" name="Rettangolo 10"/>
          <p:cNvSpPr/>
          <p:nvPr/>
        </p:nvSpPr>
        <p:spPr>
          <a:xfrm>
            <a:off x="6170637" y="4653881"/>
            <a:ext cx="5634989" cy="1015663"/>
          </a:xfrm>
          <a:prstGeom prst="rect">
            <a:avLst/>
          </a:prstGeom>
          <a:solidFill>
            <a:schemeClr val="accent2"/>
          </a:solidFill>
        </p:spPr>
        <p:txBody>
          <a:bodyPr wrap="square">
            <a:spAutoFit/>
          </a:bodyPr>
          <a:lstStyle/>
          <a:p>
            <a:r>
              <a:rPr lang="en-US" sz="2000" i="1" dirty="0"/>
              <a:t>“At risk are those who, due to misinformation, underestimate or do not believe in the existence of the virus”</a:t>
            </a:r>
            <a:endParaRPr lang="it-IT" sz="2000" i="1" dirty="0"/>
          </a:p>
        </p:txBody>
      </p:sp>
    </p:spTree>
    <p:extLst>
      <p:ext uri="{BB962C8B-B14F-4D97-AF65-F5344CB8AC3E}">
        <p14:creationId xmlns:p14="http://schemas.microsoft.com/office/powerpoint/2010/main" val="160382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547370" y="322852"/>
            <a:ext cx="10766044" cy="1325563"/>
          </a:xfrm>
        </p:spPr>
        <p:txBody>
          <a:bodyPr/>
          <a:lstStyle/>
          <a:p>
            <a:r>
              <a:rPr lang="en-US" dirty="0"/>
              <a:t>Strategic factors for health and well-being</a:t>
            </a:r>
            <a:endParaRPr lang="it-IT" dirty="0"/>
          </a:p>
        </p:txBody>
      </p:sp>
      <p:sp>
        <p:nvSpPr>
          <p:cNvPr id="7" name="Segnaposto contenuto 6"/>
          <p:cNvSpPr>
            <a:spLocks noGrp="1"/>
          </p:cNvSpPr>
          <p:nvPr>
            <p:ph sz="half" idx="2"/>
          </p:nvPr>
        </p:nvSpPr>
        <p:spPr>
          <a:xfrm>
            <a:off x="340614" y="2105615"/>
            <a:ext cx="4471416" cy="1483405"/>
          </a:xfrm>
        </p:spPr>
        <p:txBody>
          <a:bodyPr/>
          <a:lstStyle/>
          <a:p>
            <a:r>
              <a:rPr lang="en-US" dirty="0"/>
              <a:t>More generally, there is a widespread belief that individual </a:t>
            </a:r>
            <a:r>
              <a:rPr lang="en-US" dirty="0" err="1"/>
              <a:t>behaviour</a:t>
            </a:r>
            <a:r>
              <a:rPr lang="en-US" dirty="0"/>
              <a:t>, environment and social relationships are strategic factors on which health depends</a:t>
            </a:r>
            <a:endParaRPr lang="it-IT" dirty="0"/>
          </a:p>
          <a:p>
            <a:endParaRPr lang="it-IT" dirty="0"/>
          </a:p>
        </p:txBody>
      </p:sp>
      <p:sp>
        <p:nvSpPr>
          <p:cNvPr id="5" name="Segnaposto piè di pagina 4"/>
          <p:cNvSpPr>
            <a:spLocks noGrp="1"/>
          </p:cNvSpPr>
          <p:nvPr>
            <p:ph type="ftr" sz="quarter" idx="11"/>
          </p:nvPr>
        </p:nvSpPr>
        <p:spPr/>
        <p:txBody>
          <a:bodyPr/>
          <a:lstStyle/>
          <a:p>
            <a:r>
              <a:rPr lang="nl-NL"/>
              <a:t>Example footer | February 2019</a:t>
            </a:r>
            <a:endParaRPr lang="nl-NL" dirty="0"/>
          </a:p>
        </p:txBody>
      </p:sp>
      <p:sp>
        <p:nvSpPr>
          <p:cNvPr id="8" name="Rettangolo 7"/>
          <p:cNvSpPr/>
          <p:nvPr/>
        </p:nvSpPr>
        <p:spPr>
          <a:xfrm>
            <a:off x="5692140" y="1188720"/>
            <a:ext cx="6195059" cy="369332"/>
          </a:xfrm>
          <a:prstGeom prst="rect">
            <a:avLst/>
          </a:prstGeom>
          <a:solidFill>
            <a:schemeClr val="accent4">
              <a:lumMod val="40000"/>
              <a:lumOff val="60000"/>
            </a:schemeClr>
          </a:solidFill>
        </p:spPr>
        <p:txBody>
          <a:bodyPr wrap="square">
            <a:spAutoFit/>
          </a:bodyPr>
          <a:lstStyle/>
          <a:p>
            <a:r>
              <a:rPr lang="en-US" i="1" dirty="0"/>
              <a:t> “Health is a matter of choice as well as luck”</a:t>
            </a:r>
            <a:endParaRPr lang="it-IT" i="1" dirty="0"/>
          </a:p>
        </p:txBody>
      </p:sp>
      <p:sp>
        <p:nvSpPr>
          <p:cNvPr id="10" name="Rettangolo 9"/>
          <p:cNvSpPr/>
          <p:nvPr/>
        </p:nvSpPr>
        <p:spPr>
          <a:xfrm>
            <a:off x="5726430" y="2294305"/>
            <a:ext cx="6275070" cy="646331"/>
          </a:xfrm>
          <a:prstGeom prst="rect">
            <a:avLst/>
          </a:prstGeom>
          <a:solidFill>
            <a:schemeClr val="accent4">
              <a:lumMod val="40000"/>
              <a:lumOff val="60000"/>
            </a:schemeClr>
          </a:solidFill>
        </p:spPr>
        <p:txBody>
          <a:bodyPr wrap="square">
            <a:spAutoFit/>
          </a:bodyPr>
          <a:lstStyle/>
          <a:p>
            <a:r>
              <a:rPr lang="en-US" i="1" dirty="0"/>
              <a:t>“The optimistic or pessimistic attitude is also important.  Negative energy affects the organs and the mind”</a:t>
            </a:r>
            <a:endParaRPr lang="it-IT" i="1" dirty="0"/>
          </a:p>
        </p:txBody>
      </p:sp>
      <p:sp>
        <p:nvSpPr>
          <p:cNvPr id="11" name="Rettangolo 10"/>
          <p:cNvSpPr/>
          <p:nvPr/>
        </p:nvSpPr>
        <p:spPr>
          <a:xfrm>
            <a:off x="5726430" y="3663852"/>
            <a:ext cx="6160769" cy="923330"/>
          </a:xfrm>
          <a:prstGeom prst="rect">
            <a:avLst/>
          </a:prstGeom>
          <a:solidFill>
            <a:schemeClr val="accent6">
              <a:lumMod val="40000"/>
              <a:lumOff val="60000"/>
            </a:schemeClr>
          </a:solidFill>
        </p:spPr>
        <p:txBody>
          <a:bodyPr wrap="square">
            <a:spAutoFit/>
          </a:bodyPr>
          <a:lstStyle/>
          <a:p>
            <a:r>
              <a:rPr lang="en-US" i="1" dirty="0"/>
              <a:t>“Both the physical environment, the greenery rather than the buildings, and the environment in terms of the people around us are very important”</a:t>
            </a:r>
            <a:endParaRPr lang="it-IT" i="1" dirty="0"/>
          </a:p>
        </p:txBody>
      </p:sp>
      <p:sp>
        <p:nvSpPr>
          <p:cNvPr id="13" name="Rettangolo 12"/>
          <p:cNvSpPr/>
          <p:nvPr/>
        </p:nvSpPr>
        <p:spPr>
          <a:xfrm>
            <a:off x="5726430" y="1619934"/>
            <a:ext cx="6160770" cy="646331"/>
          </a:xfrm>
          <a:prstGeom prst="rect">
            <a:avLst/>
          </a:prstGeom>
          <a:solidFill>
            <a:schemeClr val="accent4">
              <a:lumMod val="40000"/>
              <a:lumOff val="60000"/>
            </a:schemeClr>
          </a:solidFill>
        </p:spPr>
        <p:txBody>
          <a:bodyPr wrap="square">
            <a:spAutoFit/>
          </a:bodyPr>
          <a:lstStyle/>
          <a:p>
            <a:r>
              <a:rPr lang="en-US" i="1" dirty="0"/>
              <a:t>“Making decisions to maintain a healthy lifestyle is a personal choice, especially the diet”</a:t>
            </a:r>
            <a:endParaRPr lang="it-IT" i="1" dirty="0"/>
          </a:p>
        </p:txBody>
      </p:sp>
      <p:sp>
        <p:nvSpPr>
          <p:cNvPr id="14" name="Rettangolo 13"/>
          <p:cNvSpPr/>
          <p:nvPr/>
        </p:nvSpPr>
        <p:spPr>
          <a:xfrm>
            <a:off x="5699760" y="2983231"/>
            <a:ext cx="6187440" cy="646331"/>
          </a:xfrm>
          <a:prstGeom prst="rect">
            <a:avLst/>
          </a:prstGeom>
          <a:solidFill>
            <a:schemeClr val="accent6">
              <a:lumMod val="40000"/>
              <a:lumOff val="60000"/>
            </a:schemeClr>
          </a:solidFill>
        </p:spPr>
        <p:txBody>
          <a:bodyPr wrap="square">
            <a:spAutoFit/>
          </a:bodyPr>
          <a:lstStyle/>
          <a:p>
            <a:r>
              <a:rPr lang="en-US" i="1" dirty="0"/>
              <a:t>“The environment is very important. I would like to have an outdoor space and places to go walking closer”</a:t>
            </a:r>
            <a:endParaRPr lang="it-IT" i="1" dirty="0"/>
          </a:p>
        </p:txBody>
      </p:sp>
      <p:sp>
        <p:nvSpPr>
          <p:cNvPr id="15" name="Rettangolo 14"/>
          <p:cNvSpPr/>
          <p:nvPr/>
        </p:nvSpPr>
        <p:spPr>
          <a:xfrm>
            <a:off x="5631180" y="5543551"/>
            <a:ext cx="6473190" cy="646331"/>
          </a:xfrm>
          <a:prstGeom prst="rect">
            <a:avLst/>
          </a:prstGeom>
          <a:solidFill>
            <a:schemeClr val="accent1">
              <a:lumMod val="20000"/>
              <a:lumOff val="80000"/>
            </a:schemeClr>
          </a:solidFill>
        </p:spPr>
        <p:txBody>
          <a:bodyPr wrap="square">
            <a:spAutoFit/>
          </a:bodyPr>
          <a:lstStyle/>
          <a:p>
            <a:r>
              <a:rPr lang="en-US" i="1" dirty="0"/>
              <a:t>“Having a good social and emotional stability also helps a lot in healing”</a:t>
            </a:r>
            <a:endParaRPr lang="it-IT" i="1" dirty="0"/>
          </a:p>
        </p:txBody>
      </p:sp>
      <p:sp>
        <p:nvSpPr>
          <p:cNvPr id="16" name="Rettangolo 15"/>
          <p:cNvSpPr/>
          <p:nvPr/>
        </p:nvSpPr>
        <p:spPr>
          <a:xfrm>
            <a:off x="5631180" y="6191935"/>
            <a:ext cx="6096000" cy="646331"/>
          </a:xfrm>
          <a:prstGeom prst="rect">
            <a:avLst/>
          </a:prstGeom>
          <a:solidFill>
            <a:schemeClr val="accent1">
              <a:lumMod val="20000"/>
              <a:lumOff val="80000"/>
            </a:schemeClr>
          </a:solidFill>
        </p:spPr>
        <p:txBody>
          <a:bodyPr>
            <a:spAutoFit/>
          </a:bodyPr>
          <a:lstStyle/>
          <a:p>
            <a:r>
              <a:rPr lang="en-US" i="1" dirty="0"/>
              <a:t>"Loneliness kills people, loneliness is not a good thing, especially when you are sick"</a:t>
            </a:r>
            <a:endParaRPr lang="it-IT" i="1" dirty="0"/>
          </a:p>
        </p:txBody>
      </p:sp>
      <p:sp>
        <p:nvSpPr>
          <p:cNvPr id="17" name="Rettangolo 16"/>
          <p:cNvSpPr/>
          <p:nvPr/>
        </p:nvSpPr>
        <p:spPr>
          <a:xfrm>
            <a:off x="4229100" y="4617720"/>
            <a:ext cx="8061960" cy="923330"/>
          </a:xfrm>
          <a:prstGeom prst="rect">
            <a:avLst/>
          </a:prstGeom>
          <a:solidFill>
            <a:schemeClr val="accent6">
              <a:lumMod val="40000"/>
              <a:lumOff val="60000"/>
            </a:schemeClr>
          </a:solidFill>
        </p:spPr>
        <p:txBody>
          <a:bodyPr wrap="square">
            <a:spAutoFit/>
          </a:bodyPr>
          <a:lstStyle/>
          <a:p>
            <a:r>
              <a:rPr lang="en-US" i="1" dirty="0"/>
              <a:t>“The physical environment determines a lot, think of cancers that arise from complicated environments, complicated food. And then the social environment, collective </a:t>
            </a:r>
            <a:r>
              <a:rPr lang="en-US" i="1" dirty="0" err="1"/>
              <a:t>behaviour</a:t>
            </a:r>
            <a:r>
              <a:rPr lang="en-US" i="1" dirty="0"/>
              <a:t>, is important”</a:t>
            </a:r>
            <a:endParaRPr lang="it-IT" i="1" dirty="0"/>
          </a:p>
        </p:txBody>
      </p:sp>
    </p:spTree>
    <p:extLst>
      <p:ext uri="{BB962C8B-B14F-4D97-AF65-F5344CB8AC3E}">
        <p14:creationId xmlns:p14="http://schemas.microsoft.com/office/powerpoint/2010/main" val="200331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210" y="288562"/>
            <a:ext cx="10766044" cy="1325563"/>
          </a:xfrm>
        </p:spPr>
        <p:txBody>
          <a:bodyPr/>
          <a:lstStyle/>
          <a:p>
            <a:r>
              <a:rPr lang="it-IT" dirty="0"/>
              <a:t>Some </a:t>
            </a:r>
            <a:r>
              <a:rPr lang="it-IT" dirty="0" err="1"/>
              <a:t>insights</a:t>
            </a:r>
            <a:r>
              <a:rPr lang="it-IT" dirty="0"/>
              <a:t> for an </a:t>
            </a:r>
            <a:r>
              <a:rPr lang="it-IT" dirty="0" err="1"/>
              <a:t>action</a:t>
            </a:r>
            <a:r>
              <a:rPr lang="it-IT" dirty="0"/>
              <a:t> </a:t>
            </a:r>
            <a:r>
              <a:rPr lang="it-IT" dirty="0" err="1"/>
              <a:t>plan</a:t>
            </a:r>
            <a:endParaRPr lang="it-IT" dirty="0"/>
          </a:p>
        </p:txBody>
      </p:sp>
      <p:sp>
        <p:nvSpPr>
          <p:cNvPr id="3" name="Segnaposto contenuto 2"/>
          <p:cNvSpPr>
            <a:spLocks noGrp="1"/>
          </p:cNvSpPr>
          <p:nvPr>
            <p:ph sz="half" idx="1"/>
          </p:nvPr>
        </p:nvSpPr>
        <p:spPr>
          <a:xfrm>
            <a:off x="422910" y="1085851"/>
            <a:ext cx="11052810" cy="1257300"/>
          </a:xfrm>
          <a:solidFill>
            <a:schemeClr val="accent6">
              <a:lumMod val="40000"/>
              <a:lumOff val="60000"/>
            </a:schemeClr>
          </a:solidFill>
        </p:spPr>
        <p:txBody>
          <a:bodyPr/>
          <a:lstStyle/>
          <a:p>
            <a:pPr marL="0" indent="0">
              <a:buNone/>
            </a:pPr>
            <a:r>
              <a:rPr lang="en-US" sz="2000" dirty="0"/>
              <a:t>If the vulnerability is multidimensional, </a:t>
            </a:r>
            <a:r>
              <a:rPr lang="en-US" sz="2000" b="1" dirty="0"/>
              <a:t>the intervention must  be multidimensional too</a:t>
            </a:r>
            <a:r>
              <a:rPr lang="en-US" sz="2000" dirty="0"/>
              <a:t>: not only health and social policies, but also work, environment and information must become objectives of an effective action against vulnerability that has to involve several actors</a:t>
            </a:r>
          </a:p>
          <a:p>
            <a:pPr marL="0" indent="0">
              <a:buNone/>
            </a:pPr>
            <a:endParaRPr lang="it-IT" sz="2000" dirty="0"/>
          </a:p>
        </p:txBody>
      </p:sp>
      <p:sp>
        <p:nvSpPr>
          <p:cNvPr id="4" name="Segnaposto piè di pagina 3"/>
          <p:cNvSpPr>
            <a:spLocks noGrp="1"/>
          </p:cNvSpPr>
          <p:nvPr>
            <p:ph type="ftr" sz="quarter" idx="11"/>
          </p:nvPr>
        </p:nvSpPr>
        <p:spPr/>
        <p:txBody>
          <a:bodyPr/>
          <a:lstStyle/>
          <a:p>
            <a:r>
              <a:rPr lang="nl-NL"/>
              <a:t>Example footer | February 2019</a:t>
            </a:r>
            <a:endParaRPr lang="nl-NL" dirty="0"/>
          </a:p>
        </p:txBody>
      </p:sp>
      <p:sp>
        <p:nvSpPr>
          <p:cNvPr id="5" name="Rettangolo 4"/>
          <p:cNvSpPr/>
          <p:nvPr/>
        </p:nvSpPr>
        <p:spPr>
          <a:xfrm>
            <a:off x="171450" y="2411730"/>
            <a:ext cx="5612130" cy="923330"/>
          </a:xfrm>
          <a:prstGeom prst="rect">
            <a:avLst/>
          </a:prstGeom>
          <a:solidFill>
            <a:schemeClr val="tx1">
              <a:lumMod val="20000"/>
              <a:lumOff val="80000"/>
            </a:schemeClr>
          </a:solidFill>
        </p:spPr>
        <p:txBody>
          <a:bodyPr wrap="square">
            <a:spAutoFit/>
          </a:bodyPr>
          <a:lstStyle/>
          <a:p>
            <a:pPr marL="285750" indent="-285750">
              <a:buFont typeface="Arial" pitchFamily="34" charset="0"/>
              <a:buChar char="•"/>
            </a:pPr>
            <a:r>
              <a:rPr lang="en-US" dirty="0"/>
              <a:t>reducing difficulties in accessing services due to economic problems (waiting lists, co-payments,  regional  differences, …)</a:t>
            </a:r>
            <a:endParaRPr lang="it-IT" dirty="0"/>
          </a:p>
        </p:txBody>
      </p:sp>
      <p:sp>
        <p:nvSpPr>
          <p:cNvPr id="6" name="Rettangolo 5"/>
          <p:cNvSpPr/>
          <p:nvPr/>
        </p:nvSpPr>
        <p:spPr>
          <a:xfrm>
            <a:off x="171450" y="3469541"/>
            <a:ext cx="5852160" cy="646331"/>
          </a:xfrm>
          <a:prstGeom prst="rect">
            <a:avLst/>
          </a:prstGeom>
          <a:solidFill>
            <a:schemeClr val="tx1">
              <a:lumMod val="20000"/>
              <a:lumOff val="80000"/>
            </a:schemeClr>
          </a:solidFill>
        </p:spPr>
        <p:txBody>
          <a:bodyPr wrap="square">
            <a:spAutoFit/>
          </a:bodyPr>
          <a:lstStyle/>
          <a:p>
            <a:pPr marL="285750" indent="-285750">
              <a:buFont typeface="Arial" pitchFamily="34" charset="0"/>
              <a:buChar char="•"/>
            </a:pPr>
            <a:r>
              <a:rPr lang="en-US" dirty="0"/>
              <a:t>shifting the focus from hospital to community and home-based services</a:t>
            </a:r>
            <a:endParaRPr lang="it-IT" dirty="0"/>
          </a:p>
        </p:txBody>
      </p:sp>
      <p:sp>
        <p:nvSpPr>
          <p:cNvPr id="7" name="Rettangolo 6"/>
          <p:cNvSpPr/>
          <p:nvPr/>
        </p:nvSpPr>
        <p:spPr>
          <a:xfrm>
            <a:off x="171450" y="4207312"/>
            <a:ext cx="5852160" cy="1200329"/>
          </a:xfrm>
          <a:prstGeom prst="rect">
            <a:avLst/>
          </a:prstGeom>
          <a:solidFill>
            <a:schemeClr val="tx1">
              <a:lumMod val="20000"/>
              <a:lumOff val="80000"/>
            </a:schemeClr>
          </a:solidFill>
        </p:spPr>
        <p:txBody>
          <a:bodyPr wrap="square">
            <a:spAutoFit/>
          </a:bodyPr>
          <a:lstStyle/>
          <a:p>
            <a:pPr marL="285750" indent="-285750">
              <a:buFont typeface="Arial" pitchFamily="34" charset="0"/>
              <a:buChar char="•"/>
            </a:pPr>
            <a:r>
              <a:rPr lang="en-US" dirty="0"/>
              <a:t>rethinking responses to the needs of the elderly: isolation at home with a caregiver often does not work better than staying in a nursing home with a small number of poorly qualified workers </a:t>
            </a:r>
            <a:endParaRPr lang="it-IT" dirty="0"/>
          </a:p>
        </p:txBody>
      </p:sp>
      <p:sp>
        <p:nvSpPr>
          <p:cNvPr id="8" name="Rettangolo 7"/>
          <p:cNvSpPr/>
          <p:nvPr/>
        </p:nvSpPr>
        <p:spPr>
          <a:xfrm>
            <a:off x="171451" y="5513724"/>
            <a:ext cx="5749290" cy="923330"/>
          </a:xfrm>
          <a:prstGeom prst="rect">
            <a:avLst/>
          </a:prstGeom>
          <a:solidFill>
            <a:schemeClr val="tx1">
              <a:lumMod val="20000"/>
              <a:lumOff val="80000"/>
            </a:schemeClr>
          </a:solidFill>
        </p:spPr>
        <p:txBody>
          <a:bodyPr wrap="square">
            <a:spAutoFit/>
          </a:bodyPr>
          <a:lstStyle/>
          <a:p>
            <a:pPr marL="285750" indent="-285750">
              <a:buFont typeface="Arial" pitchFamily="34" charset="0"/>
              <a:buChar char="•"/>
            </a:pPr>
            <a:r>
              <a:rPr lang="en-US" dirty="0"/>
              <a:t>improving health information and taking into account different levels of education and health literacy</a:t>
            </a:r>
            <a:endParaRPr lang="it-IT" dirty="0"/>
          </a:p>
        </p:txBody>
      </p:sp>
      <p:sp>
        <p:nvSpPr>
          <p:cNvPr id="9" name="Segnaposto contenuto 8"/>
          <p:cNvSpPr>
            <a:spLocks noGrp="1"/>
          </p:cNvSpPr>
          <p:nvPr>
            <p:ph sz="half" idx="2"/>
          </p:nvPr>
        </p:nvSpPr>
        <p:spPr>
          <a:xfrm>
            <a:off x="5817870" y="2411730"/>
            <a:ext cx="6374130" cy="4446270"/>
          </a:xfrm>
          <a:solidFill>
            <a:schemeClr val="accent4">
              <a:lumMod val="40000"/>
              <a:lumOff val="60000"/>
            </a:schemeClr>
          </a:solidFill>
        </p:spPr>
        <p:txBody>
          <a:bodyPr/>
          <a:lstStyle/>
          <a:p>
            <a:r>
              <a:rPr lang="en-US" sz="1800" dirty="0"/>
              <a:t>rethinking the common spaces of the city that are a source of resilience. Green spaces and meeting places are important for physical and mental health but also for social integration</a:t>
            </a:r>
          </a:p>
          <a:p>
            <a:r>
              <a:rPr lang="en-US" sz="1800" dirty="0"/>
              <a:t>making some emergency solutions structural - financial aid, educational support, etc.- for precarious workers and those on the edge of the poverty line (and at risk of becoming poor)</a:t>
            </a:r>
          </a:p>
          <a:p>
            <a:r>
              <a:rPr lang="en-US" sz="1800" dirty="0"/>
              <a:t>reviewing employment policies by reducing the gap between protected and precarious workers</a:t>
            </a:r>
          </a:p>
          <a:p>
            <a:r>
              <a:rPr lang="en-US" sz="1800" dirty="0"/>
              <a:t>involve non-profit </a:t>
            </a:r>
            <a:r>
              <a:rPr lang="en-US" sz="1800" dirty="0" err="1"/>
              <a:t>organisations</a:t>
            </a:r>
            <a:r>
              <a:rPr lang="en-US" sz="1800" dirty="0"/>
              <a:t> in social and city policy choices and support their actions in </a:t>
            </a:r>
            <a:r>
              <a:rPr lang="en-US" sz="1800" dirty="0" err="1"/>
              <a:t>favour</a:t>
            </a:r>
            <a:r>
              <a:rPr lang="en-US" sz="1800" dirty="0"/>
              <a:t> of the community</a:t>
            </a:r>
            <a:endParaRPr lang="it-IT" sz="1800" dirty="0"/>
          </a:p>
        </p:txBody>
      </p:sp>
    </p:spTree>
    <p:extLst>
      <p:ext uri="{BB962C8B-B14F-4D97-AF65-F5344CB8AC3E}">
        <p14:creationId xmlns:p14="http://schemas.microsoft.com/office/powerpoint/2010/main" val="209563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1201582" y="1703343"/>
            <a:ext cx="7416800" cy="919208"/>
          </a:xfrm>
        </p:spPr>
        <p:txBody>
          <a:bodyPr/>
          <a:lstStyle/>
          <a:p>
            <a:pPr>
              <a:lnSpc>
                <a:spcPct val="107000"/>
              </a:lnSpc>
              <a:spcAft>
                <a:spcPts val="800"/>
              </a:spcAft>
            </a:pPr>
            <a:r>
              <a:rPr lang="en-US" b="1" dirty="0">
                <a:effectLst/>
                <a:latin typeface="Tahoma" panose="020B0604030504040204" pitchFamily="34" charset="0"/>
                <a:ea typeface="Tahoma" panose="020B0604030504040204" pitchFamily="34" charset="0"/>
                <a:cs typeface="Tahoma" panose="020B0604030504040204" pitchFamily="34" charset="0"/>
              </a:rPr>
              <a:t>Vulnerability Assessment, Munich</a:t>
            </a:r>
            <a:endParaRPr lang="de-DE" dirty="0">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hthoek 11"/>
          <p:cNvSpPr/>
          <p:nvPr/>
        </p:nvSpPr>
        <p:spPr>
          <a:xfrm>
            <a:off x="688829" y="6515238"/>
            <a:ext cx="1677832" cy="276999"/>
          </a:xfrm>
          <a:prstGeom prst="rect">
            <a:avLst/>
          </a:prstGeom>
        </p:spPr>
        <p:txBody>
          <a:bodyPr wrap="none">
            <a:spAutoFit/>
          </a:bodyPr>
          <a:lstStyle/>
          <a:p>
            <a:r>
              <a:rPr lang="nl-NL" sz="1200" dirty="0">
                <a:solidFill>
                  <a:srgbClr val="666666"/>
                </a:solidFill>
                <a:latin typeface="Tahoma" panose="020B0604030504040204" pitchFamily="34" charset="0"/>
                <a:ea typeface="Tahoma" panose="020B0604030504040204" pitchFamily="34" charset="0"/>
                <a:cs typeface="Tahoma" panose="020B0604030504040204" pitchFamily="34" charset="0"/>
              </a:rPr>
              <a:t>Paris, November 2021</a:t>
            </a:r>
          </a:p>
        </p:txBody>
      </p:sp>
      <p:sp>
        <p:nvSpPr>
          <p:cNvPr id="3" name="TextBox 2">
            <a:extLst>
              <a:ext uri="{FF2B5EF4-FFF2-40B4-BE49-F238E27FC236}">
                <a16:creationId xmlns:a16="http://schemas.microsoft.com/office/drawing/2014/main" id="{137619E9-251A-4687-9B93-ADFC5AD4D571}"/>
              </a:ext>
            </a:extLst>
          </p:cNvPr>
          <p:cNvSpPr txBox="1"/>
          <p:nvPr/>
        </p:nvSpPr>
        <p:spPr>
          <a:xfrm>
            <a:off x="1305683" y="3211592"/>
            <a:ext cx="10392963" cy="2554545"/>
          </a:xfrm>
          <a:prstGeom prst="rect">
            <a:avLst/>
          </a:prstGeom>
          <a:noFill/>
        </p:spPr>
        <p:txBody>
          <a:bodyPr wrap="square" rtlCol="0">
            <a:spAutoFit/>
          </a:bodyPr>
          <a:lstStyle/>
          <a:p>
            <a:r>
              <a:rPr lang="en-GB">
                <a:solidFill>
                  <a:srgbClr val="666666"/>
                </a:solidFill>
                <a:latin typeface="Tahoma" panose="020B0604030504040204" pitchFamily="34" charset="0"/>
                <a:ea typeface="Tahoma" panose="020B0604030504040204" pitchFamily="34" charset="0"/>
                <a:cs typeface="Tahoma" panose="020B0604030504040204" pitchFamily="34" charset="0"/>
              </a:rPr>
              <a:t>Germany – Munich</a:t>
            </a:r>
          </a:p>
          <a:p>
            <a:endParaRPr lang="en-GB" sz="2000">
              <a:solidFill>
                <a:srgbClr val="666666"/>
              </a:solidFill>
              <a:latin typeface="Tahoma" panose="020B0604030504040204" pitchFamily="34" charset="0"/>
              <a:ea typeface="Tahoma" panose="020B0604030504040204" pitchFamily="34" charset="0"/>
              <a:cs typeface="Tahoma" panose="020B0604030504040204" pitchFamily="34" charset="0"/>
            </a:endParaRPr>
          </a:p>
          <a:p>
            <a:r>
              <a:rPr lang="en-GB" sz="1600" b="1">
                <a:solidFill>
                  <a:srgbClr val="333399"/>
                </a:solidFill>
              </a:rPr>
              <a:t>Zeliha Öcek</a:t>
            </a:r>
            <a:r>
              <a:rPr lang="en-GB" sz="1600" b="1" baseline="30000">
                <a:solidFill>
                  <a:srgbClr val="333399"/>
                </a:solidFill>
              </a:rPr>
              <a:t>1-3 </a:t>
            </a:r>
            <a:r>
              <a:rPr lang="en-GB" sz="1600" b="1">
                <a:solidFill>
                  <a:srgbClr val="333399"/>
                </a:solidFill>
              </a:rPr>
              <a:t>, </a:t>
            </a:r>
            <a:r>
              <a:rPr lang="en-GB" sz="1600">
                <a:solidFill>
                  <a:srgbClr val="333399"/>
                </a:solidFill>
              </a:rPr>
              <a:t>Michaela Coenen</a:t>
            </a:r>
            <a:r>
              <a:rPr lang="en-GB" sz="1600" baseline="30000">
                <a:solidFill>
                  <a:srgbClr val="333399"/>
                </a:solidFill>
              </a:rPr>
              <a:t>1-2 </a:t>
            </a:r>
            <a:r>
              <a:rPr lang="en-GB" sz="1600">
                <a:solidFill>
                  <a:srgbClr val="333399"/>
                </a:solidFill>
              </a:rPr>
              <a:t>, Vera Klünder</a:t>
            </a:r>
            <a:r>
              <a:rPr lang="en-GB" sz="1600" baseline="30000">
                <a:solidFill>
                  <a:srgbClr val="333399"/>
                </a:solidFill>
              </a:rPr>
              <a:t>1-2 </a:t>
            </a:r>
            <a:endParaRPr lang="en-GB" sz="1600">
              <a:solidFill>
                <a:srgbClr val="333399"/>
              </a:solidFill>
            </a:endParaRPr>
          </a:p>
          <a:p>
            <a:endParaRPr lang="en-GB" sz="1600">
              <a:solidFill>
                <a:srgbClr val="333399"/>
              </a:solidFill>
            </a:endParaRPr>
          </a:p>
          <a:p>
            <a:r>
              <a:rPr lang="en-GB" b="1" i="0">
                <a:solidFill>
                  <a:schemeClr val="accent4"/>
                </a:solidFill>
                <a:effectLst/>
              </a:rPr>
              <a:t>1 Institute for Medical Information Processing, Biometry, and Epidemiolgy – IBE, Chair of Public Health and Health Services Research, LMU Munich, 2 Pettenkofer School of Public Health, Munich, Germany, </a:t>
            </a:r>
            <a:r>
              <a:rPr lang="en-GB" b="1">
                <a:solidFill>
                  <a:schemeClr val="accent4"/>
                </a:solidFill>
              </a:rPr>
              <a:t>3 Rachel Carson Center for Environment and Society</a:t>
            </a:r>
            <a:endParaRPr lang="en-GB" b="1" i="0">
              <a:solidFill>
                <a:schemeClr val="accent4"/>
              </a:solidFill>
              <a:effectLst/>
            </a:endParaRPr>
          </a:p>
          <a:p>
            <a:endParaRPr lang="en-GB">
              <a:solidFill>
                <a:srgbClr val="666666"/>
              </a:solidFill>
              <a:latin typeface="Tahoma" panose="020B0604030504040204" pitchFamily="34" charset="0"/>
              <a:ea typeface="Tahoma" panose="020B0604030504040204" pitchFamily="34" charset="0"/>
              <a:cs typeface="Tahoma" panose="020B0604030504040204" pitchFamily="34" charset="0"/>
            </a:endParaRPr>
          </a:p>
          <a:p>
            <a:endParaRPr lang="en-GB">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628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2FB0-D02F-4B9E-A03F-4F8BC5B4AECE}"/>
              </a:ext>
            </a:extLst>
          </p:cNvPr>
          <p:cNvSpPr>
            <a:spLocks noGrp="1"/>
          </p:cNvSpPr>
          <p:nvPr>
            <p:ph type="title"/>
          </p:nvPr>
        </p:nvSpPr>
        <p:spPr>
          <a:xfrm>
            <a:off x="673100" y="703584"/>
            <a:ext cx="10766044" cy="1325563"/>
          </a:xfrm>
        </p:spPr>
        <p:txBody>
          <a:bodyPr/>
          <a:lstStyle/>
          <a:p>
            <a:r>
              <a:rPr lang="en-US" dirty="0"/>
              <a:t>Munich and COVID-19</a:t>
            </a:r>
            <a:br>
              <a:rPr lang="en-US" dirty="0"/>
            </a:br>
            <a:br>
              <a:rPr lang="en-US" dirty="0"/>
            </a:br>
            <a:endParaRPr lang="en-DE" dirty="0"/>
          </a:p>
        </p:txBody>
      </p:sp>
      <p:sp>
        <p:nvSpPr>
          <p:cNvPr id="4" name="Footer Placeholder 3">
            <a:extLst>
              <a:ext uri="{FF2B5EF4-FFF2-40B4-BE49-F238E27FC236}">
                <a16:creationId xmlns:a16="http://schemas.microsoft.com/office/drawing/2014/main" id="{15A4DB50-3528-45D8-8A2B-3F702D9F39A2}"/>
              </a:ext>
            </a:extLst>
          </p:cNvPr>
          <p:cNvSpPr>
            <a:spLocks noGrp="1"/>
          </p:cNvSpPr>
          <p:nvPr>
            <p:ph type="ftr" sz="quarter" idx="11"/>
          </p:nvPr>
        </p:nvSpPr>
        <p:spPr/>
        <p:txBody>
          <a:bodyPr/>
          <a:lstStyle/>
          <a:p>
            <a:r>
              <a:rPr lang="nl-NL"/>
              <a:t>Example footer | February 2019</a:t>
            </a:r>
            <a:endParaRPr lang="nl-NL" dirty="0"/>
          </a:p>
        </p:txBody>
      </p:sp>
      <p:pic>
        <p:nvPicPr>
          <p:cNvPr id="1026" name="Picture 2" descr="28 January 2020, Bavaria, Stockdorf: The main building of the Webasto  company. In Germany, an infection with the novel coronavirus has been  confirmed for the first time. A man from the Starnberg district in Bavaria  has become infected, a spokesman for the ...">
            <a:extLst>
              <a:ext uri="{FF2B5EF4-FFF2-40B4-BE49-F238E27FC236}">
                <a16:creationId xmlns:a16="http://schemas.microsoft.com/office/drawing/2014/main" id="{11808881-FE02-44AB-A406-E4FE974031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0400" y="1298250"/>
            <a:ext cx="2911871" cy="19473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76C8DDA-20E4-4EA1-ACF7-208C6455661D}"/>
              </a:ext>
            </a:extLst>
          </p:cNvPr>
          <p:cNvSpPr txBox="1"/>
          <p:nvPr/>
        </p:nvSpPr>
        <p:spPr>
          <a:xfrm>
            <a:off x="673100" y="1902575"/>
            <a:ext cx="184731" cy="923330"/>
          </a:xfrm>
          <a:prstGeom prst="rect">
            <a:avLst/>
          </a:prstGeom>
          <a:noFill/>
        </p:spPr>
        <p:txBody>
          <a:bodyPr wrap="none" rtlCol="0">
            <a:spAutoFit/>
          </a:bodyPr>
          <a:lstStyle/>
          <a:p>
            <a:endParaRPr lang="en-US" dirty="0"/>
          </a:p>
          <a:p>
            <a:endParaRPr lang="en-US" dirty="0"/>
          </a:p>
          <a:p>
            <a:endParaRPr lang="en-DE" dirty="0"/>
          </a:p>
        </p:txBody>
      </p:sp>
      <p:pic>
        <p:nvPicPr>
          <p:cNvPr id="1028" name="Picture 4">
            <a:extLst>
              <a:ext uri="{FF2B5EF4-FFF2-40B4-BE49-F238E27FC236}">
                <a16:creationId xmlns:a16="http://schemas.microsoft.com/office/drawing/2014/main" id="{490AA0F2-F612-489E-8DEE-34C9996401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962" y="3499412"/>
            <a:ext cx="2911871" cy="194034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D6FAC401-0AF2-4D7B-BBFA-73388AFA8B4E}"/>
              </a:ext>
            </a:extLst>
          </p:cNvPr>
          <p:cNvSpPr>
            <a:spLocks noGrp="1"/>
          </p:cNvSpPr>
          <p:nvPr>
            <p:ph sz="half" idx="2"/>
          </p:nvPr>
        </p:nvSpPr>
        <p:spPr>
          <a:xfrm>
            <a:off x="638299" y="1608363"/>
            <a:ext cx="6984397" cy="3751308"/>
          </a:xfrm>
        </p:spPr>
        <p:txBody>
          <a:bodyPr/>
          <a:lstStyle/>
          <a:p>
            <a:pPr>
              <a:lnSpc>
                <a:spcPct val="100000"/>
              </a:lnSpc>
            </a:pPr>
            <a:r>
              <a:rPr lang="en-US" sz="2000" dirty="0">
                <a:latin typeface="Calibri" panose="020F0502020204030204" pitchFamily="34" charset="0"/>
                <a:cs typeface="Calibri" panose="020F0502020204030204" pitchFamily="34" charset="0"/>
              </a:rPr>
              <a:t>First case of COVID-19 in Germany: 27.01.2020, Munich, Starnberg</a:t>
            </a:r>
          </a:p>
          <a:p>
            <a:pPr>
              <a:lnSpc>
                <a:spcPct val="100000"/>
              </a:lnSpc>
            </a:pPr>
            <a:endParaRPr lang="en-US" sz="2000" dirty="0">
              <a:latin typeface="Calibri" panose="020F0502020204030204" pitchFamily="34" charset="0"/>
              <a:cs typeface="Calibri" panose="020F0502020204030204" pitchFamily="34" charset="0"/>
            </a:endParaRPr>
          </a:p>
          <a:p>
            <a:pPr>
              <a:lnSpc>
                <a:spcPct val="100000"/>
              </a:lnSpc>
            </a:pPr>
            <a:r>
              <a:rPr lang="en-US" sz="2000" dirty="0">
                <a:latin typeface="Calibri" panose="020F0502020204030204" pitchFamily="34" charset="0"/>
                <a:cs typeface="Calibri" panose="020F0502020204030204" pitchFamily="34" charset="0"/>
              </a:rPr>
              <a:t>An epidemic that starts with the rich and healthy, </a:t>
            </a:r>
          </a:p>
          <a:p>
            <a:pPr marL="0" indent="0">
              <a:lnSpc>
                <a:spcPct val="100000"/>
              </a:lnSpc>
              <a:buNone/>
            </a:pPr>
            <a:r>
              <a:rPr lang="en-US" sz="2000" dirty="0">
                <a:latin typeface="Calibri" panose="020F0502020204030204" pitchFamily="34" charset="0"/>
                <a:cs typeface="Calibri" panose="020F0502020204030204" pitchFamily="34" charset="0"/>
              </a:rPr>
              <a:t>    spreads to the poor and vulnerable people</a:t>
            </a:r>
            <a:endParaRPr lang="en-DE" sz="2000" dirty="0">
              <a:latin typeface="Calibri" panose="020F0502020204030204" pitchFamily="34" charset="0"/>
              <a:cs typeface="Calibri" panose="020F0502020204030204" pitchFamily="34" charset="0"/>
            </a:endParaRPr>
          </a:p>
        </p:txBody>
      </p:sp>
      <p:pic>
        <p:nvPicPr>
          <p:cNvPr id="1030" name="Picture 6" descr="Corona im Flüchtlingsheim: Ärztin kritisiert Stadtverwaltung - Ludwigshafen  - DIE RHEINPFALZ">
            <a:extLst>
              <a:ext uri="{FF2B5EF4-FFF2-40B4-BE49-F238E27FC236}">
                <a16:creationId xmlns:a16="http://schemas.microsoft.com/office/drawing/2014/main" id="{B1CB4398-917E-4556-9443-1B0A5249B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790" y="3429000"/>
            <a:ext cx="2733647" cy="207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0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6FCE9A-E768-42F4-819C-A2983DA4E37C}"/>
              </a:ext>
            </a:extLst>
          </p:cNvPr>
          <p:cNvSpPr>
            <a:spLocks noGrp="1"/>
          </p:cNvSpPr>
          <p:nvPr>
            <p:ph type="title"/>
          </p:nvPr>
        </p:nvSpPr>
        <p:spPr>
          <a:xfrm>
            <a:off x="125087" y="-90937"/>
            <a:ext cx="10744876" cy="1325563"/>
          </a:xfrm>
        </p:spPr>
        <p:txBody>
          <a:bodyPr>
            <a:normAutofit fontScale="90000"/>
          </a:bodyPr>
          <a:lstStyle/>
          <a:p>
            <a:br>
              <a:rPr lang="en-GB" sz="3000" b="1" dirty="0">
                <a:solidFill>
                  <a:srgbClr val="C00000"/>
                </a:solidFill>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Vulnerability Assessment  Interviews: 80 people</a:t>
            </a: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Expert / Community Member Interviews: 20 people</a:t>
            </a:r>
            <a:br>
              <a:rPr lang="en-GB" sz="2700" b="1" dirty="0">
                <a:solidFill>
                  <a:srgbClr val="C00000"/>
                </a:solidFill>
                <a:latin typeface="Calibri" panose="020F0502020204030204" pitchFamily="34" charset="0"/>
                <a:cs typeface="Calibri" panose="020F0502020204030204" pitchFamily="34" charset="0"/>
              </a:rPr>
            </a:br>
            <a:br>
              <a:rPr lang="en-GB" sz="2700" b="1" dirty="0">
                <a:solidFill>
                  <a:srgbClr val="C00000"/>
                </a:solidFill>
                <a:latin typeface="Calibri" panose="020F0502020204030204" pitchFamily="34" charset="0"/>
                <a:cs typeface="Calibri" panose="020F0502020204030204" pitchFamily="34" charset="0"/>
              </a:rPr>
            </a:br>
            <a:br>
              <a:rPr lang="en-GB" sz="2700" b="1" dirty="0">
                <a:solidFill>
                  <a:srgbClr val="C00000"/>
                </a:solidFill>
                <a:latin typeface="Calibri" panose="020F0502020204030204" pitchFamily="34" charset="0"/>
                <a:cs typeface="Calibri" panose="020F0502020204030204" pitchFamily="34" charset="0"/>
              </a:rPr>
            </a:br>
            <a:br>
              <a:rPr lang="en-GB" sz="2700" dirty="0">
                <a:latin typeface="Calibri" panose="020F0502020204030204" pitchFamily="34" charset="0"/>
                <a:cs typeface="Calibri" panose="020F0502020204030204" pitchFamily="34" charset="0"/>
              </a:rPr>
            </a:br>
            <a:endParaRPr lang="en-GB" sz="2700" dirty="0">
              <a:latin typeface="Calibri" panose="020F0502020204030204" pitchFamily="34" charset="0"/>
              <a:cs typeface="Calibri" panose="020F0502020204030204" pitchFamily="34" charset="0"/>
            </a:endParaRPr>
          </a:p>
        </p:txBody>
      </p:sp>
      <p:pic>
        <p:nvPicPr>
          <p:cNvPr id="1026" name="Picture 2" descr="Landkreis München: Gemeinden und Städte">
            <a:extLst>
              <a:ext uri="{FF2B5EF4-FFF2-40B4-BE49-F238E27FC236}">
                <a16:creationId xmlns:a16="http://schemas.microsoft.com/office/drawing/2014/main" id="{DE5D7436-4A03-4307-B1C7-C69429C34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478" y="1074546"/>
            <a:ext cx="3170298" cy="3700737"/>
          </a:xfrm>
          <a:prstGeom prst="rect">
            <a:avLst/>
          </a:prstGeom>
          <a:noFill/>
          <a:extLst>
            <a:ext uri="{909E8E84-426E-40DD-AFC4-6F175D3DCCD1}">
              <a14:hiddenFill xmlns:a14="http://schemas.microsoft.com/office/drawing/2010/main">
                <a:solidFill>
                  <a:srgbClr val="FFFFFF"/>
                </a:solidFill>
              </a14:hiddenFill>
            </a:ext>
          </a:extLst>
        </p:spPr>
      </p:pic>
      <p:sp>
        <p:nvSpPr>
          <p:cNvPr id="13" name="Metin kutusu 12">
            <a:extLst>
              <a:ext uri="{FF2B5EF4-FFF2-40B4-BE49-F238E27FC236}">
                <a16:creationId xmlns:a16="http://schemas.microsoft.com/office/drawing/2014/main" id="{51EC19EA-26F4-4AD0-B81F-3153B6818E5D}"/>
              </a:ext>
            </a:extLst>
          </p:cNvPr>
          <p:cNvSpPr txBox="1"/>
          <p:nvPr/>
        </p:nvSpPr>
        <p:spPr>
          <a:xfrm>
            <a:off x="349598" y="4644681"/>
            <a:ext cx="4843575" cy="892552"/>
          </a:xfrm>
          <a:prstGeom prst="rect">
            <a:avLst/>
          </a:prstGeom>
          <a:noFill/>
        </p:spPr>
        <p:txBody>
          <a:bodyPr wrap="square">
            <a:spAutoFit/>
          </a:bodyPr>
          <a:lstStyle/>
          <a:p>
            <a:endParaRPr lang="en-GB" sz="1800" dirty="0">
              <a:latin typeface="Calibri" panose="020F0502020204030204" pitchFamily="34" charset="0"/>
              <a:cs typeface="Calibri" panose="020F0502020204030204" pitchFamily="34" charset="0"/>
            </a:endParaRPr>
          </a:p>
          <a:p>
            <a:r>
              <a:rPr lang="en-GB" sz="1600" dirty="0">
                <a:latin typeface="Calibri" panose="020F0502020204030204" pitchFamily="34" charset="0"/>
                <a:cs typeface="Calibri" panose="020F0502020204030204" pitchFamily="34" charset="0"/>
              </a:rPr>
              <a:t>Urban: 53, Rural: 27</a:t>
            </a:r>
            <a:r>
              <a:rPr lang="tr-TR" sz="1600" dirty="0">
                <a:latin typeface="Calibri" panose="020F0502020204030204" pitchFamily="34" charset="0"/>
                <a:cs typeface="Calibri" panose="020F0502020204030204" pitchFamily="34" charset="0"/>
              </a:rPr>
              <a:t>,</a:t>
            </a:r>
            <a:r>
              <a:rPr lang="en-US" sz="1600" dirty="0">
                <a:latin typeface="Calibri" panose="020F0502020204030204" pitchFamily="34" charset="0"/>
                <a:cs typeface="Calibri" panose="020F0502020204030204" pitchFamily="34" charset="0"/>
              </a:rPr>
              <a:t> </a:t>
            </a:r>
            <a:r>
              <a:rPr lang="tr-TR" sz="1600" dirty="0">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p:txBody>
      </p:sp>
      <p:pic>
        <p:nvPicPr>
          <p:cNvPr id="6" name="Picture 4" descr="Startseite – sauerlach">
            <a:extLst>
              <a:ext uri="{FF2B5EF4-FFF2-40B4-BE49-F238E27FC236}">
                <a16:creationId xmlns:a16="http://schemas.microsoft.com/office/drawing/2014/main" id="{8EA9A929-1E39-49E2-B4A7-8BC9BCFBC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648" y="3181692"/>
            <a:ext cx="1713798" cy="954862"/>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424F7F0D-977B-46FD-A269-AD29DEBA9634}"/>
              </a:ext>
            </a:extLst>
          </p:cNvPr>
          <p:cNvPicPr>
            <a:picLocks noChangeAspect="1"/>
          </p:cNvPicPr>
          <p:nvPr/>
        </p:nvPicPr>
        <p:blipFill>
          <a:blip r:embed="rId5"/>
          <a:stretch>
            <a:fillRect/>
          </a:stretch>
        </p:blipFill>
        <p:spPr>
          <a:xfrm>
            <a:off x="3001022" y="2190949"/>
            <a:ext cx="1713853" cy="954861"/>
          </a:xfrm>
          <a:prstGeom prst="rect">
            <a:avLst/>
          </a:prstGeom>
        </p:spPr>
      </p:pic>
      <p:sp>
        <p:nvSpPr>
          <p:cNvPr id="12" name="Metin kutusu 11">
            <a:extLst>
              <a:ext uri="{FF2B5EF4-FFF2-40B4-BE49-F238E27FC236}">
                <a16:creationId xmlns:a16="http://schemas.microsoft.com/office/drawing/2014/main" id="{805902E9-68FC-4A8A-90B1-AE0E01B1BDD1}"/>
              </a:ext>
            </a:extLst>
          </p:cNvPr>
          <p:cNvSpPr txBox="1"/>
          <p:nvPr/>
        </p:nvSpPr>
        <p:spPr>
          <a:xfrm>
            <a:off x="5193173" y="1260662"/>
            <a:ext cx="3917197" cy="4924425"/>
          </a:xfrm>
          <a:prstGeom prst="rect">
            <a:avLst/>
          </a:prstGeom>
          <a:noFill/>
        </p:spPr>
        <p:txBody>
          <a:bodyPr wrap="square" rtlCol="0">
            <a:spAutoFit/>
          </a:bodyPr>
          <a:lstStyle/>
          <a:p>
            <a:r>
              <a:rPr lang="en-GB" sz="1500" b="1">
                <a:latin typeface="Calibri" panose="020F0502020204030204" pitchFamily="34" charset="0"/>
                <a:cs typeface="Calibri" panose="020F0502020204030204" pitchFamily="34" charset="0"/>
              </a:rPr>
              <a:t>Main Groups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Students (national, international)</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Refugees / Aslyum seekers / Migrants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Disabled people</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People with considerable mental  problems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Health care / social care workers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Educators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Members of LGBTQ+ community </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Elderly people</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People with severe chronic diseases</a:t>
            </a:r>
          </a:p>
          <a:p>
            <a:pPr marL="85725" indent="-85725">
              <a:buFont typeface="Arial" panose="020B0604020202020204" pitchFamily="34" charset="0"/>
              <a:buChar char="•"/>
            </a:pPr>
            <a:r>
              <a:rPr lang="en-GB" sz="1500">
                <a:latin typeface="Calibri" panose="020F0502020204030204" pitchFamily="34" charset="0"/>
                <a:cs typeface="Calibri" panose="020F0502020204030204" pitchFamily="34" charset="0"/>
              </a:rPr>
              <a:t> Unemployed people, …</a:t>
            </a:r>
          </a:p>
          <a:p>
            <a:pPr marL="85725" indent="-85725">
              <a:buFont typeface="Arial" panose="020B0604020202020204" pitchFamily="34" charset="0"/>
              <a:buChar char="•"/>
            </a:pPr>
            <a:endParaRPr lang="en-GB" sz="1500">
              <a:latin typeface="Calibri" panose="020F0502020204030204" pitchFamily="34" charset="0"/>
              <a:cs typeface="Calibri" panose="020F0502020204030204" pitchFamily="34" charset="0"/>
            </a:endParaRPr>
          </a:p>
          <a:p>
            <a:r>
              <a:rPr lang="en-GB" sz="1500" b="1">
                <a:latin typeface="Calibri" panose="020F0502020204030204" pitchFamily="34" charset="0"/>
                <a:cs typeface="Calibri" panose="020F0502020204030204" pitchFamily="34" charset="0"/>
              </a:rPr>
              <a:t>Multidimensional vulnerabilities</a:t>
            </a:r>
          </a:p>
          <a:p>
            <a:pPr marL="285750" indent="-285750">
              <a:buFont typeface="Arial" panose="020B0604020202020204" pitchFamily="34" charset="0"/>
              <a:buChar char="•"/>
            </a:pPr>
            <a:r>
              <a:rPr lang="en-GB" sz="1500">
                <a:latin typeface="Calibri" panose="020F0502020204030204" pitchFamily="34" charset="0"/>
                <a:cs typeface="Calibri" panose="020F0502020204030204" pitchFamily="34" charset="0"/>
              </a:rPr>
              <a:t>Asylum seeker, disability</a:t>
            </a:r>
          </a:p>
          <a:p>
            <a:pPr marL="285750" indent="-285750">
              <a:buFont typeface="Arial" panose="020B0604020202020204" pitchFamily="34" charset="0"/>
              <a:buChar char="•"/>
            </a:pPr>
            <a:r>
              <a:rPr lang="en-GB" sz="1500">
                <a:latin typeface="Calibri" panose="020F0502020204030204" pitchFamily="34" charset="0"/>
                <a:cs typeface="Calibri" panose="020F0502020204030204" pitchFamily="34" charset="0"/>
              </a:rPr>
              <a:t>Student, healthcare worker, drug consume, migrant community</a:t>
            </a:r>
          </a:p>
          <a:p>
            <a:pPr marL="285750" indent="-285750">
              <a:buFont typeface="Arial" panose="020B0604020202020204" pitchFamily="34" charset="0"/>
              <a:buChar char="•"/>
            </a:pPr>
            <a:r>
              <a:rPr lang="en-GB" sz="1500">
                <a:latin typeface="Calibri" panose="020F0502020204030204" pitchFamily="34" charset="0"/>
                <a:cs typeface="Calibri" panose="020F0502020204030204" pitchFamily="34" charset="0"/>
              </a:rPr>
              <a:t>Short term work, mental health</a:t>
            </a:r>
          </a:p>
          <a:p>
            <a:pPr marL="285750" indent="-285750">
              <a:buFont typeface="Arial" panose="020B0604020202020204" pitchFamily="34" charset="0"/>
              <a:buChar char="•"/>
            </a:pPr>
            <a:r>
              <a:rPr lang="en-GB" sz="1500">
                <a:latin typeface="Calibri" panose="020F0502020204030204" pitchFamily="34" charset="0"/>
                <a:cs typeface="Calibri" panose="020F0502020204030204" pitchFamily="34" charset="0"/>
              </a:rPr>
              <a:t>Trans person, coloured person, chronic disease</a:t>
            </a:r>
          </a:p>
          <a:p>
            <a:pPr marL="285750" indent="-285750">
              <a:buFont typeface="Arial" panose="020B0604020202020204" pitchFamily="34" charset="0"/>
              <a:buChar char="•"/>
            </a:pPr>
            <a:r>
              <a:rPr lang="en-GB" sz="1500">
                <a:latin typeface="Calibri" panose="020F0502020204030204" pitchFamily="34" charset="0"/>
                <a:cs typeface="Calibri" panose="020F0502020204030204" pitchFamily="34" charset="0"/>
              </a:rPr>
              <a:t>….</a:t>
            </a:r>
          </a:p>
          <a:p>
            <a:pPr marL="85725" indent="-85725">
              <a:buFont typeface="Arial" panose="020B0604020202020204" pitchFamily="34" charset="0"/>
              <a:buChar char="•"/>
            </a:pPr>
            <a:endParaRPr lang="en-GB" sz="1400">
              <a:latin typeface="Calibri" panose="020F0502020204030204" pitchFamily="34" charset="0"/>
              <a:cs typeface="Calibri" panose="020F0502020204030204" pitchFamily="34" charset="0"/>
            </a:endParaRPr>
          </a:p>
        </p:txBody>
      </p:sp>
      <p:graphicFrame>
        <p:nvGraphicFramePr>
          <p:cNvPr id="9" name="Tablo 8">
            <a:extLst>
              <a:ext uri="{FF2B5EF4-FFF2-40B4-BE49-F238E27FC236}">
                <a16:creationId xmlns:a16="http://schemas.microsoft.com/office/drawing/2014/main" id="{5D9CF806-6327-4E9E-BBEB-598EA67D04E5}"/>
              </a:ext>
            </a:extLst>
          </p:cNvPr>
          <p:cNvGraphicFramePr>
            <a:graphicFrameLocks noGrp="1"/>
          </p:cNvGraphicFramePr>
          <p:nvPr/>
        </p:nvGraphicFramePr>
        <p:xfrm>
          <a:off x="9279721" y="1279806"/>
          <a:ext cx="2225040" cy="4749776"/>
        </p:xfrm>
        <a:graphic>
          <a:graphicData uri="http://schemas.openxmlformats.org/drawingml/2006/table">
            <a:tbl>
              <a:tblPr>
                <a:tableStyleId>{5C22544A-7EE6-4342-B048-85BDC9FD1C3A}</a:tableStyleId>
              </a:tblPr>
              <a:tblGrid>
                <a:gridCol w="1513478">
                  <a:extLst>
                    <a:ext uri="{9D8B030D-6E8A-4147-A177-3AD203B41FA5}">
                      <a16:colId xmlns:a16="http://schemas.microsoft.com/office/drawing/2014/main" val="4127475441"/>
                    </a:ext>
                  </a:extLst>
                </a:gridCol>
                <a:gridCol w="711562">
                  <a:extLst>
                    <a:ext uri="{9D8B030D-6E8A-4147-A177-3AD203B41FA5}">
                      <a16:colId xmlns:a16="http://schemas.microsoft.com/office/drawing/2014/main" val="688200197"/>
                    </a:ext>
                  </a:extLst>
                </a:gridCol>
              </a:tblGrid>
              <a:tr h="206512">
                <a:tc>
                  <a:txBody>
                    <a:bodyPr/>
                    <a:lstStyle/>
                    <a:p>
                      <a:pPr algn="l" fontAlgn="ctr">
                        <a:spcBef>
                          <a:spcPts val="600"/>
                        </a:spcBef>
                        <a:spcAft>
                          <a:spcPts val="600"/>
                        </a:spcAft>
                      </a:pPr>
                      <a:r>
                        <a:rPr lang="en-GB" sz="1200" b="1" u="none" strike="noStrike" noProof="0" dirty="0">
                          <a:effectLst/>
                        </a:rPr>
                        <a:t>Country of origin</a:t>
                      </a:r>
                      <a:endParaRPr lang="en-GB" sz="1200" b="1" i="0" u="none" strike="noStrike" noProof="0" dirty="0">
                        <a:solidFill>
                          <a:srgbClr val="000000"/>
                        </a:solidFill>
                        <a:effectLst/>
                        <a:latin typeface="Segoe UI" panose="020B0502040204020203" pitchFamily="34" charset="0"/>
                      </a:endParaRPr>
                    </a:p>
                  </a:txBody>
                  <a:tcPr marL="5412" marR="5412" marT="5412" marB="0" anchor="ctr"/>
                </a:tc>
                <a:tc>
                  <a:txBody>
                    <a:bodyPr/>
                    <a:lstStyle/>
                    <a:p>
                      <a:pPr algn="l" fontAlgn="ctr">
                        <a:spcBef>
                          <a:spcPts val="600"/>
                        </a:spcBef>
                        <a:spcAft>
                          <a:spcPts val="600"/>
                        </a:spcAft>
                      </a:pPr>
                      <a:r>
                        <a:rPr lang="de-DE" sz="1200" b="1" u="none" strike="noStrike" dirty="0">
                          <a:effectLst/>
                        </a:rPr>
                        <a:t>N</a:t>
                      </a:r>
                      <a:endParaRPr lang="de-DE" sz="1200" b="1" i="0" u="none" strike="noStrike" dirty="0">
                        <a:solidFill>
                          <a:srgbClr val="000000"/>
                        </a:solidFill>
                        <a:effectLst/>
                        <a:latin typeface="Segoe UI" panose="020B0502040204020203" pitchFamily="34" charset="0"/>
                      </a:endParaRPr>
                    </a:p>
                  </a:txBody>
                  <a:tcPr marL="5412" marR="5412" marT="5412" marB="0" anchor="ctr"/>
                </a:tc>
                <a:extLst>
                  <a:ext uri="{0D108BD9-81ED-4DB2-BD59-A6C34878D82A}">
                    <a16:rowId xmlns:a16="http://schemas.microsoft.com/office/drawing/2014/main" val="841538669"/>
                  </a:ext>
                </a:extLst>
              </a:tr>
              <a:tr h="206512">
                <a:tc>
                  <a:txBody>
                    <a:bodyPr/>
                    <a:lstStyle/>
                    <a:p>
                      <a:pPr algn="l" fontAlgn="t">
                        <a:spcBef>
                          <a:spcPts val="600"/>
                        </a:spcBef>
                        <a:spcAft>
                          <a:spcPts val="600"/>
                        </a:spcAft>
                      </a:pPr>
                      <a:r>
                        <a:rPr lang="en-GB" sz="1200" u="none" strike="noStrike" noProof="0" dirty="0">
                          <a:effectLst/>
                        </a:rPr>
                        <a:t>Germany</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43</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3410503914"/>
                  </a:ext>
                </a:extLst>
              </a:tr>
              <a:tr h="206512">
                <a:tc>
                  <a:txBody>
                    <a:bodyPr/>
                    <a:lstStyle/>
                    <a:p>
                      <a:pPr algn="l" fontAlgn="t">
                        <a:spcBef>
                          <a:spcPts val="600"/>
                        </a:spcBef>
                        <a:spcAft>
                          <a:spcPts val="600"/>
                        </a:spcAft>
                      </a:pPr>
                      <a:r>
                        <a:rPr lang="en-GB" sz="1200" u="none" strike="noStrike" noProof="0" dirty="0">
                          <a:effectLst/>
                        </a:rPr>
                        <a:t>Afghanistan</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8</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1505458601"/>
                  </a:ext>
                </a:extLst>
              </a:tr>
              <a:tr h="206512">
                <a:tc>
                  <a:txBody>
                    <a:bodyPr/>
                    <a:lstStyle/>
                    <a:p>
                      <a:pPr algn="l" fontAlgn="t">
                        <a:spcBef>
                          <a:spcPts val="600"/>
                        </a:spcBef>
                        <a:spcAft>
                          <a:spcPts val="600"/>
                        </a:spcAft>
                      </a:pPr>
                      <a:r>
                        <a:rPr lang="en-GB" sz="1200" u="none" strike="noStrike" noProof="0" dirty="0">
                          <a:effectLst/>
                        </a:rPr>
                        <a:t>Turkey</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4</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1448375471"/>
                  </a:ext>
                </a:extLst>
              </a:tr>
              <a:tr h="206512">
                <a:tc>
                  <a:txBody>
                    <a:bodyPr/>
                    <a:lstStyle/>
                    <a:p>
                      <a:pPr algn="l" fontAlgn="t">
                        <a:spcBef>
                          <a:spcPts val="600"/>
                        </a:spcBef>
                        <a:spcAft>
                          <a:spcPts val="600"/>
                        </a:spcAft>
                      </a:pPr>
                      <a:r>
                        <a:rPr lang="en-GB" sz="1200" u="none" strike="noStrike" noProof="0" dirty="0">
                          <a:effectLst/>
                        </a:rPr>
                        <a:t>Greece</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2</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715054021"/>
                  </a:ext>
                </a:extLst>
              </a:tr>
              <a:tr h="206512">
                <a:tc>
                  <a:txBody>
                    <a:bodyPr/>
                    <a:lstStyle/>
                    <a:p>
                      <a:pPr marL="0" algn="l" defTabSz="914400" rtl="0" eaLnBrk="1" fontAlgn="t" latinLnBrk="0" hangingPunct="1">
                        <a:spcBef>
                          <a:spcPts val="600"/>
                        </a:spcBef>
                        <a:spcAft>
                          <a:spcPts val="600"/>
                        </a:spcAft>
                      </a:pPr>
                      <a:r>
                        <a:rPr lang="tr-TR" sz="1200" u="none" strike="noStrike" kern="1200" noProof="0" dirty="0">
                          <a:solidFill>
                            <a:schemeClr val="dk1"/>
                          </a:solidFill>
                          <a:effectLst/>
                          <a:latin typeface="+mn-lt"/>
                          <a:ea typeface="+mn-ea"/>
                          <a:cs typeface="+mn-cs"/>
                        </a:rPr>
                        <a:t>USA</a:t>
                      </a:r>
                      <a:endParaRPr lang="en-GB" sz="1200" u="none" strike="noStrike" kern="1200" noProof="0" dirty="0">
                        <a:solidFill>
                          <a:schemeClr val="dk1"/>
                        </a:solidFill>
                        <a:effectLst/>
                        <a:latin typeface="+mn-lt"/>
                        <a:ea typeface="+mn-ea"/>
                        <a:cs typeface="+mn-cs"/>
                      </a:endParaRPr>
                    </a:p>
                  </a:txBody>
                  <a:tcPr marL="5412" marR="5412" marT="5412" marB="0"/>
                </a:tc>
                <a:tc>
                  <a:txBody>
                    <a:bodyPr/>
                    <a:lstStyle/>
                    <a:p>
                      <a:pPr algn="l" fontAlgn="t">
                        <a:spcBef>
                          <a:spcPts val="600"/>
                        </a:spcBef>
                        <a:spcAft>
                          <a:spcPts val="600"/>
                        </a:spcAft>
                      </a:pPr>
                      <a:r>
                        <a:rPr lang="de-DE" sz="1200" u="none" strike="noStrike">
                          <a:effectLst/>
                        </a:rPr>
                        <a:t>2</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1446201870"/>
                  </a:ext>
                </a:extLst>
              </a:tr>
              <a:tr h="206512">
                <a:tc>
                  <a:txBody>
                    <a:bodyPr/>
                    <a:lstStyle/>
                    <a:p>
                      <a:pPr algn="l" fontAlgn="t">
                        <a:spcBef>
                          <a:spcPts val="600"/>
                        </a:spcBef>
                        <a:spcAft>
                          <a:spcPts val="600"/>
                        </a:spcAft>
                      </a:pPr>
                      <a:r>
                        <a:rPr lang="en-GB" sz="1200" u="none" strike="noStrike" noProof="0" dirty="0">
                          <a:effectLst/>
                        </a:rPr>
                        <a:t>Syria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2</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948011865"/>
                  </a:ext>
                </a:extLst>
              </a:tr>
              <a:tr h="206512">
                <a:tc>
                  <a:txBody>
                    <a:bodyPr/>
                    <a:lstStyle/>
                    <a:p>
                      <a:pPr algn="l" fontAlgn="t">
                        <a:spcBef>
                          <a:spcPts val="600"/>
                        </a:spcBef>
                        <a:spcAft>
                          <a:spcPts val="600"/>
                        </a:spcAft>
                      </a:pPr>
                      <a:r>
                        <a:rPr lang="en-GB" sz="1200" u="none" strike="noStrike" noProof="0" dirty="0">
                          <a:effectLst/>
                        </a:rPr>
                        <a:t>India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1</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730152059"/>
                  </a:ext>
                </a:extLst>
              </a:tr>
              <a:tr h="206512">
                <a:tc>
                  <a:txBody>
                    <a:bodyPr/>
                    <a:lstStyle/>
                    <a:p>
                      <a:pPr algn="l" fontAlgn="t">
                        <a:spcBef>
                          <a:spcPts val="600"/>
                        </a:spcBef>
                        <a:spcAft>
                          <a:spcPts val="600"/>
                        </a:spcAft>
                      </a:pPr>
                      <a:r>
                        <a:rPr lang="en-GB" sz="1200" u="none" strike="noStrike" noProof="0" dirty="0">
                          <a:effectLst/>
                        </a:rPr>
                        <a:t>Colombia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1</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874559008"/>
                  </a:ext>
                </a:extLst>
              </a:tr>
              <a:tr h="206512">
                <a:tc>
                  <a:txBody>
                    <a:bodyPr/>
                    <a:lstStyle/>
                    <a:p>
                      <a:pPr algn="l" fontAlgn="t">
                        <a:spcBef>
                          <a:spcPts val="600"/>
                        </a:spcBef>
                        <a:spcAft>
                          <a:spcPts val="600"/>
                        </a:spcAft>
                      </a:pPr>
                      <a:r>
                        <a:rPr lang="en-GB" sz="1200" u="none" strike="noStrike" noProof="0">
                          <a:effectLst/>
                        </a:rPr>
                        <a:t>Eritrea</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083872761"/>
                  </a:ext>
                </a:extLst>
              </a:tr>
              <a:tr h="206512">
                <a:tc>
                  <a:txBody>
                    <a:bodyPr/>
                    <a:lstStyle/>
                    <a:p>
                      <a:pPr algn="l" fontAlgn="t">
                        <a:spcBef>
                          <a:spcPts val="600"/>
                        </a:spcBef>
                        <a:spcAft>
                          <a:spcPts val="600"/>
                        </a:spcAft>
                      </a:pPr>
                      <a:r>
                        <a:rPr lang="en-GB" sz="1200" u="none" strike="noStrike" noProof="0">
                          <a:effectLst/>
                        </a:rPr>
                        <a:t>South Korea</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1</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607732024"/>
                  </a:ext>
                </a:extLst>
              </a:tr>
              <a:tr h="206512">
                <a:tc>
                  <a:txBody>
                    <a:bodyPr/>
                    <a:lstStyle/>
                    <a:p>
                      <a:pPr algn="l" fontAlgn="t">
                        <a:spcBef>
                          <a:spcPts val="600"/>
                        </a:spcBef>
                        <a:spcAft>
                          <a:spcPts val="600"/>
                        </a:spcAft>
                      </a:pPr>
                      <a:r>
                        <a:rPr lang="en-GB" sz="1200" u="none" strike="noStrike" noProof="0" dirty="0">
                          <a:effectLst/>
                        </a:rPr>
                        <a:t>Syrian</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b="0" i="0" u="none" strike="noStrike" dirty="0">
                          <a:solidFill>
                            <a:srgbClr val="000000"/>
                          </a:solidFill>
                          <a:effectLst/>
                          <a:latin typeface="Segoe UI" panose="020B0502040204020203" pitchFamily="34" charset="0"/>
                        </a:rPr>
                        <a:t>2</a:t>
                      </a:r>
                    </a:p>
                  </a:txBody>
                  <a:tcPr marL="5412" marR="5412" marT="5412" marB="0"/>
                </a:tc>
                <a:extLst>
                  <a:ext uri="{0D108BD9-81ED-4DB2-BD59-A6C34878D82A}">
                    <a16:rowId xmlns:a16="http://schemas.microsoft.com/office/drawing/2014/main" val="4067531732"/>
                  </a:ext>
                </a:extLst>
              </a:tr>
              <a:tr h="206512">
                <a:tc>
                  <a:txBody>
                    <a:bodyPr/>
                    <a:lstStyle/>
                    <a:p>
                      <a:pPr algn="l" fontAlgn="t">
                        <a:spcBef>
                          <a:spcPts val="600"/>
                        </a:spcBef>
                        <a:spcAft>
                          <a:spcPts val="600"/>
                        </a:spcAft>
                      </a:pPr>
                      <a:r>
                        <a:rPr lang="en-GB" sz="1200" u="none" strike="noStrike" noProof="0">
                          <a:effectLst/>
                        </a:rPr>
                        <a:t>Pakistan</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a:effectLst/>
                        </a:rPr>
                        <a:t>1</a:t>
                      </a:r>
                      <a:endParaRPr lang="de-DE" sz="1200" b="0" i="0" u="none" strike="noStrike">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822933109"/>
                  </a:ext>
                </a:extLst>
              </a:tr>
              <a:tr h="206512">
                <a:tc>
                  <a:txBody>
                    <a:bodyPr/>
                    <a:lstStyle/>
                    <a:p>
                      <a:pPr algn="l" fontAlgn="t">
                        <a:spcBef>
                          <a:spcPts val="600"/>
                        </a:spcBef>
                        <a:spcAft>
                          <a:spcPts val="600"/>
                        </a:spcAft>
                      </a:pPr>
                      <a:r>
                        <a:rPr lang="en-GB" sz="1200" u="none" strike="noStrike" noProof="0" dirty="0">
                          <a:effectLst/>
                        </a:rPr>
                        <a:t>Bulgaria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614504428"/>
                  </a:ext>
                </a:extLst>
              </a:tr>
              <a:tr h="206512">
                <a:tc>
                  <a:txBody>
                    <a:bodyPr/>
                    <a:lstStyle/>
                    <a:p>
                      <a:pPr algn="l" fontAlgn="t">
                        <a:spcBef>
                          <a:spcPts val="600"/>
                        </a:spcBef>
                        <a:spcAft>
                          <a:spcPts val="600"/>
                        </a:spcAft>
                      </a:pPr>
                      <a:r>
                        <a:rPr lang="en-GB" sz="1200" u="none" strike="noStrike" noProof="0">
                          <a:effectLst/>
                        </a:rPr>
                        <a:t>Kenia</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1226187314"/>
                  </a:ext>
                </a:extLst>
              </a:tr>
              <a:tr h="206512">
                <a:tc>
                  <a:txBody>
                    <a:bodyPr/>
                    <a:lstStyle/>
                    <a:p>
                      <a:pPr algn="l" fontAlgn="t">
                        <a:spcBef>
                          <a:spcPts val="600"/>
                        </a:spcBef>
                        <a:spcAft>
                          <a:spcPts val="600"/>
                        </a:spcAft>
                      </a:pPr>
                      <a:r>
                        <a:rPr lang="en-GB" sz="1200" u="none" strike="noStrike" noProof="0">
                          <a:effectLst/>
                        </a:rPr>
                        <a:t>Georgia</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621003609"/>
                  </a:ext>
                </a:extLst>
              </a:tr>
              <a:tr h="206512">
                <a:tc>
                  <a:txBody>
                    <a:bodyPr/>
                    <a:lstStyle/>
                    <a:p>
                      <a:pPr algn="l" fontAlgn="t">
                        <a:spcBef>
                          <a:spcPts val="600"/>
                        </a:spcBef>
                        <a:spcAft>
                          <a:spcPts val="600"/>
                        </a:spcAft>
                      </a:pPr>
                      <a:r>
                        <a:rPr lang="en-GB" sz="1200" u="none" strike="noStrike" noProof="0" dirty="0">
                          <a:effectLst/>
                        </a:rPr>
                        <a:t>Somalia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4124855948"/>
                  </a:ext>
                </a:extLst>
              </a:tr>
              <a:tr h="206512">
                <a:tc>
                  <a:txBody>
                    <a:bodyPr/>
                    <a:lstStyle/>
                    <a:p>
                      <a:pPr algn="l" fontAlgn="t">
                        <a:spcBef>
                          <a:spcPts val="600"/>
                        </a:spcBef>
                        <a:spcAft>
                          <a:spcPts val="600"/>
                        </a:spcAft>
                      </a:pPr>
                      <a:r>
                        <a:rPr lang="en-GB" sz="1200" u="none" strike="noStrike" noProof="0">
                          <a:effectLst/>
                        </a:rPr>
                        <a:t>Uganda</a:t>
                      </a:r>
                      <a:endParaRPr lang="en-GB" sz="1200" b="0" i="0" u="none" strike="noStrike" noProof="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3609179716"/>
                  </a:ext>
                </a:extLst>
              </a:tr>
              <a:tr h="206512">
                <a:tc>
                  <a:txBody>
                    <a:bodyPr/>
                    <a:lstStyle/>
                    <a:p>
                      <a:pPr algn="l" fontAlgn="t">
                        <a:spcBef>
                          <a:spcPts val="600"/>
                        </a:spcBef>
                        <a:spcAft>
                          <a:spcPts val="600"/>
                        </a:spcAft>
                      </a:pPr>
                      <a:r>
                        <a:rPr lang="en-GB" sz="1200" u="none" strike="noStrike" noProof="0" dirty="0">
                          <a:effectLst/>
                        </a:rPr>
                        <a:t>Iran</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3110093858"/>
                  </a:ext>
                </a:extLst>
              </a:tr>
              <a:tr h="206512">
                <a:tc>
                  <a:txBody>
                    <a:bodyPr/>
                    <a:lstStyle/>
                    <a:p>
                      <a:pPr algn="l" fontAlgn="t">
                        <a:spcBef>
                          <a:spcPts val="600"/>
                        </a:spcBef>
                        <a:spcAft>
                          <a:spcPts val="600"/>
                        </a:spcAft>
                      </a:pPr>
                      <a:r>
                        <a:rPr lang="en-GB" sz="1200" u="none" strike="noStrike" noProof="0" dirty="0">
                          <a:effectLst/>
                        </a:rPr>
                        <a:t>Netherlands</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3432021583"/>
                  </a:ext>
                </a:extLst>
              </a:tr>
              <a:tr h="206512">
                <a:tc>
                  <a:txBody>
                    <a:bodyPr/>
                    <a:lstStyle/>
                    <a:p>
                      <a:pPr algn="l" fontAlgn="t">
                        <a:spcBef>
                          <a:spcPts val="600"/>
                        </a:spcBef>
                        <a:spcAft>
                          <a:spcPts val="600"/>
                        </a:spcAft>
                      </a:pPr>
                      <a:r>
                        <a:rPr lang="en-GB" sz="1200" u="none" strike="noStrike" noProof="0" dirty="0">
                          <a:effectLst/>
                        </a:rPr>
                        <a:t>Poland</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340304096"/>
                  </a:ext>
                </a:extLst>
              </a:tr>
              <a:tr h="206512">
                <a:tc>
                  <a:txBody>
                    <a:bodyPr/>
                    <a:lstStyle/>
                    <a:p>
                      <a:pPr algn="l" fontAlgn="t">
                        <a:spcBef>
                          <a:spcPts val="600"/>
                        </a:spcBef>
                        <a:spcAft>
                          <a:spcPts val="600"/>
                        </a:spcAft>
                      </a:pPr>
                      <a:r>
                        <a:rPr lang="en-GB" sz="1200" u="none" strike="noStrike" noProof="0" dirty="0">
                          <a:effectLst/>
                        </a:rPr>
                        <a:t>Bosnia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683110673"/>
                  </a:ext>
                </a:extLst>
              </a:tr>
              <a:tr h="206512">
                <a:tc>
                  <a:txBody>
                    <a:bodyPr/>
                    <a:lstStyle/>
                    <a:p>
                      <a:pPr algn="l" fontAlgn="t">
                        <a:spcBef>
                          <a:spcPts val="600"/>
                        </a:spcBef>
                        <a:spcAft>
                          <a:spcPts val="600"/>
                        </a:spcAft>
                      </a:pPr>
                      <a:r>
                        <a:rPr lang="en-GB" sz="1200" u="none" strike="noStrike" noProof="0" dirty="0">
                          <a:effectLst/>
                        </a:rPr>
                        <a:t>Austria</a:t>
                      </a:r>
                      <a:endParaRPr lang="en-GB" sz="1200" b="0" i="0" u="none" strike="noStrike" noProof="0" dirty="0">
                        <a:solidFill>
                          <a:srgbClr val="000000"/>
                        </a:solidFill>
                        <a:effectLst/>
                        <a:latin typeface="Segoe UI" panose="020B0502040204020203" pitchFamily="34" charset="0"/>
                      </a:endParaRPr>
                    </a:p>
                  </a:txBody>
                  <a:tcPr marL="5412" marR="5412" marT="5412" marB="0"/>
                </a:tc>
                <a:tc>
                  <a:txBody>
                    <a:bodyPr/>
                    <a:lstStyle/>
                    <a:p>
                      <a:pPr algn="l" fontAlgn="t">
                        <a:spcBef>
                          <a:spcPts val="600"/>
                        </a:spcBef>
                        <a:spcAft>
                          <a:spcPts val="600"/>
                        </a:spcAft>
                      </a:pPr>
                      <a:r>
                        <a:rPr lang="de-DE" sz="1200" u="none" strike="noStrike" dirty="0">
                          <a:effectLst/>
                        </a:rPr>
                        <a:t>1</a:t>
                      </a:r>
                      <a:endParaRPr lang="de-DE" sz="1200" b="0" i="0" u="none" strike="noStrike" dirty="0">
                        <a:solidFill>
                          <a:srgbClr val="000000"/>
                        </a:solidFill>
                        <a:effectLst/>
                        <a:latin typeface="Segoe UI" panose="020B0502040204020203" pitchFamily="34" charset="0"/>
                      </a:endParaRPr>
                    </a:p>
                  </a:txBody>
                  <a:tcPr marL="5412" marR="5412" marT="5412" marB="0"/>
                </a:tc>
                <a:extLst>
                  <a:ext uri="{0D108BD9-81ED-4DB2-BD59-A6C34878D82A}">
                    <a16:rowId xmlns:a16="http://schemas.microsoft.com/office/drawing/2014/main" val="2932701978"/>
                  </a:ext>
                </a:extLst>
              </a:tr>
            </a:tbl>
          </a:graphicData>
        </a:graphic>
      </p:graphicFrame>
    </p:spTree>
    <p:extLst>
      <p:ext uri="{BB962C8B-B14F-4D97-AF65-F5344CB8AC3E}">
        <p14:creationId xmlns:p14="http://schemas.microsoft.com/office/powerpoint/2010/main" val="8382553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DE91A1FF-1A00-4D74-A4D2-90FB29F92992}"/>
              </a:ext>
            </a:extLst>
          </p:cNvPr>
          <p:cNvSpPr/>
          <p:nvPr/>
        </p:nvSpPr>
        <p:spPr>
          <a:xfrm>
            <a:off x="149004" y="841704"/>
            <a:ext cx="11823921" cy="58708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2" name="Dikdörtgen 11">
            <a:extLst>
              <a:ext uri="{FF2B5EF4-FFF2-40B4-BE49-F238E27FC236}">
                <a16:creationId xmlns:a16="http://schemas.microsoft.com/office/drawing/2014/main" id="{6AA2F43E-6F58-4418-83C4-BAF13C516529}"/>
              </a:ext>
            </a:extLst>
          </p:cNvPr>
          <p:cNvSpPr/>
          <p:nvPr/>
        </p:nvSpPr>
        <p:spPr>
          <a:xfrm>
            <a:off x="597373" y="4768407"/>
            <a:ext cx="5513802" cy="1658534"/>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4" name="Dikdörtgen 3">
            <a:extLst>
              <a:ext uri="{FF2B5EF4-FFF2-40B4-BE49-F238E27FC236}">
                <a16:creationId xmlns:a16="http://schemas.microsoft.com/office/drawing/2014/main" id="{1AF279D5-94B0-4877-A0B1-9E3F513D2A3F}"/>
              </a:ext>
            </a:extLst>
          </p:cNvPr>
          <p:cNvSpPr/>
          <p:nvPr/>
        </p:nvSpPr>
        <p:spPr>
          <a:xfrm>
            <a:off x="599774" y="1046996"/>
            <a:ext cx="5513802" cy="3750692"/>
          </a:xfrm>
          <a:prstGeom prst="rect">
            <a:avLst/>
          </a:prstGeom>
          <a:solidFill>
            <a:schemeClr val="accent4"/>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5" name="Dikdörtgen 4">
            <a:extLst>
              <a:ext uri="{FF2B5EF4-FFF2-40B4-BE49-F238E27FC236}">
                <a16:creationId xmlns:a16="http://schemas.microsoft.com/office/drawing/2014/main" id="{36044F08-3B78-4D16-B8C8-2D1F1B44771E}"/>
              </a:ext>
            </a:extLst>
          </p:cNvPr>
          <p:cNvSpPr/>
          <p:nvPr/>
        </p:nvSpPr>
        <p:spPr>
          <a:xfrm>
            <a:off x="970423" y="1464352"/>
            <a:ext cx="4763628" cy="3100682"/>
          </a:xfrm>
          <a:prstGeom prst="rect">
            <a:avLst/>
          </a:prstGeom>
          <a:solidFill>
            <a:srgbClr val="FF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a:solidFill>
                  <a:srgbClr val="002060"/>
                </a:solidFill>
                <a:latin typeface="Calibri" panose="020F0502020204030204" pitchFamily="34" charset="0"/>
                <a:cs typeface="Calibri" panose="020F0502020204030204" pitchFamily="34" charset="0"/>
              </a:rPr>
              <a:t>Discrimination, Stigma and Violence</a:t>
            </a:r>
          </a:p>
          <a:p>
            <a:pPr algn="ctr"/>
            <a:r>
              <a:rPr lang="en-GB" sz="1500">
                <a:solidFill>
                  <a:srgbClr val="002060"/>
                </a:solidFill>
                <a:latin typeface="Calibri" panose="020F0502020204030204" pitchFamily="34" charset="0"/>
                <a:cs typeface="Calibri" panose="020F0502020204030204" pitchFamily="34" charset="0"/>
              </a:rPr>
              <a:t>-According to </a:t>
            </a:r>
            <a:r>
              <a:rPr lang="en-GB" sz="1400">
                <a:solidFill>
                  <a:srgbClr val="002060"/>
                </a:solidFill>
                <a:latin typeface="Calibri" panose="020F0502020204030204" pitchFamily="34" charset="0"/>
                <a:cs typeface="Calibri" panose="020F0502020204030204" pitchFamily="34" charset="0"/>
              </a:rPr>
              <a:t>race /ethnicity, sex, age, health, social class, religion, appearance, legal status</a:t>
            </a:r>
          </a:p>
          <a:p>
            <a:pPr lvl="0" defTabSz="533400">
              <a:lnSpc>
                <a:spcPct val="90000"/>
              </a:lnSpc>
              <a:spcBef>
                <a:spcPct val="0"/>
              </a:spcBef>
              <a:spcAft>
                <a:spcPct val="35000"/>
              </a:spcAft>
            </a:pPr>
            <a:r>
              <a:rPr lang="en-GB" sz="1400">
                <a:solidFill>
                  <a:srgbClr val="002060"/>
                </a:solidFill>
                <a:latin typeface="Calibri" panose="020F0502020204030204" pitchFamily="34" charset="0"/>
                <a:cs typeface="Calibri" panose="020F0502020204030204" pitchFamily="34" charset="0"/>
              </a:rPr>
              <a:t>-In community, healthcare, police, institutions, NGOs, education, housing, social services</a:t>
            </a:r>
          </a:p>
          <a:p>
            <a:pPr algn="ctr"/>
            <a:r>
              <a:rPr lang="en-GB" sz="1700">
                <a:solidFill>
                  <a:srgbClr val="002060"/>
                </a:solidFill>
                <a:latin typeface="Calibri" panose="020F0502020204030204" pitchFamily="34" charset="0"/>
                <a:cs typeface="Calibri" panose="020F0502020204030204" pitchFamily="34" charset="0"/>
              </a:rPr>
              <a:t>Insecurity</a:t>
            </a:r>
          </a:p>
          <a:p>
            <a:pPr algn="ctr"/>
            <a:r>
              <a:rPr lang="en-GB" sz="1500">
                <a:solidFill>
                  <a:srgbClr val="002060"/>
                </a:solidFill>
                <a:latin typeface="Calibri" panose="020F0502020204030204" pitchFamily="34" charset="0"/>
                <a:cs typeface="Calibri" panose="020F0502020204030204" pitchFamily="34" charset="0"/>
              </a:rPr>
              <a:t>Income, Housing, Legal status, Job</a:t>
            </a:r>
          </a:p>
          <a:p>
            <a:pPr algn="ctr"/>
            <a:endParaRPr lang="en-GB" sz="1400">
              <a:solidFill>
                <a:srgbClr val="002060"/>
              </a:solidFill>
              <a:latin typeface="Calibri" panose="020F0502020204030204" pitchFamily="34" charset="0"/>
              <a:cs typeface="Calibri" panose="020F0502020204030204" pitchFamily="34" charset="0"/>
            </a:endParaRPr>
          </a:p>
          <a:p>
            <a:pPr algn="ctr"/>
            <a:r>
              <a:rPr lang="en-GB" sz="1700">
                <a:solidFill>
                  <a:srgbClr val="002060"/>
                </a:solidFill>
                <a:latin typeface="Calibri" panose="020F0502020204030204" pitchFamily="34" charset="0"/>
                <a:cs typeface="Calibri" panose="020F0502020204030204" pitchFamily="34" charset="0"/>
              </a:rPr>
              <a:t>Working life</a:t>
            </a:r>
          </a:p>
          <a:p>
            <a:pPr algn="ctr"/>
            <a:r>
              <a:rPr lang="en-GB" sz="1500">
                <a:solidFill>
                  <a:srgbClr val="002060"/>
                </a:solidFill>
                <a:latin typeface="Calibri" panose="020F0502020204030204" pitchFamily="34" charset="0"/>
                <a:cs typeface="Calibri" panose="020F0502020204030204" pitchFamily="34" charset="0"/>
              </a:rPr>
              <a:t>Workload, Occupational risks</a:t>
            </a:r>
          </a:p>
          <a:p>
            <a:pPr algn="ctr"/>
            <a:endParaRPr lang="en-GB" sz="1400">
              <a:solidFill>
                <a:srgbClr val="002060"/>
              </a:solidFill>
              <a:latin typeface="Calibri" panose="020F0502020204030204" pitchFamily="34" charset="0"/>
              <a:cs typeface="Calibri" panose="020F0502020204030204" pitchFamily="34" charset="0"/>
            </a:endParaRPr>
          </a:p>
          <a:p>
            <a:pPr algn="ctr"/>
            <a:r>
              <a:rPr lang="en-GB" sz="1700">
                <a:solidFill>
                  <a:srgbClr val="002060"/>
                </a:solidFill>
                <a:latin typeface="Calibri" panose="020F0502020204030204" pitchFamily="34" charset="0"/>
                <a:cs typeface="Calibri" panose="020F0502020204030204" pitchFamily="34" charset="0"/>
              </a:rPr>
              <a:t>Two-class, Market- and Western-oriented Medicine</a:t>
            </a:r>
          </a:p>
        </p:txBody>
      </p:sp>
      <p:sp>
        <p:nvSpPr>
          <p:cNvPr id="7" name="Metin kutusu 6">
            <a:extLst>
              <a:ext uri="{FF2B5EF4-FFF2-40B4-BE49-F238E27FC236}">
                <a16:creationId xmlns:a16="http://schemas.microsoft.com/office/drawing/2014/main" id="{D34AA7C6-7B1E-4A66-AC07-0A74018E560D}"/>
              </a:ext>
            </a:extLst>
          </p:cNvPr>
          <p:cNvSpPr txBox="1"/>
          <p:nvPr/>
        </p:nvSpPr>
        <p:spPr>
          <a:xfrm>
            <a:off x="906075" y="1040954"/>
            <a:ext cx="4944623" cy="353943"/>
          </a:xfrm>
          <a:prstGeom prst="rect">
            <a:avLst/>
          </a:prstGeom>
          <a:noFill/>
        </p:spPr>
        <p:txBody>
          <a:bodyPr wrap="none" rtlCol="0">
            <a:spAutoFit/>
          </a:bodyPr>
          <a:lstStyle/>
          <a:p>
            <a:r>
              <a:rPr lang="en-GB" sz="1400" b="1">
                <a:solidFill>
                  <a:srgbClr val="860000"/>
                </a:solidFill>
                <a:latin typeface="Calibri" panose="020F0502020204030204" pitchFamily="34" charset="0"/>
                <a:cs typeface="Calibri" panose="020F0502020204030204" pitchFamily="34" charset="0"/>
              </a:rPr>
              <a:t>Structure:</a:t>
            </a:r>
            <a:r>
              <a:rPr lang="en-GB" sz="1500" b="1">
                <a:solidFill>
                  <a:srgbClr val="C00000"/>
                </a:solidFill>
                <a:latin typeface="Calibri" panose="020F0502020204030204" pitchFamily="34" charset="0"/>
                <a:cs typeface="Calibri" panose="020F0502020204030204" pitchFamily="34" charset="0"/>
              </a:rPr>
              <a:t> </a:t>
            </a:r>
            <a:r>
              <a:rPr lang="en-GB" sz="1700">
                <a:latin typeface="Calibri" panose="020F0502020204030204" pitchFamily="34" charset="0"/>
                <a:cs typeface="Calibri" panose="020F0502020204030204" pitchFamily="34" charset="0"/>
              </a:rPr>
              <a:t>Capitalism, Colonialism, Racism, Paternalism </a:t>
            </a:r>
          </a:p>
        </p:txBody>
      </p:sp>
      <p:sp>
        <p:nvSpPr>
          <p:cNvPr id="9" name="Dikdörtgen 8">
            <a:extLst>
              <a:ext uri="{FF2B5EF4-FFF2-40B4-BE49-F238E27FC236}">
                <a16:creationId xmlns:a16="http://schemas.microsoft.com/office/drawing/2014/main" id="{DE6A3DF2-03AB-44A3-9446-5FC196CEC28C}"/>
              </a:ext>
            </a:extLst>
          </p:cNvPr>
          <p:cNvSpPr/>
          <p:nvPr/>
        </p:nvSpPr>
        <p:spPr>
          <a:xfrm>
            <a:off x="948152" y="5181264"/>
            <a:ext cx="4765189" cy="1105546"/>
          </a:xfrm>
          <a:prstGeom prst="rect">
            <a:avLst/>
          </a:prstGeom>
          <a:solidFill>
            <a:srgbClr val="FFD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a:solidFill>
                  <a:srgbClr val="002060"/>
                </a:solidFill>
                <a:latin typeface="Calibri" panose="020F0502020204030204" pitchFamily="34" charset="0"/>
                <a:cs typeface="Calibri" panose="020F0502020204030204" pitchFamily="34" charset="0"/>
              </a:rPr>
              <a:t>Distrust, Loneliness and isolation,  </a:t>
            </a:r>
          </a:p>
          <a:p>
            <a:pPr algn="ctr"/>
            <a:r>
              <a:rPr lang="en-GB" sz="1700">
                <a:solidFill>
                  <a:srgbClr val="002060"/>
                </a:solidFill>
                <a:latin typeface="Calibri" panose="020F0502020204030204" pitchFamily="34" charset="0"/>
                <a:cs typeface="Calibri" panose="020F0502020204030204" pitchFamily="34" charset="0"/>
              </a:rPr>
              <a:t>Stress, Worries, Unhealthy lifestyle</a:t>
            </a:r>
          </a:p>
        </p:txBody>
      </p:sp>
      <p:sp>
        <p:nvSpPr>
          <p:cNvPr id="11" name="Metin kutusu 10">
            <a:extLst>
              <a:ext uri="{FF2B5EF4-FFF2-40B4-BE49-F238E27FC236}">
                <a16:creationId xmlns:a16="http://schemas.microsoft.com/office/drawing/2014/main" id="{F23A3D10-D18D-4B8E-BA63-16FB5ED0E176}"/>
              </a:ext>
            </a:extLst>
          </p:cNvPr>
          <p:cNvSpPr txBox="1"/>
          <p:nvPr/>
        </p:nvSpPr>
        <p:spPr>
          <a:xfrm>
            <a:off x="115826" y="1942742"/>
            <a:ext cx="476862" cy="4410470"/>
          </a:xfrm>
          <a:prstGeom prst="rect">
            <a:avLst/>
          </a:prstGeom>
          <a:noFill/>
        </p:spPr>
        <p:txBody>
          <a:bodyPr vert="wordArtVert" wrap="square" rtlCol="0">
            <a:spAutoFit/>
          </a:bodyPr>
          <a:lstStyle/>
          <a:p>
            <a:pPr algn="ctr"/>
            <a:r>
              <a:rPr lang="en-GB" sz="1600" b="1">
                <a:solidFill>
                  <a:srgbClr val="996600"/>
                </a:solidFill>
                <a:latin typeface="Calibri" panose="020F0502020204030204" pitchFamily="34" charset="0"/>
                <a:cs typeface="Calibri" panose="020F0502020204030204" pitchFamily="34" charset="0"/>
              </a:rPr>
              <a:t>VULNARABILITY</a:t>
            </a:r>
          </a:p>
        </p:txBody>
      </p:sp>
      <p:sp>
        <p:nvSpPr>
          <p:cNvPr id="13" name="Metin kutusu 12">
            <a:extLst>
              <a:ext uri="{FF2B5EF4-FFF2-40B4-BE49-F238E27FC236}">
                <a16:creationId xmlns:a16="http://schemas.microsoft.com/office/drawing/2014/main" id="{ACF0D0D8-C134-4EEA-B579-442E0C12DBD9}"/>
              </a:ext>
            </a:extLst>
          </p:cNvPr>
          <p:cNvSpPr txBox="1"/>
          <p:nvPr/>
        </p:nvSpPr>
        <p:spPr>
          <a:xfrm>
            <a:off x="583183" y="1018804"/>
            <a:ext cx="403828" cy="4410470"/>
          </a:xfrm>
          <a:prstGeom prst="rect">
            <a:avLst/>
          </a:prstGeom>
          <a:noFill/>
        </p:spPr>
        <p:txBody>
          <a:bodyPr vert="wordArtVert" wrap="square" rtlCol="0">
            <a:spAutoFit/>
          </a:bodyPr>
          <a:lstStyle/>
          <a:p>
            <a:pPr algn="ctr"/>
            <a:r>
              <a:rPr lang="en-GB" sz="1200" b="1">
                <a:solidFill>
                  <a:srgbClr val="860000"/>
                </a:solidFill>
                <a:latin typeface="Calibri" panose="020F0502020204030204" pitchFamily="34" charset="0"/>
                <a:cs typeface="Calibri" panose="020F0502020204030204" pitchFamily="34" charset="0"/>
              </a:rPr>
              <a:t>Mechanisms </a:t>
            </a:r>
          </a:p>
        </p:txBody>
      </p:sp>
      <p:sp>
        <p:nvSpPr>
          <p:cNvPr id="14" name="Metin kutusu 13">
            <a:extLst>
              <a:ext uri="{FF2B5EF4-FFF2-40B4-BE49-F238E27FC236}">
                <a16:creationId xmlns:a16="http://schemas.microsoft.com/office/drawing/2014/main" id="{DEE14C31-C2B9-4B75-BEFB-D7F7E7D00E3C}"/>
              </a:ext>
            </a:extLst>
          </p:cNvPr>
          <p:cNvSpPr txBox="1"/>
          <p:nvPr/>
        </p:nvSpPr>
        <p:spPr>
          <a:xfrm>
            <a:off x="577820" y="4784628"/>
            <a:ext cx="403828" cy="1747177"/>
          </a:xfrm>
          <a:prstGeom prst="rect">
            <a:avLst/>
          </a:prstGeom>
          <a:noFill/>
        </p:spPr>
        <p:txBody>
          <a:bodyPr vert="wordArtVert" wrap="square" rtlCol="0">
            <a:spAutoFit/>
          </a:bodyPr>
          <a:lstStyle/>
          <a:p>
            <a:pPr algn="ctr"/>
            <a:r>
              <a:rPr lang="en-GB" sz="1200" b="1">
                <a:solidFill>
                  <a:srgbClr val="860000"/>
                </a:solidFill>
                <a:latin typeface="Calibri" panose="020F0502020204030204" pitchFamily="34" charset="0"/>
                <a:cs typeface="Calibri" panose="020F0502020204030204" pitchFamily="34" charset="0"/>
              </a:rPr>
              <a:t>Results</a:t>
            </a:r>
          </a:p>
        </p:txBody>
      </p:sp>
      <p:sp>
        <p:nvSpPr>
          <p:cNvPr id="16" name="Dikdörtgen 15">
            <a:extLst>
              <a:ext uri="{FF2B5EF4-FFF2-40B4-BE49-F238E27FC236}">
                <a16:creationId xmlns:a16="http://schemas.microsoft.com/office/drawing/2014/main" id="{C2965935-7803-4302-8533-BB59C59980C3}"/>
              </a:ext>
            </a:extLst>
          </p:cNvPr>
          <p:cNvSpPr/>
          <p:nvPr/>
        </p:nvSpPr>
        <p:spPr>
          <a:xfrm>
            <a:off x="6121700" y="1046995"/>
            <a:ext cx="5306054" cy="3644859"/>
          </a:xfrm>
          <a:prstGeom prst="rect">
            <a:avLst/>
          </a:prstGeom>
          <a:solidFill>
            <a:srgbClr val="A4CF87"/>
          </a:solidFill>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Dikdörtgen 16">
            <a:extLst>
              <a:ext uri="{FF2B5EF4-FFF2-40B4-BE49-F238E27FC236}">
                <a16:creationId xmlns:a16="http://schemas.microsoft.com/office/drawing/2014/main" id="{25A4433C-AFC9-4771-8B09-16374226E32A}"/>
              </a:ext>
            </a:extLst>
          </p:cNvPr>
          <p:cNvSpPr/>
          <p:nvPr/>
        </p:nvSpPr>
        <p:spPr>
          <a:xfrm>
            <a:off x="6466348" y="1454826"/>
            <a:ext cx="4554971" cy="3078548"/>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endParaRPr lang="en-GB" sz="1700">
              <a:solidFill>
                <a:srgbClr val="002060"/>
              </a:solidFill>
              <a:latin typeface="Calibri" panose="020F0502020204030204" pitchFamily="34" charset="0"/>
              <a:cs typeface="Calibri" panose="020F0502020204030204" pitchFamily="34" charset="0"/>
            </a:endParaRPr>
          </a:p>
          <a:p>
            <a:pPr lvl="0" algn="ctr"/>
            <a:r>
              <a:rPr lang="en-GB" sz="1700">
                <a:solidFill>
                  <a:srgbClr val="002060"/>
                </a:solidFill>
                <a:latin typeface="Calibri" panose="020F0502020204030204" pitchFamily="34" charset="0"/>
                <a:cs typeface="Calibri" panose="020F0502020204030204" pitchFamily="34" charset="0"/>
              </a:rPr>
              <a:t>Healthy city: </a:t>
            </a:r>
            <a:r>
              <a:rPr lang="en-GB" sz="1600">
                <a:solidFill>
                  <a:srgbClr val="002060"/>
                </a:solidFill>
                <a:latin typeface="Calibri" panose="020F0502020204030204" pitchFamily="34" charset="0"/>
                <a:cs typeface="Calibri" panose="020F0502020204030204" pitchFamily="34" charset="0"/>
              </a:rPr>
              <a:t>Green, Safe, Access to safe water, </a:t>
            </a:r>
          </a:p>
          <a:p>
            <a:pPr lvl="0" algn="ctr"/>
            <a:r>
              <a:rPr lang="en-GB" sz="1600">
                <a:solidFill>
                  <a:srgbClr val="002060"/>
                </a:solidFill>
                <a:latin typeface="Calibri" panose="020F0502020204030204" pitchFamily="34" charset="0"/>
                <a:cs typeface="Calibri" panose="020F0502020204030204" pitchFamily="34" charset="0"/>
              </a:rPr>
              <a:t>Family- and Child-, Disability-friendly</a:t>
            </a:r>
          </a:p>
          <a:p>
            <a:pPr lvl="0" algn="ctr"/>
            <a:endParaRPr lang="en-GB" sz="800">
              <a:solidFill>
                <a:srgbClr val="002060"/>
              </a:solidFill>
              <a:latin typeface="Calibri" panose="020F0502020204030204" pitchFamily="34" charset="0"/>
              <a:cs typeface="Calibri" panose="020F0502020204030204" pitchFamily="34" charset="0"/>
            </a:endParaRPr>
          </a:p>
          <a:p>
            <a:pPr lvl="0" algn="ctr"/>
            <a:r>
              <a:rPr lang="en-GB" sz="1700">
                <a:solidFill>
                  <a:srgbClr val="002060"/>
                </a:solidFill>
                <a:latin typeface="Calibri" panose="020F0502020204030204" pitchFamily="34" charset="0"/>
                <a:cs typeface="Calibri" panose="020F0502020204030204" pitchFamily="34" charset="0"/>
              </a:rPr>
              <a:t>Strong healthcare and social benefits</a:t>
            </a:r>
          </a:p>
          <a:p>
            <a:pPr lvl="0" algn="ctr"/>
            <a:endParaRPr lang="en-GB" sz="800">
              <a:solidFill>
                <a:srgbClr val="002060"/>
              </a:solidFill>
              <a:latin typeface="Calibri" panose="020F0502020204030204" pitchFamily="34" charset="0"/>
              <a:cs typeface="Calibri" panose="020F0502020204030204" pitchFamily="34" charset="0"/>
            </a:endParaRPr>
          </a:p>
          <a:p>
            <a:pPr lvl="0" algn="ctr"/>
            <a:r>
              <a:rPr lang="en-GB" sz="1700">
                <a:solidFill>
                  <a:srgbClr val="002060"/>
                </a:solidFill>
                <a:latin typeface="Calibri" panose="020F0502020204030204" pitchFamily="34" charset="0"/>
                <a:cs typeface="Calibri" panose="020F0502020204030204" pitchFamily="34" charset="0"/>
              </a:rPr>
              <a:t>Strong social services network</a:t>
            </a:r>
          </a:p>
          <a:p>
            <a:pPr lvl="0" algn="ctr"/>
            <a:endParaRPr lang="en-GB" sz="800">
              <a:solidFill>
                <a:srgbClr val="002060"/>
              </a:solidFill>
              <a:latin typeface="Calibri" panose="020F0502020204030204" pitchFamily="34" charset="0"/>
              <a:cs typeface="Calibri" panose="020F0502020204030204" pitchFamily="34" charset="0"/>
            </a:endParaRPr>
          </a:p>
          <a:p>
            <a:pPr lvl="0" algn="ctr"/>
            <a:r>
              <a:rPr lang="en-GB" sz="1700">
                <a:solidFill>
                  <a:srgbClr val="002060"/>
                </a:solidFill>
                <a:latin typeface="Calibri" panose="020F0502020204030204" pitchFamily="34" charset="0"/>
                <a:cs typeface="Calibri" panose="020F0502020204030204" pitchFamily="34" charset="0"/>
              </a:rPr>
              <a:t>Respected scientific institutions</a:t>
            </a:r>
          </a:p>
          <a:p>
            <a:pPr lvl="0" algn="ctr"/>
            <a:endParaRPr lang="en-GB" sz="800">
              <a:solidFill>
                <a:srgbClr val="002060"/>
              </a:solidFill>
              <a:latin typeface="Calibri" panose="020F0502020204030204" pitchFamily="34" charset="0"/>
              <a:cs typeface="Calibri" panose="020F0502020204030204" pitchFamily="34" charset="0"/>
            </a:endParaRPr>
          </a:p>
          <a:p>
            <a:pPr lvl="0" algn="ctr"/>
            <a:r>
              <a:rPr lang="en-GB" sz="1700">
                <a:solidFill>
                  <a:srgbClr val="002060"/>
                </a:solidFill>
                <a:latin typeface="Calibri" panose="020F0502020204030204" pitchFamily="34" charset="0"/>
                <a:cs typeface="Calibri" panose="020F0502020204030204" pitchFamily="34" charset="0"/>
              </a:rPr>
              <a:t>Support for integration</a:t>
            </a:r>
          </a:p>
          <a:p>
            <a:pPr lvl="0" algn="ctr"/>
            <a:r>
              <a:rPr lang="en-GB" sz="1500">
                <a:solidFill>
                  <a:srgbClr val="002060"/>
                </a:solidFill>
                <a:latin typeface="Calibri" panose="020F0502020204030204" pitchFamily="34" charset="0"/>
                <a:cs typeface="Calibri" panose="020F0502020204030204" pitchFamily="34" charset="0"/>
              </a:rPr>
              <a:t>-for disabled people, migrants / refugees, elder people</a:t>
            </a:r>
          </a:p>
          <a:p>
            <a:pPr lvl="0" algn="ctr">
              <a:lnSpc>
                <a:spcPct val="150000"/>
              </a:lnSpc>
            </a:pPr>
            <a:endParaRPr lang="en-GB" sz="1500">
              <a:solidFill>
                <a:srgbClr val="002060"/>
              </a:solidFill>
              <a:latin typeface="Calibri" panose="020F0502020204030204" pitchFamily="34" charset="0"/>
              <a:cs typeface="Calibri" panose="020F0502020204030204" pitchFamily="34" charset="0"/>
            </a:endParaRPr>
          </a:p>
        </p:txBody>
      </p:sp>
      <p:sp>
        <p:nvSpPr>
          <p:cNvPr id="19" name="Metin kutusu 18">
            <a:extLst>
              <a:ext uri="{FF2B5EF4-FFF2-40B4-BE49-F238E27FC236}">
                <a16:creationId xmlns:a16="http://schemas.microsoft.com/office/drawing/2014/main" id="{1EB234C3-4098-46EC-983D-2EC25F9D2079}"/>
              </a:ext>
            </a:extLst>
          </p:cNvPr>
          <p:cNvSpPr txBox="1"/>
          <p:nvPr/>
        </p:nvSpPr>
        <p:spPr>
          <a:xfrm>
            <a:off x="11488676" y="1942742"/>
            <a:ext cx="476862" cy="4410470"/>
          </a:xfrm>
          <a:prstGeom prst="rect">
            <a:avLst/>
          </a:prstGeom>
          <a:noFill/>
        </p:spPr>
        <p:txBody>
          <a:bodyPr vert="wordArtVert" wrap="square" rtlCol="0">
            <a:spAutoFit/>
          </a:bodyPr>
          <a:lstStyle/>
          <a:p>
            <a:pPr algn="ctr"/>
            <a:r>
              <a:rPr lang="en-GB" sz="1600" b="1">
                <a:solidFill>
                  <a:srgbClr val="008000"/>
                </a:solidFill>
                <a:latin typeface="Calibri" panose="020F0502020204030204" pitchFamily="34" charset="0"/>
                <a:cs typeface="Calibri" panose="020F0502020204030204" pitchFamily="34" charset="0"/>
              </a:rPr>
              <a:t>RESILIENCE</a:t>
            </a:r>
            <a:r>
              <a:rPr lang="en-GB" sz="1200" b="1">
                <a:solidFill>
                  <a:srgbClr val="860000"/>
                </a:solidFill>
                <a:latin typeface="Calibri" panose="020F0502020204030204" pitchFamily="34" charset="0"/>
                <a:cs typeface="Calibri" panose="020F0502020204030204" pitchFamily="34" charset="0"/>
              </a:rPr>
              <a:t> </a:t>
            </a:r>
          </a:p>
        </p:txBody>
      </p:sp>
      <p:sp>
        <p:nvSpPr>
          <p:cNvPr id="21" name="İçerik Yer Tutucusu 7">
            <a:extLst>
              <a:ext uri="{FF2B5EF4-FFF2-40B4-BE49-F238E27FC236}">
                <a16:creationId xmlns:a16="http://schemas.microsoft.com/office/drawing/2014/main" id="{1A13ED83-5C95-410C-BC97-00A72DE81D53}"/>
              </a:ext>
            </a:extLst>
          </p:cNvPr>
          <p:cNvSpPr txBox="1">
            <a:spLocks/>
          </p:cNvSpPr>
          <p:nvPr/>
        </p:nvSpPr>
        <p:spPr>
          <a:xfrm>
            <a:off x="6247273" y="1044426"/>
            <a:ext cx="5144279" cy="32778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400" b="1">
                <a:solidFill>
                  <a:srgbClr val="860000"/>
                </a:solidFill>
                <a:latin typeface="Calibri" panose="020F0502020204030204" pitchFamily="34" charset="0"/>
                <a:cs typeface="Calibri" panose="020F0502020204030204" pitchFamily="34" charset="0"/>
              </a:rPr>
              <a:t>Structure: </a:t>
            </a:r>
            <a:r>
              <a:rPr lang="en-GB" sz="1700">
                <a:latin typeface="Calibri" panose="020F0502020204030204" pitchFamily="34" charset="0"/>
                <a:cs typeface="Calibri" panose="020F0502020204030204" pitchFamily="34" charset="0"/>
              </a:rPr>
              <a:t>Democracy, Rights, Law, Local Government</a:t>
            </a:r>
          </a:p>
        </p:txBody>
      </p:sp>
      <p:sp>
        <p:nvSpPr>
          <p:cNvPr id="22" name="Metin kutusu 21">
            <a:extLst>
              <a:ext uri="{FF2B5EF4-FFF2-40B4-BE49-F238E27FC236}">
                <a16:creationId xmlns:a16="http://schemas.microsoft.com/office/drawing/2014/main" id="{80B705D5-D1EF-4903-A3EB-99A6ACDC14F8}"/>
              </a:ext>
            </a:extLst>
          </p:cNvPr>
          <p:cNvSpPr txBox="1"/>
          <p:nvPr/>
        </p:nvSpPr>
        <p:spPr>
          <a:xfrm>
            <a:off x="11003533" y="1009279"/>
            <a:ext cx="403828" cy="4410470"/>
          </a:xfrm>
          <a:prstGeom prst="rect">
            <a:avLst/>
          </a:prstGeom>
          <a:noFill/>
        </p:spPr>
        <p:txBody>
          <a:bodyPr vert="wordArtVert" wrap="square" rtlCol="0">
            <a:spAutoFit/>
          </a:bodyPr>
          <a:lstStyle/>
          <a:p>
            <a:pPr algn="ctr"/>
            <a:r>
              <a:rPr lang="en-GB" sz="1200" b="1">
                <a:solidFill>
                  <a:srgbClr val="860000"/>
                </a:solidFill>
                <a:latin typeface="Calibri" panose="020F0502020204030204" pitchFamily="34" charset="0"/>
                <a:cs typeface="Calibri" panose="020F0502020204030204" pitchFamily="34" charset="0"/>
              </a:rPr>
              <a:t>Mechanisms </a:t>
            </a:r>
          </a:p>
        </p:txBody>
      </p:sp>
      <p:sp>
        <p:nvSpPr>
          <p:cNvPr id="23" name="Dikdörtgen 22">
            <a:extLst>
              <a:ext uri="{FF2B5EF4-FFF2-40B4-BE49-F238E27FC236}">
                <a16:creationId xmlns:a16="http://schemas.microsoft.com/office/drawing/2014/main" id="{96F8F9D2-DDC1-4FCF-9559-4EBA5DBEE9E6}"/>
              </a:ext>
            </a:extLst>
          </p:cNvPr>
          <p:cNvSpPr/>
          <p:nvPr/>
        </p:nvSpPr>
        <p:spPr>
          <a:xfrm>
            <a:off x="6118562" y="4691854"/>
            <a:ext cx="5306054" cy="1735087"/>
          </a:xfrm>
          <a:prstGeom prst="rect">
            <a:avLst/>
          </a:prstGeom>
          <a:solidFill>
            <a:srgbClr val="A4CF87"/>
          </a:solidFill>
          <a:ln w="635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4" name="Dikdörtgen 23">
            <a:extLst>
              <a:ext uri="{FF2B5EF4-FFF2-40B4-BE49-F238E27FC236}">
                <a16:creationId xmlns:a16="http://schemas.microsoft.com/office/drawing/2014/main" id="{4BD32C5D-4F6E-4B3D-A2DF-8BD2B09F5DD9}"/>
              </a:ext>
            </a:extLst>
          </p:cNvPr>
          <p:cNvSpPr/>
          <p:nvPr/>
        </p:nvSpPr>
        <p:spPr>
          <a:xfrm>
            <a:off x="6425054" y="5163796"/>
            <a:ext cx="4554971" cy="1140481"/>
          </a:xfrm>
          <a:prstGeom prst="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700">
                <a:solidFill>
                  <a:srgbClr val="002060"/>
                </a:solidFill>
                <a:latin typeface="Calibri" panose="020F0502020204030204" pitchFamily="34" charset="0"/>
                <a:cs typeface="Calibri" panose="020F0502020204030204" pitchFamily="34" charset="0"/>
              </a:rPr>
              <a:t>Trust, Healthy lifestyle, </a:t>
            </a:r>
          </a:p>
          <a:p>
            <a:pPr lvl="0" algn="ctr"/>
            <a:r>
              <a:rPr lang="en-GB" sz="1700">
                <a:solidFill>
                  <a:srgbClr val="002060"/>
                </a:solidFill>
                <a:latin typeface="Calibri" panose="020F0502020204030204" pitchFamily="34" charset="0"/>
                <a:cs typeface="Calibri" panose="020F0502020204030204" pitchFamily="34" charset="0"/>
              </a:rPr>
              <a:t>Feeling of wellness</a:t>
            </a:r>
            <a:endParaRPr lang="en-GB" sz="1500">
              <a:solidFill>
                <a:srgbClr val="002060"/>
              </a:solidFill>
              <a:latin typeface="Calibri" panose="020F0502020204030204" pitchFamily="34" charset="0"/>
              <a:cs typeface="Calibri" panose="020F0502020204030204" pitchFamily="34" charset="0"/>
            </a:endParaRPr>
          </a:p>
        </p:txBody>
      </p:sp>
      <p:sp>
        <p:nvSpPr>
          <p:cNvPr id="25" name="Metin kutusu 24">
            <a:extLst>
              <a:ext uri="{FF2B5EF4-FFF2-40B4-BE49-F238E27FC236}">
                <a16:creationId xmlns:a16="http://schemas.microsoft.com/office/drawing/2014/main" id="{599EB4E3-AE19-4DC3-8021-AB9809C0C7B2}"/>
              </a:ext>
            </a:extLst>
          </p:cNvPr>
          <p:cNvSpPr txBox="1"/>
          <p:nvPr/>
        </p:nvSpPr>
        <p:spPr>
          <a:xfrm>
            <a:off x="11013203" y="4797688"/>
            <a:ext cx="403828" cy="1747177"/>
          </a:xfrm>
          <a:prstGeom prst="rect">
            <a:avLst/>
          </a:prstGeom>
          <a:noFill/>
        </p:spPr>
        <p:txBody>
          <a:bodyPr vert="wordArtVert" wrap="square" rtlCol="0">
            <a:spAutoFit/>
          </a:bodyPr>
          <a:lstStyle/>
          <a:p>
            <a:pPr algn="ctr"/>
            <a:r>
              <a:rPr lang="en-GB" sz="1200" b="1">
                <a:solidFill>
                  <a:srgbClr val="860000"/>
                </a:solidFill>
                <a:latin typeface="Calibri" panose="020F0502020204030204" pitchFamily="34" charset="0"/>
                <a:cs typeface="Calibri" panose="020F0502020204030204" pitchFamily="34" charset="0"/>
              </a:rPr>
              <a:t>Results</a:t>
            </a:r>
          </a:p>
        </p:txBody>
      </p:sp>
      <p:grpSp>
        <p:nvGrpSpPr>
          <p:cNvPr id="26" name="Grup 25">
            <a:extLst>
              <a:ext uri="{FF2B5EF4-FFF2-40B4-BE49-F238E27FC236}">
                <a16:creationId xmlns:a16="http://schemas.microsoft.com/office/drawing/2014/main" id="{1B45B3F8-ED54-4358-8006-72A088AD4ECF}"/>
              </a:ext>
            </a:extLst>
          </p:cNvPr>
          <p:cNvGrpSpPr/>
          <p:nvPr/>
        </p:nvGrpSpPr>
        <p:grpSpPr>
          <a:xfrm>
            <a:off x="2275114" y="4474370"/>
            <a:ext cx="7202261" cy="945380"/>
            <a:chOff x="2069651" y="4279807"/>
            <a:chExt cx="7908844" cy="590273"/>
          </a:xfrm>
        </p:grpSpPr>
        <p:sp>
          <p:nvSpPr>
            <p:cNvPr id="27" name="Dikdörtgen: Köşeleri Yuvarlatılmış 26">
              <a:extLst>
                <a:ext uri="{FF2B5EF4-FFF2-40B4-BE49-F238E27FC236}">
                  <a16:creationId xmlns:a16="http://schemas.microsoft.com/office/drawing/2014/main" id="{DC1C7DD5-90A4-4089-AFD2-C79F77916934}"/>
                </a:ext>
              </a:extLst>
            </p:cNvPr>
            <p:cNvSpPr/>
            <p:nvPr/>
          </p:nvSpPr>
          <p:spPr>
            <a:xfrm>
              <a:off x="2161395" y="4279807"/>
              <a:ext cx="7817100" cy="590273"/>
            </a:xfrm>
            <a:prstGeom prst="roundRect">
              <a:avLst/>
            </a:prstGeom>
            <a:solidFill>
              <a:srgbClr val="DDDDDD"/>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8" name="Dikdörtgen: Köşeleri Yuvarlatılmış 4">
              <a:extLst>
                <a:ext uri="{FF2B5EF4-FFF2-40B4-BE49-F238E27FC236}">
                  <a16:creationId xmlns:a16="http://schemas.microsoft.com/office/drawing/2014/main" id="{25F5B5A6-A8DB-463A-A02B-B1CC9B6D6251}"/>
                </a:ext>
              </a:extLst>
            </p:cNvPr>
            <p:cNvSpPr txBox="1"/>
            <p:nvPr/>
          </p:nvSpPr>
          <p:spPr>
            <a:xfrm>
              <a:off x="2069651" y="4332688"/>
              <a:ext cx="7902601" cy="51891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a:latin typeface="Calibri" panose="020F0502020204030204" pitchFamily="34" charset="0"/>
                  <a:cs typeface="Calibri" panose="020F0502020204030204" pitchFamily="34" charset="0"/>
                </a:rPr>
                <a:t>Individual Variables: </a:t>
              </a:r>
            </a:p>
            <a:p>
              <a:pPr marL="0" lvl="0" indent="0" algn="ctr" defTabSz="622300">
                <a:lnSpc>
                  <a:spcPct val="90000"/>
                </a:lnSpc>
                <a:spcBef>
                  <a:spcPct val="0"/>
                </a:spcBef>
                <a:spcAft>
                  <a:spcPct val="35000"/>
                </a:spcAft>
                <a:buNone/>
              </a:pPr>
              <a:r>
                <a:rPr lang="en-GB" sz="1400" kern="1200">
                  <a:latin typeface="Calibri" panose="020F0502020204030204" pitchFamily="34" charset="0"/>
                  <a:cs typeface="Calibri" panose="020F0502020204030204" pitchFamily="34" charset="0"/>
                </a:rPr>
                <a:t>Age, Sexual identity, Race, Religion, Language, Health status, Disabilities, Past traumas/ operations, Family issues (young children, ..), friends etc</a:t>
              </a:r>
              <a:endParaRPr lang="en-GB" sz="800" kern="1200">
                <a:latin typeface="Calibri" panose="020F0502020204030204" pitchFamily="34" charset="0"/>
                <a:cs typeface="Calibri" panose="020F0502020204030204" pitchFamily="34" charset="0"/>
              </a:endParaRPr>
            </a:p>
          </p:txBody>
        </p:sp>
      </p:grpSp>
      <p:sp>
        <p:nvSpPr>
          <p:cNvPr id="29" name="Metin kutusu 28">
            <a:extLst>
              <a:ext uri="{FF2B5EF4-FFF2-40B4-BE49-F238E27FC236}">
                <a16:creationId xmlns:a16="http://schemas.microsoft.com/office/drawing/2014/main" id="{B0001F1A-1F5B-42A1-ACB0-E41B27830964}"/>
              </a:ext>
            </a:extLst>
          </p:cNvPr>
          <p:cNvSpPr txBox="1"/>
          <p:nvPr/>
        </p:nvSpPr>
        <p:spPr>
          <a:xfrm>
            <a:off x="343650" y="50123"/>
            <a:ext cx="11807246" cy="738664"/>
          </a:xfrm>
          <a:prstGeom prst="rect">
            <a:avLst/>
          </a:prstGeom>
          <a:noFill/>
        </p:spPr>
        <p:txBody>
          <a:bodyPr wrap="square" rtlCol="0">
            <a:spAutoFit/>
          </a:bodyPr>
          <a:lstStyle/>
          <a:p>
            <a:r>
              <a:rPr lang="tr-TR" sz="1800" b="1" dirty="0" err="1">
                <a:solidFill>
                  <a:schemeClr val="accent4"/>
                </a:solidFill>
                <a:effectLst/>
                <a:latin typeface="Calibri" panose="020F0502020204030204" pitchFamily="34" charset="0"/>
                <a:ea typeface="Arial" panose="020B0604020202020204" pitchFamily="34" charset="0"/>
              </a:rPr>
              <a:t>Question</a:t>
            </a:r>
            <a:r>
              <a:rPr lang="tr-TR" sz="1800" b="1" dirty="0">
                <a:solidFill>
                  <a:schemeClr val="accent4"/>
                </a:solidFill>
                <a:effectLst/>
                <a:latin typeface="Calibri" panose="020F0502020204030204" pitchFamily="34" charset="0"/>
                <a:ea typeface="Arial" panose="020B0604020202020204" pitchFamily="34" charset="0"/>
              </a:rPr>
              <a:t> 1: </a:t>
            </a:r>
            <a:r>
              <a:rPr lang="en-US" sz="1800" b="1" dirty="0">
                <a:solidFill>
                  <a:schemeClr val="accent4"/>
                </a:solidFill>
                <a:effectLst/>
                <a:latin typeface="Calibri" panose="020F0502020204030204" pitchFamily="34" charset="0"/>
                <a:ea typeface="Arial" panose="020B0604020202020204" pitchFamily="34" charset="0"/>
              </a:rPr>
              <a:t>Why was life much harder for some </a:t>
            </a:r>
            <a:r>
              <a:rPr lang="en-US" b="1" dirty="0">
                <a:solidFill>
                  <a:schemeClr val="accent4"/>
                </a:solidFill>
                <a:latin typeface="Calibri" panose="020F0502020204030204" pitchFamily="34" charset="0"/>
                <a:ea typeface="Arial" panose="020B0604020202020204" pitchFamily="34" charset="0"/>
              </a:rPr>
              <a:t>than others</a:t>
            </a:r>
            <a:r>
              <a:rPr lang="tr-TR" b="1" dirty="0">
                <a:solidFill>
                  <a:schemeClr val="accent4"/>
                </a:solidFill>
                <a:latin typeface="Calibri" panose="020F0502020204030204" pitchFamily="34" charset="0"/>
                <a:ea typeface="Arial" panose="020B0604020202020204" pitchFamily="34" charset="0"/>
              </a:rPr>
              <a:t> </a:t>
            </a:r>
            <a:r>
              <a:rPr lang="en-US" b="1" dirty="0">
                <a:solidFill>
                  <a:schemeClr val="accent4"/>
                </a:solidFill>
                <a:latin typeface="Calibri" panose="020F0502020204030204" pitchFamily="34" charset="0"/>
                <a:ea typeface="Arial" panose="020B0604020202020204" pitchFamily="34" charset="0"/>
              </a:rPr>
              <a:t>in Munich ?</a:t>
            </a:r>
            <a:endParaRPr lang="de-DE" sz="1800" b="1" dirty="0">
              <a:solidFill>
                <a:schemeClr val="accent4"/>
              </a:solidFill>
              <a:effectLst/>
              <a:latin typeface="Arial" panose="020B0604020202020204" pitchFamily="34" charset="0"/>
              <a:ea typeface="Arial" panose="020B0604020202020204" pitchFamily="34" charset="0"/>
            </a:endParaRPr>
          </a:p>
          <a:p>
            <a:r>
              <a:rPr lang="tr-TR" sz="2400" b="1" dirty="0">
                <a:latin typeface="Calibri" panose="020F0502020204030204" pitchFamily="34" charset="0"/>
                <a:cs typeface="Calibri" panose="020F0502020204030204" pitchFamily="34" charset="0"/>
              </a:rPr>
              <a:t>FINDINGS: </a:t>
            </a:r>
            <a:r>
              <a:rPr lang="en-GB" sz="2400" b="1" dirty="0">
                <a:latin typeface="Calibri" panose="020F0502020204030204" pitchFamily="34" charset="0"/>
                <a:cs typeface="Calibri" panose="020F0502020204030204" pitchFamily="34" charset="0"/>
              </a:rPr>
              <a:t>Vulnerability </a:t>
            </a:r>
            <a:r>
              <a:rPr lang="tr-TR" sz="2400" b="1" dirty="0" err="1">
                <a:latin typeface="Calibri" panose="020F0502020204030204" pitchFamily="34" charset="0"/>
                <a:cs typeface="Calibri" panose="020F0502020204030204" pitchFamily="34" charset="0"/>
              </a:rPr>
              <a:t>and</a:t>
            </a:r>
            <a:r>
              <a:rPr lang="en-GB" sz="2400" b="1" dirty="0">
                <a:latin typeface="Calibri" panose="020F0502020204030204" pitchFamily="34" charset="0"/>
                <a:cs typeface="Calibri" panose="020F0502020204030204" pitchFamily="34" charset="0"/>
              </a:rPr>
              <a:t> resilience mechanisms</a:t>
            </a:r>
            <a:r>
              <a:rPr lang="tr-TR" sz="2400" b="1" dirty="0">
                <a:latin typeface="Calibri" panose="020F0502020204030204" pitchFamily="34" charset="0"/>
                <a:cs typeface="Calibri" panose="020F0502020204030204" pitchFamily="34" charset="0"/>
              </a:rPr>
              <a:t> in </a:t>
            </a:r>
            <a:r>
              <a:rPr lang="en-GB" sz="2400" b="1" dirty="0">
                <a:latin typeface="Calibri" panose="020F0502020204030204" pitchFamily="34" charset="0"/>
                <a:cs typeface="Calibri" panose="020F0502020204030204" pitchFamily="34" charset="0"/>
              </a:rPr>
              <a:t>Munich</a:t>
            </a:r>
            <a:r>
              <a:rPr lang="tr-TR" sz="2400" b="1" dirty="0">
                <a:latin typeface="Calibri" panose="020F0502020204030204" pitchFamily="34" charset="0"/>
                <a:cs typeface="Calibri" panose="020F0502020204030204" pitchFamily="34" charset="0"/>
              </a:rPr>
              <a:t> </a:t>
            </a:r>
            <a:r>
              <a:rPr lang="tr-TR" sz="2400" b="1" dirty="0" err="1">
                <a:latin typeface="Calibri" panose="020F0502020204030204" pitchFamily="34" charset="0"/>
                <a:cs typeface="Calibri" panose="020F0502020204030204" pitchFamily="34" charset="0"/>
              </a:rPr>
              <a:t>before</a:t>
            </a:r>
            <a:r>
              <a:rPr lang="tr-TR" sz="2400" b="1" dirty="0">
                <a:latin typeface="Calibri" panose="020F0502020204030204" pitchFamily="34" charset="0"/>
                <a:cs typeface="Calibri" panose="020F0502020204030204" pitchFamily="34" charset="0"/>
              </a:rPr>
              <a:t> </a:t>
            </a:r>
            <a:r>
              <a:rPr lang="tr-TR" sz="2400" b="1" dirty="0" err="1">
                <a:latin typeface="Calibri" panose="020F0502020204030204" pitchFamily="34" charset="0"/>
                <a:cs typeface="Calibri" panose="020F0502020204030204" pitchFamily="34" charset="0"/>
              </a:rPr>
              <a:t>the</a:t>
            </a:r>
            <a:r>
              <a:rPr lang="tr-TR" sz="2400" b="1" dirty="0">
                <a:latin typeface="Calibri" panose="020F0502020204030204" pitchFamily="34" charset="0"/>
                <a:cs typeface="Calibri" panose="020F0502020204030204" pitchFamily="34" charset="0"/>
              </a:rPr>
              <a:t> </a:t>
            </a:r>
            <a:r>
              <a:rPr lang="tr-TR" sz="2400" b="1" dirty="0" err="1">
                <a:latin typeface="Calibri" panose="020F0502020204030204" pitchFamily="34" charset="0"/>
                <a:cs typeface="Calibri" panose="020F0502020204030204" pitchFamily="34" charset="0"/>
              </a:rPr>
              <a:t>pandemic</a:t>
            </a:r>
            <a:endParaRPr lang="en-GB"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3526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7D424B-E21A-40CD-9F90-952DF51C5B55}"/>
              </a:ext>
            </a:extLst>
          </p:cNvPr>
          <p:cNvSpPr>
            <a:spLocks noGrp="1"/>
          </p:cNvSpPr>
          <p:nvPr>
            <p:ph type="title"/>
          </p:nvPr>
        </p:nvSpPr>
        <p:spPr>
          <a:xfrm>
            <a:off x="430693" y="298409"/>
            <a:ext cx="10515600" cy="1325563"/>
          </a:xfrm>
        </p:spPr>
        <p:txBody>
          <a:bodyPr>
            <a:normAutofit fontScale="90000"/>
          </a:bodyPr>
          <a:lstStyle/>
          <a:p>
            <a:pPr>
              <a:lnSpc>
                <a:spcPct val="100000"/>
              </a:lnSpc>
            </a:pPr>
            <a:br>
              <a:rPr lang="tr-TR" sz="700" dirty="0">
                <a:latin typeface="Calibri" panose="020F0502020204030204" pitchFamily="34" charset="0"/>
              </a:rPr>
            </a:br>
            <a:r>
              <a:rPr lang="en-GB" dirty="0">
                <a:latin typeface="Calibri" panose="020F0502020204030204" pitchFamily="34" charset="0"/>
              </a:rPr>
              <a:t>People among us:</a:t>
            </a:r>
            <a:br>
              <a:rPr lang="en-GB" dirty="0">
                <a:latin typeface="Calibri" panose="020F0502020204030204" pitchFamily="34" charset="0"/>
              </a:rPr>
            </a:br>
            <a:r>
              <a:rPr lang="tr-TR" sz="2700" b="1" dirty="0">
                <a:solidFill>
                  <a:srgbClr val="333399"/>
                </a:solidFill>
                <a:latin typeface="Calibri" panose="020F0502020204030204" pitchFamily="34" charset="0"/>
              </a:rPr>
              <a:t>Iman, </a:t>
            </a:r>
            <a:r>
              <a:rPr lang="en-GB" sz="2700" b="1" dirty="0">
                <a:solidFill>
                  <a:srgbClr val="333399"/>
                </a:solidFill>
                <a:latin typeface="Calibri" panose="020F0502020204030204" pitchFamily="34" charset="0"/>
              </a:rPr>
              <a:t>25 </a:t>
            </a:r>
            <a:r>
              <a:rPr lang="en-GB" sz="2700" b="1" dirty="0" err="1">
                <a:solidFill>
                  <a:srgbClr val="333399"/>
                </a:solidFill>
                <a:latin typeface="Calibri" panose="020F0502020204030204" pitchFamily="34" charset="0"/>
              </a:rPr>
              <a:t>yrs</a:t>
            </a:r>
            <a:r>
              <a:rPr lang="en-GB" sz="2700" b="1" dirty="0">
                <a:solidFill>
                  <a:srgbClr val="333399"/>
                </a:solidFill>
                <a:latin typeface="Calibri" panose="020F0502020204030204" pitchFamily="34" charset="0"/>
              </a:rPr>
              <a:t> old, female, master student from Iran</a:t>
            </a:r>
            <a:br>
              <a:rPr lang="en-GB" sz="3600" b="1" dirty="0">
                <a:solidFill>
                  <a:srgbClr val="333399"/>
                </a:solidFill>
                <a:latin typeface="Calibri" panose="020F0502020204030204" pitchFamily="34" charset="0"/>
              </a:rPr>
            </a:br>
            <a:endParaRPr lang="en-GB" sz="3600" b="1" dirty="0">
              <a:solidFill>
                <a:srgbClr val="333399"/>
              </a:solidFill>
            </a:endParaRPr>
          </a:p>
        </p:txBody>
      </p:sp>
      <p:sp>
        <p:nvSpPr>
          <p:cNvPr id="4" name="Metin kutusu 3">
            <a:extLst>
              <a:ext uri="{FF2B5EF4-FFF2-40B4-BE49-F238E27FC236}">
                <a16:creationId xmlns:a16="http://schemas.microsoft.com/office/drawing/2014/main" id="{8FD85228-E110-4508-9B8A-DB1358F826F8}"/>
              </a:ext>
            </a:extLst>
          </p:cNvPr>
          <p:cNvSpPr txBox="1"/>
          <p:nvPr/>
        </p:nvSpPr>
        <p:spPr>
          <a:xfrm>
            <a:off x="8108303" y="4398866"/>
            <a:ext cx="3764972" cy="3693319"/>
          </a:xfrm>
          <a:prstGeom prst="rect">
            <a:avLst/>
          </a:prstGeom>
          <a:noFill/>
        </p:spPr>
        <p:txBody>
          <a:bodyPr wrap="square" rtlCol="0">
            <a:spAutoFit/>
          </a:bodyPr>
          <a:lstStyle/>
          <a:p>
            <a:endParaRPr lang="en-GB" dirty="0">
              <a:latin typeface="Calibri" panose="020F0502020204030204" pitchFamily="34" charset="0"/>
            </a:endParaRPr>
          </a:p>
          <a:p>
            <a:r>
              <a:rPr lang="en-GB" sz="1800" b="0" i="0" u="none" strike="noStrike" baseline="0" dirty="0">
                <a:solidFill>
                  <a:srgbClr val="333399"/>
                </a:solidFill>
                <a:latin typeface="Times New Roman" panose="02020603050405020304" pitchFamily="18" charset="0"/>
                <a:cs typeface="Times New Roman" panose="02020603050405020304" pitchFamily="18" charset="0"/>
              </a:rPr>
              <a:t>I lost my interest about my life and health recently, and I am getting week</a:t>
            </a:r>
          </a:p>
          <a:p>
            <a:endParaRPr lang="en-GB"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a:p>
            <a:endParaRPr lang="en-GB" sz="1800" b="0" i="0" u="none" strike="noStrike" baseline="0" dirty="0">
              <a:latin typeface="Calibri" panose="020F0502020204030204" pitchFamily="34" charset="0"/>
            </a:endParaRPr>
          </a:p>
        </p:txBody>
      </p:sp>
      <p:pic>
        <p:nvPicPr>
          <p:cNvPr id="7" name="Resim 6">
            <a:extLst>
              <a:ext uri="{FF2B5EF4-FFF2-40B4-BE49-F238E27FC236}">
                <a16:creationId xmlns:a16="http://schemas.microsoft.com/office/drawing/2014/main" id="{455D416C-FEAF-4595-A2E4-3A8E7C687272}"/>
              </a:ext>
            </a:extLst>
          </p:cNvPr>
          <p:cNvPicPr>
            <a:picLocks noChangeAspect="1"/>
          </p:cNvPicPr>
          <p:nvPr/>
        </p:nvPicPr>
        <p:blipFill>
          <a:blip r:embed="rId2"/>
          <a:stretch>
            <a:fillRect/>
          </a:stretch>
        </p:blipFill>
        <p:spPr>
          <a:xfrm>
            <a:off x="9267377" y="1295496"/>
            <a:ext cx="1504950" cy="2886075"/>
          </a:xfrm>
          <a:prstGeom prst="rect">
            <a:avLst/>
          </a:prstGeom>
        </p:spPr>
      </p:pic>
      <p:sp>
        <p:nvSpPr>
          <p:cNvPr id="10" name="Metin kutusu 9">
            <a:extLst>
              <a:ext uri="{FF2B5EF4-FFF2-40B4-BE49-F238E27FC236}">
                <a16:creationId xmlns:a16="http://schemas.microsoft.com/office/drawing/2014/main" id="{87B01C83-52A1-4516-B02D-5B24323DE1FD}"/>
              </a:ext>
            </a:extLst>
          </p:cNvPr>
          <p:cNvSpPr txBox="1"/>
          <p:nvPr/>
        </p:nvSpPr>
        <p:spPr>
          <a:xfrm>
            <a:off x="343228" y="1763154"/>
            <a:ext cx="7546981" cy="5409173"/>
          </a:xfrm>
          <a:prstGeom prst="rect">
            <a:avLst/>
          </a:prstGeom>
          <a:noFill/>
        </p:spPr>
        <p:txBody>
          <a:bodyPr wrap="square" rtlCol="0">
            <a:spAutoFit/>
          </a:bodyPr>
          <a:lstStyle/>
          <a:p>
            <a:pPr>
              <a:spcBef>
                <a:spcPts val="200"/>
              </a:spcBef>
              <a:spcAft>
                <a:spcPts val="300"/>
              </a:spcAft>
            </a:pPr>
            <a:r>
              <a:rPr lang="en-GB" b="1">
                <a:solidFill>
                  <a:srgbClr val="333399"/>
                </a:solidFill>
                <a:latin typeface="Calibri" panose="020F0502020204030204" pitchFamily="34" charset="0"/>
                <a:cs typeface="Calibri" panose="020F0502020204030204" pitchFamily="34" charset="0"/>
              </a:rPr>
              <a:t>Before the pandemic</a:t>
            </a:r>
          </a:p>
          <a:p>
            <a:pPr marL="285750"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Loneliness except the community from Quran course</a:t>
            </a:r>
          </a:p>
          <a:p>
            <a:pPr marL="285750"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Stress and stigma regarding hijab</a:t>
            </a:r>
          </a:p>
          <a:p>
            <a:pPr marL="285750"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Sanctions: Inability to receive money via bank transfer</a:t>
            </a:r>
          </a:p>
          <a:p>
            <a:pPr>
              <a:spcBef>
                <a:spcPts val="200"/>
              </a:spcBef>
              <a:spcAft>
                <a:spcPts val="300"/>
              </a:spcAft>
            </a:pPr>
            <a:endParaRPr lang="en-GB" sz="1400">
              <a:latin typeface="Calibri" panose="020F0502020204030204" pitchFamily="34" charset="0"/>
              <a:cs typeface="Calibri" panose="020F0502020204030204" pitchFamily="34" charset="0"/>
            </a:endParaRPr>
          </a:p>
          <a:p>
            <a:pPr>
              <a:spcBef>
                <a:spcPts val="200"/>
              </a:spcBef>
              <a:spcAft>
                <a:spcPts val="300"/>
              </a:spcAft>
            </a:pPr>
            <a:r>
              <a:rPr lang="en-GB" b="1">
                <a:solidFill>
                  <a:srgbClr val="333399"/>
                </a:solidFill>
                <a:latin typeface="Calibri" panose="020F0502020204030204" pitchFamily="34" charset="0"/>
                <a:cs typeface="Calibri" panose="020F0502020204030204" pitchFamily="34" charset="0"/>
              </a:rPr>
              <a:t>With the pandemic</a:t>
            </a:r>
          </a:p>
          <a:p>
            <a:pPr marL="285750"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Expired residence permit, she couldn’t go to Iran, financial problems, increased level of stress </a:t>
            </a:r>
          </a:p>
          <a:p>
            <a:pPr marL="285750"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A range of different symptoms</a:t>
            </a:r>
          </a:p>
          <a:p>
            <a:pPr marL="742950" lvl="1" indent="-285750">
              <a:spcBef>
                <a:spcPts val="200"/>
              </a:spcBef>
              <a:spcAft>
                <a:spcPts val="300"/>
              </a:spcAft>
              <a:buFont typeface="Arial" panose="020B0604020202020204" pitchFamily="34" charset="0"/>
              <a:buChar char="•"/>
            </a:pPr>
            <a:r>
              <a:rPr lang="en-GB" b="0" i="0" u="none" strike="noStrike" baseline="0">
                <a:latin typeface="Calibri" panose="020F0502020204030204" pitchFamily="34" charset="0"/>
                <a:cs typeface="Calibri" panose="020F0502020204030204" pitchFamily="34" charset="0"/>
              </a:rPr>
              <a:t>Lymphadenopathy operat</a:t>
            </a:r>
            <a:r>
              <a:rPr lang="en-GB">
                <a:latin typeface="Calibri" panose="020F0502020204030204" pitchFamily="34" charset="0"/>
                <a:cs typeface="Calibri" panose="020F0502020204030204" pitchFamily="34" charset="0"/>
              </a:rPr>
              <a:t>ion, increased feeling of loneliness</a:t>
            </a:r>
          </a:p>
          <a:p>
            <a:pPr marL="742950" lvl="1" indent="-285750">
              <a:spcBef>
                <a:spcPts val="200"/>
              </a:spcBef>
              <a:spcAft>
                <a:spcPts val="300"/>
              </a:spcAft>
              <a:buFont typeface="Arial" panose="020B0604020202020204" pitchFamily="34" charset="0"/>
              <a:buChar char="•"/>
            </a:pPr>
            <a:r>
              <a:rPr lang="en-GB" b="0" i="0" u="none" strike="noStrike" baseline="0">
                <a:latin typeface="Calibri" panose="020F0502020204030204" pitchFamily="34" charset="0"/>
                <a:cs typeface="Calibri" panose="020F0502020204030204" pitchFamily="34" charset="0"/>
              </a:rPr>
              <a:t>Autoimmune disease: Sjogren syndrome</a:t>
            </a:r>
          </a:p>
          <a:p>
            <a:pPr marL="742950" lvl="1" indent="-285750">
              <a:spcBef>
                <a:spcPts val="200"/>
              </a:spcBef>
              <a:spcAft>
                <a:spcPts val="300"/>
              </a:spcAft>
              <a:buFont typeface="Arial" panose="020B0604020202020204" pitchFamily="34" charset="0"/>
              <a:buChar char="•"/>
            </a:pPr>
            <a:r>
              <a:rPr lang="en-GB">
                <a:latin typeface="Calibri" panose="020F0502020204030204" pitchFamily="34" charset="0"/>
                <a:cs typeface="Calibri" panose="020F0502020204030204" pitchFamily="34" charset="0"/>
              </a:rPr>
              <a:t>Distrust of diagnosis and out-of-pocket payments for medicines</a:t>
            </a:r>
          </a:p>
          <a:p>
            <a:pPr marL="285750" indent="-285750">
              <a:spcBef>
                <a:spcPts val="200"/>
              </a:spcBef>
              <a:spcAft>
                <a:spcPts val="300"/>
              </a:spcAft>
              <a:buFont typeface="Arial" panose="020B0604020202020204" pitchFamily="34" charset="0"/>
              <a:buChar char="•"/>
            </a:pPr>
            <a:r>
              <a:rPr lang="en-GB" sz="1800" b="0" i="0" u="none" strike="noStrike" baseline="0">
                <a:latin typeface="Calibri" panose="020F0502020204030204" pitchFamily="34" charset="0"/>
                <a:cs typeface="Calibri" panose="020F0502020204030204" pitchFamily="34" charset="0"/>
              </a:rPr>
              <a:t>Anxiety of being infected with COVID-19 and staying in quarantine</a:t>
            </a:r>
          </a:p>
          <a:p>
            <a:pPr marL="285750" indent="-285750">
              <a:buFont typeface="Arial" panose="020B0604020202020204" pitchFamily="34" charset="0"/>
              <a:buChar char="•"/>
            </a:pPr>
            <a:endParaRPr lang="en-GB" sz="1800" b="0" i="0" u="none" strike="noStrike" baseline="0">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
        <p:nvSpPr>
          <p:cNvPr id="8" name="Metin kutusu 7">
            <a:extLst>
              <a:ext uri="{FF2B5EF4-FFF2-40B4-BE49-F238E27FC236}">
                <a16:creationId xmlns:a16="http://schemas.microsoft.com/office/drawing/2014/main" id="{07B46017-526F-498E-82D8-EE9E86A3D732}"/>
              </a:ext>
            </a:extLst>
          </p:cNvPr>
          <p:cNvSpPr txBox="1"/>
          <p:nvPr/>
        </p:nvSpPr>
        <p:spPr>
          <a:xfrm>
            <a:off x="175846" y="57880"/>
            <a:ext cx="8792308" cy="379976"/>
          </a:xfrm>
          <a:prstGeom prst="rect">
            <a:avLst/>
          </a:prstGeom>
          <a:noFill/>
        </p:spPr>
        <p:txBody>
          <a:bodyPr wrap="square">
            <a:spAutoFit/>
          </a:bodyPr>
          <a:lstStyle/>
          <a:p>
            <a:pPr lvl="0">
              <a:lnSpc>
                <a:spcPct val="110000"/>
              </a:lnSpc>
              <a:spcBef>
                <a:spcPts val="600"/>
              </a:spcBef>
              <a:spcAft>
                <a:spcPts val="600"/>
              </a:spcAft>
            </a:pPr>
            <a:r>
              <a:rPr lang="tr-TR" sz="1800" b="1" dirty="0" err="1">
                <a:solidFill>
                  <a:schemeClr val="accent4"/>
                </a:solidFill>
                <a:effectLst/>
                <a:latin typeface="Calibri" panose="020F0502020204030204" pitchFamily="34" charset="0"/>
                <a:ea typeface="Arial" panose="020B0604020202020204" pitchFamily="34" charset="0"/>
              </a:rPr>
              <a:t>Question</a:t>
            </a:r>
            <a:r>
              <a:rPr lang="tr-TR" sz="1800" b="1" dirty="0">
                <a:solidFill>
                  <a:schemeClr val="accent4"/>
                </a:solidFill>
                <a:effectLst/>
                <a:latin typeface="Calibri" panose="020F0502020204030204" pitchFamily="34" charset="0"/>
                <a:ea typeface="Arial" panose="020B0604020202020204" pitchFamily="34" charset="0"/>
              </a:rPr>
              <a:t> 2: </a:t>
            </a:r>
            <a:r>
              <a:rPr lang="en-US" sz="1800" b="1" dirty="0">
                <a:solidFill>
                  <a:schemeClr val="accent4"/>
                </a:solidFill>
                <a:effectLst/>
                <a:latin typeface="Calibri" panose="020F0502020204030204" pitchFamily="34" charset="0"/>
                <a:ea typeface="Arial" panose="020B0604020202020204" pitchFamily="34" charset="0"/>
              </a:rPr>
              <a:t>How has the pandemic changed the lives of vulnerable people?</a:t>
            </a:r>
            <a:endParaRPr lang="de-DE" sz="1800" b="1" dirty="0">
              <a:solidFill>
                <a:schemeClr val="accent4"/>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30456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F5A4B86-4C2C-475D-A288-242A2714F442}"/>
              </a:ext>
            </a:extLst>
          </p:cNvPr>
          <p:cNvSpPr>
            <a:spLocks noGrp="1"/>
          </p:cNvSpPr>
          <p:nvPr>
            <p:ph type="title"/>
          </p:nvPr>
        </p:nvSpPr>
        <p:spPr>
          <a:xfrm>
            <a:off x="455645" y="269061"/>
            <a:ext cx="11021008" cy="1325563"/>
          </a:xfrm>
        </p:spPr>
        <p:txBody>
          <a:bodyPr>
            <a:normAutofit fontScale="90000"/>
          </a:bodyPr>
          <a:lstStyle/>
          <a:p>
            <a:r>
              <a:rPr lang="en-GB" dirty="0">
                <a:latin typeface="Calibri" panose="020F0502020204030204" pitchFamily="34" charset="0"/>
                <a:cs typeface="Calibri" panose="020F0502020204030204" pitchFamily="34" charset="0"/>
              </a:rPr>
              <a:t>People among us: </a:t>
            </a:r>
            <a:br>
              <a:rPr lang="en-GB" sz="3600" b="1" dirty="0">
                <a:solidFill>
                  <a:srgbClr val="333399"/>
                </a:solidFill>
                <a:latin typeface="Calibri" panose="020F0502020204030204" pitchFamily="34" charset="0"/>
                <a:cs typeface="Calibri" panose="020F0502020204030204" pitchFamily="34" charset="0"/>
              </a:rPr>
            </a:br>
            <a:r>
              <a:rPr lang="tr-TR" sz="2700" b="1" dirty="0" err="1">
                <a:solidFill>
                  <a:srgbClr val="333399"/>
                </a:solidFill>
                <a:latin typeface="Calibri" panose="020F0502020204030204" pitchFamily="34" charset="0"/>
                <a:cs typeface="Calibri" panose="020F0502020204030204" pitchFamily="34" charset="0"/>
              </a:rPr>
              <a:t>Werner</a:t>
            </a:r>
            <a:r>
              <a:rPr lang="tr-TR" sz="2700" b="1" dirty="0">
                <a:solidFill>
                  <a:srgbClr val="333399"/>
                </a:solidFill>
                <a:latin typeface="Calibri" panose="020F0502020204030204" pitchFamily="34" charset="0"/>
                <a:cs typeface="Calibri" panose="020F0502020204030204" pitchFamily="34" charset="0"/>
              </a:rPr>
              <a:t>, </a:t>
            </a:r>
            <a:r>
              <a:rPr lang="en-GB" sz="2700" b="1" dirty="0">
                <a:solidFill>
                  <a:srgbClr val="333399"/>
                </a:solidFill>
                <a:latin typeface="Calibri" panose="020F0502020204030204" pitchFamily="34" charset="0"/>
                <a:cs typeface="Calibri" panose="020F0502020204030204" pitchFamily="34" charset="0"/>
              </a:rPr>
              <a:t>60 year old man with cognitive disabilities and </a:t>
            </a:r>
            <a:br>
              <a:rPr lang="en-GB" sz="2700" b="1" dirty="0">
                <a:solidFill>
                  <a:srgbClr val="333399"/>
                </a:solidFill>
                <a:latin typeface="Calibri" panose="020F0502020204030204" pitchFamily="34" charset="0"/>
                <a:cs typeface="Calibri" panose="020F0502020204030204" pitchFamily="34" charset="0"/>
              </a:rPr>
            </a:br>
            <a:r>
              <a:rPr lang="en-GB" sz="2700" b="1" dirty="0">
                <a:solidFill>
                  <a:srgbClr val="333399"/>
                </a:solidFill>
                <a:latin typeface="Calibri" panose="020F0502020204030204" pitchFamily="34" charset="0"/>
                <a:cs typeface="Calibri" panose="020F0502020204030204" pitchFamily="34" charset="0"/>
              </a:rPr>
              <a:t>psychiatric problems</a:t>
            </a:r>
          </a:p>
        </p:txBody>
      </p:sp>
      <p:sp>
        <p:nvSpPr>
          <p:cNvPr id="3" name="İçerik Yer Tutucusu 2">
            <a:extLst>
              <a:ext uri="{FF2B5EF4-FFF2-40B4-BE49-F238E27FC236}">
                <a16:creationId xmlns:a16="http://schemas.microsoft.com/office/drawing/2014/main" id="{C85CA9C9-8CCE-4B67-B55D-D5F6FE6D547C}"/>
              </a:ext>
            </a:extLst>
          </p:cNvPr>
          <p:cNvSpPr>
            <a:spLocks noGrp="1"/>
          </p:cNvSpPr>
          <p:nvPr>
            <p:ph idx="1"/>
          </p:nvPr>
        </p:nvSpPr>
        <p:spPr>
          <a:xfrm>
            <a:off x="370044" y="2105544"/>
            <a:ext cx="5832636" cy="4351338"/>
          </a:xfrm>
        </p:spPr>
        <p:txBody>
          <a:bodyPr>
            <a:normAutofit/>
          </a:bodyPr>
          <a:lstStyle/>
          <a:p>
            <a:pPr marL="0" indent="0">
              <a:buNone/>
            </a:pPr>
            <a:r>
              <a:rPr lang="en-GB" sz="1800" b="1" dirty="0">
                <a:solidFill>
                  <a:srgbClr val="333399"/>
                </a:solidFill>
                <a:latin typeface="Calibri" panose="020F0502020204030204" pitchFamily="34" charset="0"/>
                <a:cs typeface="Calibri" panose="020F0502020204030204" pitchFamily="34" charset="0"/>
              </a:rPr>
              <a:t>Before the pandemic</a:t>
            </a:r>
          </a:p>
          <a:p>
            <a:r>
              <a:rPr lang="en-GB" sz="1800" dirty="0">
                <a:latin typeface="Calibri" panose="020F0502020204030204" pitchFamily="34" charset="0"/>
                <a:cs typeface="Calibri" panose="020F0502020204030204" pitchFamily="34" charset="0"/>
              </a:rPr>
              <a:t>Traumatic events he has experienced in institutions for the disabled since his childhood (paid compensation)</a:t>
            </a:r>
          </a:p>
          <a:p>
            <a:r>
              <a:rPr lang="en-GB" sz="1800" dirty="0">
                <a:latin typeface="Calibri" panose="020F0502020204030204" pitchFamily="34" charset="0"/>
                <a:cs typeface="Calibri" panose="020F0502020204030204" pitchFamily="34" charset="0"/>
              </a:rPr>
              <a:t>Supported workplace (art studio) and accommodation </a:t>
            </a:r>
            <a:r>
              <a:rPr lang="en-GB" sz="1800" i="1" dirty="0">
                <a:latin typeface="Calibri" panose="020F0502020204030204" pitchFamily="34" charset="0"/>
                <a:cs typeface="Calibri" panose="020F0502020204030204" pitchFamily="34" charset="0"/>
              </a:rPr>
              <a:t>«Nominated for European Art Prize for Art in Disability»</a:t>
            </a:r>
          </a:p>
          <a:p>
            <a:endParaRPr lang="en-GB" sz="1800" dirty="0">
              <a:latin typeface="Calibri" panose="020F0502020204030204" pitchFamily="34" charset="0"/>
              <a:cs typeface="Calibri" panose="020F0502020204030204" pitchFamily="34" charset="0"/>
            </a:endParaRPr>
          </a:p>
          <a:p>
            <a:pPr marL="0" indent="0">
              <a:buNone/>
            </a:pPr>
            <a:r>
              <a:rPr lang="en-GB" sz="1800" b="1" dirty="0">
                <a:solidFill>
                  <a:srgbClr val="333399"/>
                </a:solidFill>
                <a:latin typeface="Calibri" panose="020F0502020204030204" pitchFamily="34" charset="0"/>
                <a:cs typeface="Calibri" panose="020F0502020204030204" pitchFamily="34" charset="0"/>
              </a:rPr>
              <a:t>With the pandemic</a:t>
            </a:r>
          </a:p>
          <a:p>
            <a:r>
              <a:rPr lang="en-GB" sz="1800" dirty="0">
                <a:latin typeface="Calibri" panose="020F0502020204030204" pitchFamily="34" charset="0"/>
                <a:cs typeface="Calibri" panose="020F0502020204030204" pitchFamily="34" charset="0"/>
              </a:rPr>
              <a:t>Loneliness, emptiness and depression because of not being able to go to work</a:t>
            </a:r>
          </a:p>
        </p:txBody>
      </p:sp>
      <p:sp>
        <p:nvSpPr>
          <p:cNvPr id="4" name="Metin kutusu 3">
            <a:extLst>
              <a:ext uri="{FF2B5EF4-FFF2-40B4-BE49-F238E27FC236}">
                <a16:creationId xmlns:a16="http://schemas.microsoft.com/office/drawing/2014/main" id="{864F900B-E6C5-47B9-A8B0-0799421B87AE}"/>
              </a:ext>
            </a:extLst>
          </p:cNvPr>
          <p:cNvSpPr txBox="1"/>
          <p:nvPr/>
        </p:nvSpPr>
        <p:spPr>
          <a:xfrm>
            <a:off x="7389915" y="4580811"/>
            <a:ext cx="4432041" cy="877163"/>
          </a:xfrm>
          <a:prstGeom prst="rect">
            <a:avLst/>
          </a:prstGeom>
          <a:noFill/>
        </p:spPr>
        <p:txBody>
          <a:bodyPr wrap="square" rtlCol="0">
            <a:spAutoFit/>
          </a:bodyPr>
          <a:lstStyle/>
          <a:p>
            <a:r>
              <a:rPr lang="en-GB" sz="1700" dirty="0">
                <a:solidFill>
                  <a:srgbClr val="333399"/>
                </a:solidFill>
                <a:latin typeface="Times New Roman" panose="02020603050405020304" pitchFamily="18" charset="0"/>
                <a:ea typeface="Calibri" panose="020F0502020204030204" pitchFamily="34" charset="0"/>
                <a:cs typeface="Times New Roman" panose="02020603050405020304" pitchFamily="18" charset="0"/>
              </a:rPr>
              <a:t>I almost took my life. Nearly. I already told my psychologist. Then he calmed me down, he said, "Let's see that you can go back to work".</a:t>
            </a:r>
            <a:endParaRPr lang="en-GB" sz="1800" b="0" i="0" u="none" strike="noStrike" baseline="0" dirty="0">
              <a:latin typeface="Times New Roman" panose="02020603050405020304" pitchFamily="18" charset="0"/>
              <a:cs typeface="Times New Roman" panose="02020603050405020304" pitchFamily="18" charset="0"/>
            </a:endParaRPr>
          </a:p>
        </p:txBody>
      </p:sp>
      <p:pic>
        <p:nvPicPr>
          <p:cNvPr id="7" name="Resim 6">
            <a:extLst>
              <a:ext uri="{FF2B5EF4-FFF2-40B4-BE49-F238E27FC236}">
                <a16:creationId xmlns:a16="http://schemas.microsoft.com/office/drawing/2014/main" id="{ADC20CEE-D8FA-4A7E-AC9A-BE89C2626419}"/>
              </a:ext>
            </a:extLst>
          </p:cNvPr>
          <p:cNvPicPr>
            <a:picLocks noChangeAspect="1"/>
          </p:cNvPicPr>
          <p:nvPr/>
        </p:nvPicPr>
        <p:blipFill>
          <a:blip r:embed="rId2"/>
          <a:stretch>
            <a:fillRect/>
          </a:stretch>
        </p:blipFill>
        <p:spPr>
          <a:xfrm>
            <a:off x="9718109" y="1201617"/>
            <a:ext cx="1758544" cy="3312429"/>
          </a:xfrm>
          <a:prstGeom prst="rect">
            <a:avLst/>
          </a:prstGeom>
        </p:spPr>
      </p:pic>
    </p:spTree>
    <p:extLst>
      <p:ext uri="{BB962C8B-B14F-4D97-AF65-F5344CB8AC3E}">
        <p14:creationId xmlns:p14="http://schemas.microsoft.com/office/powerpoint/2010/main" val="27349628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52D408D-8A77-400F-B3DF-B185A18F1DCB}"/>
              </a:ext>
            </a:extLst>
          </p:cNvPr>
          <p:cNvSpPr>
            <a:spLocks noGrp="1"/>
          </p:cNvSpPr>
          <p:nvPr>
            <p:ph type="title"/>
          </p:nvPr>
        </p:nvSpPr>
        <p:spPr>
          <a:xfrm>
            <a:off x="548823" y="262858"/>
            <a:ext cx="10515600" cy="1325563"/>
          </a:xfrm>
        </p:spPr>
        <p:txBody>
          <a:bodyPr>
            <a:normAutofit/>
          </a:bodyPr>
          <a:lstStyle/>
          <a:p>
            <a:pPr>
              <a:lnSpc>
                <a:spcPct val="100000"/>
              </a:lnSpc>
            </a:pPr>
            <a:r>
              <a:rPr lang="en-GB" dirty="0">
                <a:latin typeface="Calibri" panose="020F0502020204030204" pitchFamily="34" charset="0"/>
              </a:rPr>
              <a:t>People among us: </a:t>
            </a:r>
            <a:br>
              <a:rPr lang="en-GB" dirty="0">
                <a:latin typeface="Calibri" panose="020F0502020204030204" pitchFamily="34" charset="0"/>
              </a:rPr>
            </a:br>
            <a:r>
              <a:rPr lang="tr-TR" sz="2400" b="1" dirty="0">
                <a:solidFill>
                  <a:srgbClr val="333399"/>
                </a:solidFill>
                <a:latin typeface="Calibri" panose="020F0502020204030204" pitchFamily="34" charset="0"/>
                <a:cs typeface="Calibri" panose="020F0502020204030204" pitchFamily="34" charset="0"/>
              </a:rPr>
              <a:t>Leyla, </a:t>
            </a:r>
            <a:r>
              <a:rPr lang="en-GB" sz="2400" b="1" dirty="0">
                <a:solidFill>
                  <a:srgbClr val="333399"/>
                </a:solidFill>
                <a:latin typeface="Calibri" panose="020F0502020204030204" pitchFamily="34" charset="0"/>
                <a:cs typeface="Calibri" panose="020F0502020204030204" pitchFamily="34" charset="0"/>
              </a:rPr>
              <a:t>53 </a:t>
            </a:r>
            <a:r>
              <a:rPr lang="en-GB" sz="2400" b="1" dirty="0" err="1">
                <a:solidFill>
                  <a:srgbClr val="333399"/>
                </a:solidFill>
                <a:latin typeface="Calibri" panose="020F0502020204030204" pitchFamily="34" charset="0"/>
                <a:cs typeface="Calibri" panose="020F0502020204030204" pitchFamily="34" charset="0"/>
              </a:rPr>
              <a:t>yrs</a:t>
            </a:r>
            <a:r>
              <a:rPr lang="en-GB" sz="2400" b="1" dirty="0">
                <a:solidFill>
                  <a:srgbClr val="333399"/>
                </a:solidFill>
                <a:latin typeface="Calibri" panose="020F0502020204030204" pitchFamily="34" charset="0"/>
                <a:cs typeface="Calibri" panose="020F0502020204030204" pitchFamily="34" charset="0"/>
              </a:rPr>
              <a:t> old Turkish woman living alone</a:t>
            </a:r>
          </a:p>
        </p:txBody>
      </p:sp>
      <p:sp>
        <p:nvSpPr>
          <p:cNvPr id="3" name="İçerik Yer Tutucusu 2">
            <a:extLst>
              <a:ext uri="{FF2B5EF4-FFF2-40B4-BE49-F238E27FC236}">
                <a16:creationId xmlns:a16="http://schemas.microsoft.com/office/drawing/2014/main" id="{BF50D92A-BDBA-4C57-A378-2C1C9B81D765}"/>
              </a:ext>
            </a:extLst>
          </p:cNvPr>
          <p:cNvSpPr>
            <a:spLocks noGrp="1"/>
          </p:cNvSpPr>
          <p:nvPr>
            <p:ph idx="1"/>
          </p:nvPr>
        </p:nvSpPr>
        <p:spPr>
          <a:xfrm>
            <a:off x="610522" y="1789012"/>
            <a:ext cx="7255574" cy="4020472"/>
          </a:xfrm>
        </p:spPr>
        <p:txBody>
          <a:bodyPr>
            <a:noAutofit/>
          </a:bodyPr>
          <a:lstStyle/>
          <a:p>
            <a:pPr marL="0" indent="0">
              <a:lnSpc>
                <a:spcPct val="110000"/>
              </a:lnSpc>
              <a:spcBef>
                <a:spcPts val="300"/>
              </a:spcBef>
              <a:buNone/>
            </a:pPr>
            <a:r>
              <a:rPr lang="en-GB" sz="1600" b="1" dirty="0">
                <a:solidFill>
                  <a:srgbClr val="333399"/>
                </a:solidFill>
                <a:latin typeface="Calibri" panose="020F0502020204030204" pitchFamily="34" charset="0"/>
                <a:cs typeface="Calibri" panose="020F0502020204030204" pitchFamily="34" charset="0"/>
              </a:rPr>
              <a:t>Before the pandemic</a:t>
            </a:r>
          </a:p>
          <a:p>
            <a:pPr>
              <a:lnSpc>
                <a:spcPct val="110000"/>
              </a:lnSpc>
              <a:spcBef>
                <a:spcPts val="300"/>
              </a:spcBef>
            </a:pPr>
            <a:r>
              <a:rPr lang="tr-TR" sz="1600" dirty="0" err="1">
                <a:latin typeface="Calibri" panose="020F0502020204030204" pitchFamily="34" charset="0"/>
                <a:cs typeface="Calibri" panose="020F0502020204030204" pitchFamily="34" charset="0"/>
              </a:rPr>
              <a:t>Lost</a:t>
            </a:r>
            <a:r>
              <a:rPr lang="tr-TR" sz="1600" dirty="0">
                <a:latin typeface="Calibri" panose="020F0502020204030204" pitchFamily="34" charset="0"/>
                <a:cs typeface="Calibri" panose="020F0502020204030204" pitchFamily="34" charset="0"/>
              </a:rPr>
              <a:t> of her </a:t>
            </a:r>
            <a:r>
              <a:rPr lang="en-GB" sz="1600" dirty="0">
                <a:latin typeface="Calibri" panose="020F0502020204030204" pitchFamily="34" charset="0"/>
                <a:cs typeface="Calibri" panose="020F0502020204030204" pitchFamily="34" charset="0"/>
              </a:rPr>
              <a:t>15-year-old daughter + Traumatic experiences with healthcare workers</a:t>
            </a:r>
          </a:p>
          <a:p>
            <a:pPr>
              <a:lnSpc>
                <a:spcPct val="110000"/>
              </a:lnSpc>
              <a:spcBef>
                <a:spcPts val="300"/>
              </a:spcBef>
            </a:pPr>
            <a:r>
              <a:rPr lang="en-GB" sz="1600" dirty="0">
                <a:latin typeface="Calibri" panose="020F0502020204030204" pitchFamily="34" charset="0"/>
                <a:cs typeface="Calibri" panose="020F0502020204030204" pitchFamily="34" charset="0"/>
              </a:rPr>
              <a:t>No family support, receives social assistance</a:t>
            </a:r>
          </a:p>
          <a:p>
            <a:pPr>
              <a:lnSpc>
                <a:spcPct val="110000"/>
              </a:lnSpc>
              <a:spcBef>
                <a:spcPts val="300"/>
              </a:spcBef>
            </a:pPr>
            <a:r>
              <a:rPr lang="en-GB" sz="1600" dirty="0">
                <a:latin typeface="Calibri" panose="020F0502020204030204" pitchFamily="34" charset="0"/>
                <a:cs typeface="Calibri" panose="020F0502020204030204" pitchFamily="34" charset="0"/>
              </a:rPr>
              <a:t>Received psychiatric support for a while</a:t>
            </a:r>
          </a:p>
          <a:p>
            <a:pPr>
              <a:lnSpc>
                <a:spcPct val="110000"/>
              </a:lnSpc>
              <a:spcBef>
                <a:spcPts val="300"/>
              </a:spcBef>
            </a:pPr>
            <a:r>
              <a:rPr lang="en-GB" sz="1600" dirty="0">
                <a:latin typeface="Calibri" panose="020F0502020204030204" pitchFamily="34" charset="0"/>
                <a:cs typeface="Calibri" panose="020F0502020204030204" pitchFamily="34" charset="0"/>
              </a:rPr>
              <a:t>Diabetic </a:t>
            </a:r>
          </a:p>
          <a:p>
            <a:pPr>
              <a:lnSpc>
                <a:spcPct val="110000"/>
              </a:lnSpc>
              <a:spcBef>
                <a:spcPts val="300"/>
              </a:spcBef>
            </a:pPr>
            <a:r>
              <a:rPr lang="en-GB" sz="1600" dirty="0">
                <a:latin typeface="Calibri" panose="020F0502020204030204" pitchFamily="34" charset="0"/>
                <a:cs typeface="Calibri" panose="020F0502020204030204" pitchFamily="34" charset="0"/>
              </a:rPr>
              <a:t>Poor German skills. Burden of bureaucratic work. </a:t>
            </a:r>
            <a:r>
              <a:rPr lang="en-GB" sz="1600" dirty="0" err="1">
                <a:latin typeface="Calibri" panose="020F0502020204030204" pitchFamily="34" charset="0"/>
                <a:cs typeface="Calibri" panose="020F0502020204030204" pitchFamily="34" charset="0"/>
              </a:rPr>
              <a:t>eg.</a:t>
            </a:r>
            <a:r>
              <a:rPr lang="en-GB" sz="1600" dirty="0">
                <a:latin typeface="Calibri" panose="020F0502020204030204" pitchFamily="34" charset="0"/>
                <a:cs typeface="Calibri" panose="020F0502020204030204" pitchFamily="34" charset="0"/>
              </a:rPr>
              <a:t> struggling to recover out-of-pocket payments for medication</a:t>
            </a:r>
          </a:p>
          <a:p>
            <a:pPr>
              <a:lnSpc>
                <a:spcPct val="110000"/>
              </a:lnSpc>
              <a:spcBef>
                <a:spcPts val="300"/>
              </a:spcBef>
            </a:pPr>
            <a:r>
              <a:rPr lang="tr-TR" sz="1600" dirty="0" err="1">
                <a:latin typeface="Calibri" panose="020F0502020204030204" pitchFamily="34" charset="0"/>
                <a:cs typeface="Calibri" panose="020F0502020204030204" pitchFamily="34" charset="0"/>
              </a:rPr>
              <a:t>Students</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from</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Turkey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like</a:t>
            </a:r>
            <a:r>
              <a:rPr lang="tr-TR" sz="1600" dirty="0">
                <a:latin typeface="Calibri" panose="020F0502020204030204" pitchFamily="34" charset="0"/>
                <a:cs typeface="Calibri" panose="020F0502020204030204" pitchFamily="34" charset="0"/>
              </a:rPr>
              <a:t> her </a:t>
            </a:r>
            <a:r>
              <a:rPr lang="tr-TR" sz="1600" dirty="0" err="1">
                <a:latin typeface="Calibri" panose="020F0502020204030204" pitchFamily="34" charset="0"/>
                <a:cs typeface="Calibri" panose="020F0502020204030204" pitchFamily="34" charset="0"/>
              </a:rPr>
              <a:t>daughter</a:t>
            </a:r>
            <a:r>
              <a:rPr lang="tr-TR" sz="1600" dirty="0">
                <a:latin typeface="Calibri" panose="020F0502020204030204" pitchFamily="34" charset="0"/>
                <a:cs typeface="Calibri" panose="020F0502020204030204" pitchFamily="34" charset="0"/>
              </a:rPr>
              <a:t> </a:t>
            </a:r>
            <a:r>
              <a:rPr lang="tr-TR" sz="1600" dirty="0">
                <a:solidFill>
                  <a:srgbClr val="FF3399"/>
                </a:solidFill>
                <a:latin typeface="Calibri" panose="020F0502020204030204" pitchFamily="34" charset="0"/>
                <a:cs typeface="Calibri" panose="020F0502020204030204" pitchFamily="34" charset="0"/>
              </a:rPr>
              <a:t>«</a:t>
            </a:r>
            <a:r>
              <a:rPr lang="tr-TR" sz="1600" dirty="0" err="1">
                <a:solidFill>
                  <a:srgbClr val="FF3399"/>
                </a:solidFill>
                <a:latin typeface="Calibri" panose="020F0502020204030204" pitchFamily="34" charset="0"/>
                <a:cs typeface="Calibri" panose="020F0502020204030204" pitchFamily="34" charset="0"/>
              </a:rPr>
              <a:t>rainbows</a:t>
            </a:r>
            <a:r>
              <a:rPr lang="tr-TR" sz="1600" dirty="0">
                <a:solidFill>
                  <a:srgbClr val="FF3399"/>
                </a:solidFill>
                <a:latin typeface="Calibri" panose="020F0502020204030204" pitchFamily="34" charset="0"/>
                <a:cs typeface="Calibri" panose="020F0502020204030204" pitchFamily="34" charset="0"/>
              </a:rPr>
              <a:t>»</a:t>
            </a:r>
            <a:endParaRPr lang="en-GB" sz="1600" dirty="0">
              <a:solidFill>
                <a:srgbClr val="FF3399"/>
              </a:solidFill>
              <a:latin typeface="Calibri" panose="020F0502020204030204" pitchFamily="34" charset="0"/>
              <a:cs typeface="Calibri" panose="020F0502020204030204" pitchFamily="34" charset="0"/>
            </a:endParaRPr>
          </a:p>
          <a:p>
            <a:pPr>
              <a:lnSpc>
                <a:spcPct val="110000"/>
              </a:lnSpc>
              <a:spcBef>
                <a:spcPts val="300"/>
              </a:spcBef>
            </a:pPr>
            <a:endParaRPr lang="en-GB" sz="1600" b="1" dirty="0">
              <a:latin typeface="Calibri" panose="020F0502020204030204" pitchFamily="34" charset="0"/>
              <a:cs typeface="Calibri" panose="020F0502020204030204" pitchFamily="34" charset="0"/>
            </a:endParaRPr>
          </a:p>
          <a:p>
            <a:pPr marL="0" indent="0">
              <a:lnSpc>
                <a:spcPct val="110000"/>
              </a:lnSpc>
              <a:spcBef>
                <a:spcPts val="300"/>
              </a:spcBef>
              <a:buNone/>
            </a:pPr>
            <a:r>
              <a:rPr lang="en-GB" sz="1600" b="1" dirty="0">
                <a:solidFill>
                  <a:srgbClr val="333399"/>
                </a:solidFill>
                <a:latin typeface="Calibri" panose="020F0502020204030204" pitchFamily="34" charset="0"/>
                <a:cs typeface="Calibri" panose="020F0502020204030204" pitchFamily="34" charset="0"/>
              </a:rPr>
              <a:t>With the pandemic</a:t>
            </a:r>
          </a:p>
          <a:p>
            <a:pPr>
              <a:lnSpc>
                <a:spcPct val="110000"/>
              </a:lnSpc>
              <a:spcBef>
                <a:spcPts val="300"/>
              </a:spcBef>
            </a:pPr>
            <a:r>
              <a:rPr lang="en-GB" sz="1600" dirty="0">
                <a:latin typeface="Calibri" panose="020F0502020204030204" pitchFamily="34" charset="0"/>
                <a:cs typeface="Calibri" panose="020F0502020204030204" pitchFamily="34" charset="0"/>
              </a:rPr>
              <a:t>The burden of bureaucratic </a:t>
            </a:r>
            <a:r>
              <a:rPr lang="tr-TR" sz="1600" dirty="0">
                <a:latin typeface="Calibri" panose="020F0502020204030204" pitchFamily="34" charset="0"/>
                <a:cs typeface="Calibri" panose="020F0502020204030204" pitchFamily="34" charset="0"/>
              </a:rPr>
              <a:t>+ online </a:t>
            </a:r>
            <a:r>
              <a:rPr lang="en-GB" sz="1600" dirty="0">
                <a:latin typeface="Calibri" panose="020F0502020204030204" pitchFamily="34" charset="0"/>
                <a:cs typeface="Calibri" panose="020F0502020204030204" pitchFamily="34" charset="0"/>
              </a:rPr>
              <a:t>work has increased</a:t>
            </a:r>
          </a:p>
          <a:p>
            <a:pPr>
              <a:lnSpc>
                <a:spcPct val="110000"/>
              </a:lnSpc>
              <a:spcBef>
                <a:spcPts val="300"/>
              </a:spcBef>
            </a:pPr>
            <a:r>
              <a:rPr lang="en-GB" sz="1600" dirty="0">
                <a:latin typeface="Calibri" panose="020F0502020204030204" pitchFamily="34" charset="0"/>
                <a:cs typeface="Calibri" panose="020F0502020204030204" pitchFamily="34" charset="0"/>
              </a:rPr>
              <a:t>Gained excessive weight, unable to go to health check-ups, increased loneliness and depression</a:t>
            </a:r>
          </a:p>
        </p:txBody>
      </p:sp>
      <p:pic>
        <p:nvPicPr>
          <p:cNvPr id="4" name="Picture 14" descr="The Unique Loneliness of Grief - Whats your Grief">
            <a:extLst>
              <a:ext uri="{FF2B5EF4-FFF2-40B4-BE49-F238E27FC236}">
                <a16:creationId xmlns:a16="http://schemas.microsoft.com/office/drawing/2014/main" id="{E2E339A5-ACF4-46C2-BF0B-73B22C2C3B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789" r="27962" b="3"/>
          <a:stretch/>
        </p:blipFill>
        <p:spPr bwMode="auto">
          <a:xfrm>
            <a:off x="8108859" y="2095843"/>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88057589-FE2E-42C8-AE23-24D9DDC8010F}"/>
              </a:ext>
            </a:extLst>
          </p:cNvPr>
          <p:cNvSpPr txBox="1"/>
          <p:nvPr/>
        </p:nvSpPr>
        <p:spPr>
          <a:xfrm>
            <a:off x="7866096" y="5167312"/>
            <a:ext cx="4114411" cy="646331"/>
          </a:xfrm>
          <a:prstGeom prst="rect">
            <a:avLst/>
          </a:prstGeom>
          <a:noFill/>
        </p:spPr>
        <p:txBody>
          <a:bodyPr wrap="square" rtlCol="0">
            <a:spAutoFit/>
          </a:bodyPr>
          <a:lstStyle/>
          <a:p>
            <a:r>
              <a:rPr lang="en-GB" dirty="0">
                <a:solidFill>
                  <a:srgbClr val="333399"/>
                </a:solidFill>
                <a:latin typeface="Times New Roman" panose="02020603050405020304" pitchFamily="18" charset="0"/>
                <a:cs typeface="Times New Roman" panose="02020603050405020304" pitchFamily="18" charset="0"/>
              </a:rPr>
              <a:t>I've been separated from my rainbows because of these bans</a:t>
            </a:r>
          </a:p>
        </p:txBody>
      </p:sp>
    </p:spTree>
    <p:extLst>
      <p:ext uri="{BB962C8B-B14F-4D97-AF65-F5344CB8AC3E}">
        <p14:creationId xmlns:p14="http://schemas.microsoft.com/office/powerpoint/2010/main" val="3388100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634212"/>
          </a:xfrm>
        </p:spPr>
        <p:txBody>
          <a:bodyPr/>
          <a:lstStyle/>
          <a:p>
            <a:r>
              <a:rPr lang="en-US" dirty="0">
                <a:solidFill>
                  <a:srgbClr val="001965"/>
                </a:solidFill>
              </a:rPr>
              <a:t>Health Vulnerability</a:t>
            </a:r>
            <a:endParaRPr lang="en-US" b="0" dirty="0"/>
          </a:p>
        </p:txBody>
      </p:sp>
      <p:sp>
        <p:nvSpPr>
          <p:cNvPr id="15" name="Rectangle 14">
            <a:extLst>
              <a:ext uri="{FF2B5EF4-FFF2-40B4-BE49-F238E27FC236}">
                <a16:creationId xmlns:a16="http://schemas.microsoft.com/office/drawing/2014/main" id="{35348F34-D51F-8046-8D13-8F725C101BD6}"/>
              </a:ext>
            </a:extLst>
          </p:cNvPr>
          <p:cNvSpPr/>
          <p:nvPr/>
        </p:nvSpPr>
        <p:spPr>
          <a:xfrm>
            <a:off x="9956801" y="43544"/>
            <a:ext cx="2132511" cy="61578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TextBox 4">
            <a:extLst>
              <a:ext uri="{FF2B5EF4-FFF2-40B4-BE49-F238E27FC236}">
                <a16:creationId xmlns:a16="http://schemas.microsoft.com/office/drawing/2014/main" id="{BE0A280A-9987-2849-BF06-DDBF079FBFE8}"/>
              </a:ext>
            </a:extLst>
          </p:cNvPr>
          <p:cNvSpPr txBox="1"/>
          <p:nvPr/>
        </p:nvSpPr>
        <p:spPr>
          <a:xfrm>
            <a:off x="404680" y="1353343"/>
            <a:ext cx="11056589" cy="2632387"/>
          </a:xfrm>
          <a:prstGeom prst="rect">
            <a:avLst/>
          </a:prstGeom>
          <a:noFill/>
        </p:spPr>
        <p:txBody>
          <a:bodyPr wrap="square" rtlCol="0">
            <a:spAutoFit/>
          </a:bodyPr>
          <a:lstStyle/>
          <a:p>
            <a:pPr>
              <a:lnSpc>
                <a:spcPct val="150000"/>
              </a:lnSpc>
            </a:pPr>
            <a:r>
              <a:rPr lang="en-GB" sz="1600" dirty="0">
                <a:solidFill>
                  <a:srgbClr val="001965"/>
                </a:solidFill>
              </a:rPr>
              <a:t>Inherent danger of turning vulnerability into a core concept is to picture someone as a purely passive person in need -&gt; and the provider (however defined) as someone able to offer all the assistance needed.</a:t>
            </a:r>
          </a:p>
          <a:p>
            <a:pPr>
              <a:lnSpc>
                <a:spcPct val="150000"/>
              </a:lnSpc>
            </a:pPr>
            <a:r>
              <a:rPr lang="en-GB" sz="1600" dirty="0">
                <a:solidFill>
                  <a:srgbClr val="001965"/>
                </a:solidFill>
              </a:rPr>
              <a:t>However:</a:t>
            </a:r>
          </a:p>
          <a:p>
            <a:pPr marL="838179" lvl="1" indent="-228594">
              <a:lnSpc>
                <a:spcPct val="150000"/>
              </a:lnSpc>
              <a:buFont typeface="Arial" panose="020B0604020202020204" pitchFamily="34" charset="0"/>
              <a:buChar char="•"/>
            </a:pPr>
            <a:r>
              <a:rPr lang="en-GB" sz="1600" dirty="0">
                <a:solidFill>
                  <a:srgbClr val="001965"/>
                </a:solidFill>
              </a:rPr>
              <a:t>Needs are complex</a:t>
            </a:r>
          </a:p>
          <a:p>
            <a:pPr marL="838179" lvl="1" indent="-228594">
              <a:lnSpc>
                <a:spcPct val="150000"/>
              </a:lnSpc>
              <a:buFont typeface="Arial" panose="020B0604020202020204" pitchFamily="34" charset="0"/>
              <a:buChar char="•"/>
            </a:pPr>
            <a:r>
              <a:rPr lang="en-GB" sz="1600" dirty="0">
                <a:solidFill>
                  <a:srgbClr val="001965"/>
                </a:solidFill>
              </a:rPr>
              <a:t>As are sources and drivers of resilience </a:t>
            </a:r>
          </a:p>
          <a:p>
            <a:pPr marL="838179" lvl="1" indent="-228594">
              <a:lnSpc>
                <a:spcPct val="150000"/>
              </a:lnSpc>
              <a:buFont typeface="Arial" panose="020B0604020202020204" pitchFamily="34" charset="0"/>
              <a:buChar char="•"/>
            </a:pPr>
            <a:r>
              <a:rPr lang="en-GB" sz="1600" dirty="0">
                <a:solidFill>
                  <a:srgbClr val="001965"/>
                </a:solidFill>
              </a:rPr>
              <a:t>Providers of assistance and support can take on unexpected forms (e.g. community-based)</a:t>
            </a:r>
          </a:p>
          <a:p>
            <a:pPr marL="838179" lvl="1" indent="-228594">
              <a:lnSpc>
                <a:spcPct val="150000"/>
              </a:lnSpc>
              <a:buFont typeface="Arial" panose="020B0604020202020204" pitchFamily="34" charset="0"/>
              <a:buChar char="•"/>
            </a:pPr>
            <a:r>
              <a:rPr lang="en-GB" sz="1600" dirty="0">
                <a:solidFill>
                  <a:srgbClr val="001965"/>
                </a:solidFill>
              </a:rPr>
              <a:t>Remember: HEALTH IS LARGELY CREATED OUTSIDE THE HEALTH SECTOR</a:t>
            </a:r>
          </a:p>
        </p:txBody>
      </p:sp>
      <p:grpSp>
        <p:nvGrpSpPr>
          <p:cNvPr id="32" name="Group 31">
            <a:extLst>
              <a:ext uri="{FF2B5EF4-FFF2-40B4-BE49-F238E27FC236}">
                <a16:creationId xmlns:a16="http://schemas.microsoft.com/office/drawing/2014/main" id="{8CB79152-F01F-3843-AB20-D262267A0E96}"/>
              </a:ext>
            </a:extLst>
          </p:cNvPr>
          <p:cNvGrpSpPr/>
          <p:nvPr/>
        </p:nvGrpSpPr>
        <p:grpSpPr>
          <a:xfrm>
            <a:off x="5474838" y="4396487"/>
            <a:ext cx="832985" cy="753399"/>
            <a:chOff x="366067" y="2335290"/>
            <a:chExt cx="329049" cy="314326"/>
          </a:xfrm>
          <a:solidFill>
            <a:srgbClr val="AEA79F"/>
          </a:solidFill>
        </p:grpSpPr>
        <p:sp>
          <p:nvSpPr>
            <p:cNvPr id="33" name="Freeform 6">
              <a:extLst>
                <a:ext uri="{FF2B5EF4-FFF2-40B4-BE49-F238E27FC236}">
                  <a16:creationId xmlns:a16="http://schemas.microsoft.com/office/drawing/2014/main" id="{DF6162E8-AF0E-4547-919E-26F61AB756E4}"/>
                </a:ext>
              </a:extLst>
            </p:cNvPr>
            <p:cNvSpPr>
              <a:spLocks/>
            </p:cNvSpPr>
            <p:nvPr/>
          </p:nvSpPr>
          <p:spPr bwMode="auto">
            <a:xfrm>
              <a:off x="366067" y="2335290"/>
              <a:ext cx="142875" cy="149225"/>
            </a:xfrm>
            <a:custGeom>
              <a:avLst/>
              <a:gdLst>
                <a:gd name="T0" fmla="*/ 471 w 587"/>
                <a:gd name="T1" fmla="*/ 431 h 613"/>
                <a:gd name="T2" fmla="*/ 553 w 587"/>
                <a:gd name="T3" fmla="*/ 397 h 613"/>
                <a:gd name="T4" fmla="*/ 587 w 587"/>
                <a:gd name="T5" fmla="*/ 314 h 613"/>
                <a:gd name="T6" fmla="*/ 587 w 587"/>
                <a:gd name="T7" fmla="*/ 117 h 613"/>
                <a:gd name="T8" fmla="*/ 553 w 587"/>
                <a:gd name="T9" fmla="*/ 34 h 613"/>
                <a:gd name="T10" fmla="*/ 471 w 587"/>
                <a:gd name="T11" fmla="*/ 0 h 613"/>
                <a:gd name="T12" fmla="*/ 116 w 587"/>
                <a:gd name="T13" fmla="*/ 0 h 613"/>
                <a:gd name="T14" fmla="*/ 34 w 587"/>
                <a:gd name="T15" fmla="*/ 34 h 613"/>
                <a:gd name="T16" fmla="*/ 0 w 587"/>
                <a:gd name="T17" fmla="*/ 117 h 613"/>
                <a:gd name="T18" fmla="*/ 0 w 587"/>
                <a:gd name="T19" fmla="*/ 314 h 613"/>
                <a:gd name="T20" fmla="*/ 34 w 587"/>
                <a:gd name="T21" fmla="*/ 397 h 613"/>
                <a:gd name="T22" fmla="*/ 116 w 587"/>
                <a:gd name="T23" fmla="*/ 431 h 613"/>
                <a:gd name="T24" fmla="*/ 214 w 587"/>
                <a:gd name="T25" fmla="*/ 431 h 613"/>
                <a:gd name="T26" fmla="*/ 409 w 587"/>
                <a:gd name="T27" fmla="*/ 613 h 613"/>
                <a:gd name="T28" fmla="*/ 331 w 587"/>
                <a:gd name="T29" fmla="*/ 431 h 613"/>
                <a:gd name="T30" fmla="*/ 471 w 587"/>
                <a:gd name="T31" fmla="*/ 431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613">
                  <a:moveTo>
                    <a:pt x="471" y="431"/>
                  </a:moveTo>
                  <a:cubicBezTo>
                    <a:pt x="503" y="431"/>
                    <a:pt x="531" y="420"/>
                    <a:pt x="553" y="397"/>
                  </a:cubicBezTo>
                  <a:cubicBezTo>
                    <a:pt x="576" y="374"/>
                    <a:pt x="587" y="347"/>
                    <a:pt x="587" y="314"/>
                  </a:cubicBezTo>
                  <a:cubicBezTo>
                    <a:pt x="587" y="117"/>
                    <a:pt x="587" y="117"/>
                    <a:pt x="587" y="117"/>
                  </a:cubicBezTo>
                  <a:cubicBezTo>
                    <a:pt x="587" y="85"/>
                    <a:pt x="576" y="57"/>
                    <a:pt x="553" y="34"/>
                  </a:cubicBezTo>
                  <a:cubicBezTo>
                    <a:pt x="531" y="12"/>
                    <a:pt x="503" y="0"/>
                    <a:pt x="471" y="0"/>
                  </a:cubicBezTo>
                  <a:cubicBezTo>
                    <a:pt x="116" y="0"/>
                    <a:pt x="116" y="0"/>
                    <a:pt x="116" y="0"/>
                  </a:cubicBezTo>
                  <a:cubicBezTo>
                    <a:pt x="84" y="0"/>
                    <a:pt x="56" y="12"/>
                    <a:pt x="34" y="34"/>
                  </a:cubicBezTo>
                  <a:cubicBezTo>
                    <a:pt x="11" y="57"/>
                    <a:pt x="0" y="85"/>
                    <a:pt x="0" y="117"/>
                  </a:cubicBezTo>
                  <a:cubicBezTo>
                    <a:pt x="0" y="314"/>
                    <a:pt x="0" y="314"/>
                    <a:pt x="0" y="314"/>
                  </a:cubicBezTo>
                  <a:cubicBezTo>
                    <a:pt x="0" y="347"/>
                    <a:pt x="11" y="374"/>
                    <a:pt x="34" y="397"/>
                  </a:cubicBezTo>
                  <a:cubicBezTo>
                    <a:pt x="56" y="420"/>
                    <a:pt x="84" y="431"/>
                    <a:pt x="116" y="431"/>
                  </a:cubicBezTo>
                  <a:cubicBezTo>
                    <a:pt x="214" y="431"/>
                    <a:pt x="214" y="431"/>
                    <a:pt x="214" y="431"/>
                  </a:cubicBezTo>
                  <a:cubicBezTo>
                    <a:pt x="409" y="613"/>
                    <a:pt x="409" y="613"/>
                    <a:pt x="409" y="613"/>
                  </a:cubicBezTo>
                  <a:cubicBezTo>
                    <a:pt x="331" y="431"/>
                    <a:pt x="331" y="431"/>
                    <a:pt x="331" y="431"/>
                  </a:cubicBezTo>
                  <a:cubicBezTo>
                    <a:pt x="471" y="431"/>
                    <a:pt x="471" y="431"/>
                    <a:pt x="471" y="431"/>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sp>
          <p:nvSpPr>
            <p:cNvPr id="34" name="Freeform 7">
              <a:extLst>
                <a:ext uri="{FF2B5EF4-FFF2-40B4-BE49-F238E27FC236}">
                  <a16:creationId xmlns:a16="http://schemas.microsoft.com/office/drawing/2014/main" id="{E571D249-8731-D14B-9AF2-A43386746DF5}"/>
                </a:ext>
              </a:extLst>
            </p:cNvPr>
            <p:cNvSpPr>
              <a:spLocks/>
            </p:cNvSpPr>
            <p:nvPr/>
          </p:nvSpPr>
          <p:spPr bwMode="auto">
            <a:xfrm>
              <a:off x="552241" y="2335291"/>
              <a:ext cx="142875" cy="171450"/>
            </a:xfrm>
            <a:custGeom>
              <a:avLst/>
              <a:gdLst>
                <a:gd name="T0" fmla="*/ 34 w 587"/>
                <a:gd name="T1" fmla="*/ 397 h 709"/>
                <a:gd name="T2" fmla="*/ 116 w 587"/>
                <a:gd name="T3" fmla="*/ 431 h 709"/>
                <a:gd name="T4" fmla="*/ 211 w 587"/>
                <a:gd name="T5" fmla="*/ 431 h 709"/>
                <a:gd name="T6" fmla="*/ 129 w 587"/>
                <a:gd name="T7" fmla="*/ 709 h 709"/>
                <a:gd name="T8" fmla="*/ 373 w 587"/>
                <a:gd name="T9" fmla="*/ 431 h 709"/>
                <a:gd name="T10" fmla="*/ 471 w 587"/>
                <a:gd name="T11" fmla="*/ 431 h 709"/>
                <a:gd name="T12" fmla="*/ 553 w 587"/>
                <a:gd name="T13" fmla="*/ 397 h 709"/>
                <a:gd name="T14" fmla="*/ 587 w 587"/>
                <a:gd name="T15" fmla="*/ 314 h 709"/>
                <a:gd name="T16" fmla="*/ 587 w 587"/>
                <a:gd name="T17" fmla="*/ 117 h 709"/>
                <a:gd name="T18" fmla="*/ 553 w 587"/>
                <a:gd name="T19" fmla="*/ 34 h 709"/>
                <a:gd name="T20" fmla="*/ 471 w 587"/>
                <a:gd name="T21" fmla="*/ 0 h 709"/>
                <a:gd name="T22" fmla="*/ 116 w 587"/>
                <a:gd name="T23" fmla="*/ 0 h 709"/>
                <a:gd name="T24" fmla="*/ 34 w 587"/>
                <a:gd name="T25" fmla="*/ 34 h 709"/>
                <a:gd name="T26" fmla="*/ 0 w 587"/>
                <a:gd name="T27" fmla="*/ 117 h 709"/>
                <a:gd name="T28" fmla="*/ 0 w 587"/>
                <a:gd name="T29" fmla="*/ 314 h 709"/>
                <a:gd name="T30" fmla="*/ 34 w 587"/>
                <a:gd name="T31" fmla="*/ 397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709">
                  <a:moveTo>
                    <a:pt x="34" y="397"/>
                  </a:moveTo>
                  <a:cubicBezTo>
                    <a:pt x="56" y="420"/>
                    <a:pt x="84" y="431"/>
                    <a:pt x="116" y="431"/>
                  </a:cubicBezTo>
                  <a:cubicBezTo>
                    <a:pt x="211" y="431"/>
                    <a:pt x="211" y="431"/>
                    <a:pt x="211" y="431"/>
                  </a:cubicBezTo>
                  <a:cubicBezTo>
                    <a:pt x="129" y="709"/>
                    <a:pt x="129" y="709"/>
                    <a:pt x="129" y="709"/>
                  </a:cubicBezTo>
                  <a:cubicBezTo>
                    <a:pt x="373" y="431"/>
                    <a:pt x="373" y="431"/>
                    <a:pt x="373" y="431"/>
                  </a:cubicBezTo>
                  <a:cubicBezTo>
                    <a:pt x="471" y="431"/>
                    <a:pt x="471" y="431"/>
                    <a:pt x="471" y="431"/>
                  </a:cubicBezTo>
                  <a:cubicBezTo>
                    <a:pt x="503" y="431"/>
                    <a:pt x="530" y="420"/>
                    <a:pt x="553" y="397"/>
                  </a:cubicBezTo>
                  <a:cubicBezTo>
                    <a:pt x="576" y="374"/>
                    <a:pt x="587" y="347"/>
                    <a:pt x="587" y="314"/>
                  </a:cubicBezTo>
                  <a:cubicBezTo>
                    <a:pt x="587" y="117"/>
                    <a:pt x="587" y="117"/>
                    <a:pt x="587" y="117"/>
                  </a:cubicBezTo>
                  <a:cubicBezTo>
                    <a:pt x="587" y="85"/>
                    <a:pt x="576" y="57"/>
                    <a:pt x="553" y="34"/>
                  </a:cubicBezTo>
                  <a:cubicBezTo>
                    <a:pt x="530" y="12"/>
                    <a:pt x="503" y="0"/>
                    <a:pt x="471" y="0"/>
                  </a:cubicBezTo>
                  <a:cubicBezTo>
                    <a:pt x="116" y="0"/>
                    <a:pt x="116" y="0"/>
                    <a:pt x="116" y="0"/>
                  </a:cubicBezTo>
                  <a:cubicBezTo>
                    <a:pt x="84" y="0"/>
                    <a:pt x="56" y="12"/>
                    <a:pt x="34" y="34"/>
                  </a:cubicBezTo>
                  <a:cubicBezTo>
                    <a:pt x="11" y="57"/>
                    <a:pt x="0" y="85"/>
                    <a:pt x="0" y="117"/>
                  </a:cubicBezTo>
                  <a:cubicBezTo>
                    <a:pt x="0" y="314"/>
                    <a:pt x="0" y="314"/>
                    <a:pt x="0" y="314"/>
                  </a:cubicBezTo>
                  <a:cubicBezTo>
                    <a:pt x="0" y="347"/>
                    <a:pt x="11" y="374"/>
                    <a:pt x="34" y="397"/>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sp>
          <p:nvSpPr>
            <p:cNvPr id="35" name="Oval 8">
              <a:extLst>
                <a:ext uri="{FF2B5EF4-FFF2-40B4-BE49-F238E27FC236}">
                  <a16:creationId xmlns:a16="http://schemas.microsoft.com/office/drawing/2014/main" id="{D348BC60-9062-E544-9732-8B58CA3F11E9}"/>
                </a:ext>
              </a:extLst>
            </p:cNvPr>
            <p:cNvSpPr>
              <a:spLocks noChangeArrowheads="1"/>
            </p:cNvSpPr>
            <p:nvPr/>
          </p:nvSpPr>
          <p:spPr bwMode="auto">
            <a:xfrm>
              <a:off x="404167" y="2497215"/>
              <a:ext cx="60325" cy="60325"/>
            </a:xfrm>
            <a:prstGeom prst="ellipse">
              <a:avLst/>
            </a:pr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sp>
          <p:nvSpPr>
            <p:cNvPr id="36" name="Freeform 9">
              <a:extLst>
                <a:ext uri="{FF2B5EF4-FFF2-40B4-BE49-F238E27FC236}">
                  <a16:creationId xmlns:a16="http://schemas.microsoft.com/office/drawing/2014/main" id="{A75083B8-BE19-B941-A7C3-E57EFC93EBC8}"/>
                </a:ext>
              </a:extLst>
            </p:cNvPr>
            <p:cNvSpPr>
              <a:spLocks/>
            </p:cNvSpPr>
            <p:nvPr/>
          </p:nvSpPr>
          <p:spPr bwMode="auto">
            <a:xfrm>
              <a:off x="366067" y="2565478"/>
              <a:ext cx="134937" cy="84138"/>
            </a:xfrm>
            <a:custGeom>
              <a:avLst/>
              <a:gdLst>
                <a:gd name="T0" fmla="*/ 372 w 554"/>
                <a:gd name="T1" fmla="*/ 0 h 348"/>
                <a:gd name="T2" fmla="*/ 182 w 554"/>
                <a:gd name="T3" fmla="*/ 0 h 348"/>
                <a:gd name="T4" fmla="*/ 0 w 554"/>
                <a:gd name="T5" fmla="*/ 158 h 348"/>
                <a:gd name="T6" fmla="*/ 0 w 554"/>
                <a:gd name="T7" fmla="*/ 348 h 348"/>
                <a:gd name="T8" fmla="*/ 77 w 554"/>
                <a:gd name="T9" fmla="*/ 348 h 348"/>
                <a:gd name="T10" fmla="*/ 77 w 554"/>
                <a:gd name="T11" fmla="*/ 195 h 348"/>
                <a:gd name="T12" fmla="*/ 127 w 554"/>
                <a:gd name="T13" fmla="*/ 195 h 348"/>
                <a:gd name="T14" fmla="*/ 127 w 554"/>
                <a:gd name="T15" fmla="*/ 348 h 348"/>
                <a:gd name="T16" fmla="*/ 427 w 554"/>
                <a:gd name="T17" fmla="*/ 348 h 348"/>
                <a:gd name="T18" fmla="*/ 427 w 554"/>
                <a:gd name="T19" fmla="*/ 195 h 348"/>
                <a:gd name="T20" fmla="*/ 477 w 554"/>
                <a:gd name="T21" fmla="*/ 195 h 348"/>
                <a:gd name="T22" fmla="*/ 477 w 554"/>
                <a:gd name="T23" fmla="*/ 348 h 348"/>
                <a:gd name="T24" fmla="*/ 554 w 554"/>
                <a:gd name="T25" fmla="*/ 348 h 348"/>
                <a:gd name="T26" fmla="*/ 554 w 554"/>
                <a:gd name="T27" fmla="*/ 158 h 348"/>
                <a:gd name="T28" fmla="*/ 372 w 554"/>
                <a:gd name="T2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4" h="348">
                  <a:moveTo>
                    <a:pt x="372" y="0"/>
                  </a:moveTo>
                  <a:cubicBezTo>
                    <a:pt x="329" y="0"/>
                    <a:pt x="225" y="0"/>
                    <a:pt x="182" y="0"/>
                  </a:cubicBezTo>
                  <a:cubicBezTo>
                    <a:pt x="95" y="0"/>
                    <a:pt x="0" y="70"/>
                    <a:pt x="0" y="158"/>
                  </a:cubicBezTo>
                  <a:cubicBezTo>
                    <a:pt x="0" y="179"/>
                    <a:pt x="0" y="348"/>
                    <a:pt x="0" y="348"/>
                  </a:cubicBezTo>
                  <a:cubicBezTo>
                    <a:pt x="77" y="348"/>
                    <a:pt x="77" y="348"/>
                    <a:pt x="77" y="348"/>
                  </a:cubicBezTo>
                  <a:cubicBezTo>
                    <a:pt x="77" y="195"/>
                    <a:pt x="77" y="195"/>
                    <a:pt x="77" y="195"/>
                  </a:cubicBezTo>
                  <a:cubicBezTo>
                    <a:pt x="127" y="195"/>
                    <a:pt x="127" y="195"/>
                    <a:pt x="127" y="195"/>
                  </a:cubicBezTo>
                  <a:cubicBezTo>
                    <a:pt x="127" y="348"/>
                    <a:pt x="127" y="348"/>
                    <a:pt x="127" y="348"/>
                  </a:cubicBezTo>
                  <a:cubicBezTo>
                    <a:pt x="427" y="348"/>
                    <a:pt x="427" y="348"/>
                    <a:pt x="427" y="348"/>
                  </a:cubicBezTo>
                  <a:cubicBezTo>
                    <a:pt x="427" y="195"/>
                    <a:pt x="427" y="195"/>
                    <a:pt x="427" y="195"/>
                  </a:cubicBezTo>
                  <a:cubicBezTo>
                    <a:pt x="477" y="195"/>
                    <a:pt x="477" y="195"/>
                    <a:pt x="477" y="195"/>
                  </a:cubicBezTo>
                  <a:cubicBezTo>
                    <a:pt x="477" y="255"/>
                    <a:pt x="477" y="348"/>
                    <a:pt x="477" y="348"/>
                  </a:cubicBezTo>
                  <a:cubicBezTo>
                    <a:pt x="554" y="348"/>
                    <a:pt x="554" y="348"/>
                    <a:pt x="554" y="348"/>
                  </a:cubicBezTo>
                  <a:cubicBezTo>
                    <a:pt x="554" y="348"/>
                    <a:pt x="554" y="179"/>
                    <a:pt x="554" y="158"/>
                  </a:cubicBezTo>
                  <a:cubicBezTo>
                    <a:pt x="554" y="70"/>
                    <a:pt x="459" y="0"/>
                    <a:pt x="372"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sp>
          <p:nvSpPr>
            <p:cNvPr id="37" name="Oval 10">
              <a:extLst>
                <a:ext uri="{FF2B5EF4-FFF2-40B4-BE49-F238E27FC236}">
                  <a16:creationId xmlns:a16="http://schemas.microsoft.com/office/drawing/2014/main" id="{C06DE400-0F4F-9046-89E5-220CBD1A0794}"/>
                </a:ext>
              </a:extLst>
            </p:cNvPr>
            <p:cNvSpPr>
              <a:spLocks noChangeArrowheads="1"/>
            </p:cNvSpPr>
            <p:nvPr/>
          </p:nvSpPr>
          <p:spPr bwMode="auto">
            <a:xfrm>
              <a:off x="585142" y="2497215"/>
              <a:ext cx="58737" cy="60325"/>
            </a:xfrm>
            <a:prstGeom prst="ellipse">
              <a:avLst/>
            </a:pr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sp>
          <p:nvSpPr>
            <p:cNvPr id="38" name="Freeform 11">
              <a:extLst>
                <a:ext uri="{FF2B5EF4-FFF2-40B4-BE49-F238E27FC236}">
                  <a16:creationId xmlns:a16="http://schemas.microsoft.com/office/drawing/2014/main" id="{675D72D8-A0E3-C049-9B02-4FF20F7A856B}"/>
                </a:ext>
              </a:extLst>
            </p:cNvPr>
            <p:cNvSpPr>
              <a:spLocks/>
            </p:cNvSpPr>
            <p:nvPr/>
          </p:nvSpPr>
          <p:spPr bwMode="auto">
            <a:xfrm>
              <a:off x="547042" y="2565478"/>
              <a:ext cx="134937" cy="84138"/>
            </a:xfrm>
            <a:custGeom>
              <a:avLst/>
              <a:gdLst>
                <a:gd name="T0" fmla="*/ 371 w 554"/>
                <a:gd name="T1" fmla="*/ 0 h 348"/>
                <a:gd name="T2" fmla="*/ 182 w 554"/>
                <a:gd name="T3" fmla="*/ 0 h 348"/>
                <a:gd name="T4" fmla="*/ 0 w 554"/>
                <a:gd name="T5" fmla="*/ 158 h 348"/>
                <a:gd name="T6" fmla="*/ 0 w 554"/>
                <a:gd name="T7" fmla="*/ 348 h 348"/>
                <a:gd name="T8" fmla="*/ 76 w 554"/>
                <a:gd name="T9" fmla="*/ 348 h 348"/>
                <a:gd name="T10" fmla="*/ 76 w 554"/>
                <a:gd name="T11" fmla="*/ 195 h 348"/>
                <a:gd name="T12" fmla="*/ 127 w 554"/>
                <a:gd name="T13" fmla="*/ 195 h 348"/>
                <a:gd name="T14" fmla="*/ 127 w 554"/>
                <a:gd name="T15" fmla="*/ 348 h 348"/>
                <a:gd name="T16" fmla="*/ 426 w 554"/>
                <a:gd name="T17" fmla="*/ 348 h 348"/>
                <a:gd name="T18" fmla="*/ 426 w 554"/>
                <a:gd name="T19" fmla="*/ 195 h 348"/>
                <a:gd name="T20" fmla="*/ 477 w 554"/>
                <a:gd name="T21" fmla="*/ 195 h 348"/>
                <a:gd name="T22" fmla="*/ 477 w 554"/>
                <a:gd name="T23" fmla="*/ 348 h 348"/>
                <a:gd name="T24" fmla="*/ 554 w 554"/>
                <a:gd name="T25" fmla="*/ 348 h 348"/>
                <a:gd name="T26" fmla="*/ 554 w 554"/>
                <a:gd name="T27" fmla="*/ 158 h 348"/>
                <a:gd name="T28" fmla="*/ 371 w 554"/>
                <a:gd name="T29"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4" h="348">
                  <a:moveTo>
                    <a:pt x="371" y="0"/>
                  </a:moveTo>
                  <a:cubicBezTo>
                    <a:pt x="328" y="0"/>
                    <a:pt x="224" y="0"/>
                    <a:pt x="182" y="0"/>
                  </a:cubicBezTo>
                  <a:cubicBezTo>
                    <a:pt x="95" y="0"/>
                    <a:pt x="0" y="70"/>
                    <a:pt x="0" y="158"/>
                  </a:cubicBezTo>
                  <a:cubicBezTo>
                    <a:pt x="0" y="179"/>
                    <a:pt x="0" y="348"/>
                    <a:pt x="0" y="348"/>
                  </a:cubicBezTo>
                  <a:cubicBezTo>
                    <a:pt x="76" y="348"/>
                    <a:pt x="76" y="348"/>
                    <a:pt x="76" y="348"/>
                  </a:cubicBezTo>
                  <a:cubicBezTo>
                    <a:pt x="76" y="195"/>
                    <a:pt x="76" y="195"/>
                    <a:pt x="76" y="195"/>
                  </a:cubicBezTo>
                  <a:cubicBezTo>
                    <a:pt x="127" y="195"/>
                    <a:pt x="127" y="195"/>
                    <a:pt x="127" y="195"/>
                  </a:cubicBezTo>
                  <a:cubicBezTo>
                    <a:pt x="127" y="348"/>
                    <a:pt x="127" y="348"/>
                    <a:pt x="127" y="348"/>
                  </a:cubicBezTo>
                  <a:cubicBezTo>
                    <a:pt x="426" y="348"/>
                    <a:pt x="426" y="348"/>
                    <a:pt x="426" y="348"/>
                  </a:cubicBezTo>
                  <a:cubicBezTo>
                    <a:pt x="426" y="195"/>
                    <a:pt x="426" y="195"/>
                    <a:pt x="426" y="195"/>
                  </a:cubicBezTo>
                  <a:cubicBezTo>
                    <a:pt x="477" y="195"/>
                    <a:pt x="477" y="195"/>
                    <a:pt x="477" y="195"/>
                  </a:cubicBezTo>
                  <a:cubicBezTo>
                    <a:pt x="477" y="255"/>
                    <a:pt x="477" y="348"/>
                    <a:pt x="477" y="348"/>
                  </a:cubicBezTo>
                  <a:cubicBezTo>
                    <a:pt x="554" y="348"/>
                    <a:pt x="554" y="348"/>
                    <a:pt x="554" y="348"/>
                  </a:cubicBezTo>
                  <a:cubicBezTo>
                    <a:pt x="554" y="348"/>
                    <a:pt x="554" y="179"/>
                    <a:pt x="554" y="158"/>
                  </a:cubicBezTo>
                  <a:cubicBezTo>
                    <a:pt x="554" y="70"/>
                    <a:pt x="459" y="0"/>
                    <a:pt x="371" y="0"/>
                  </a:cubicBezTo>
                  <a:close/>
                </a:path>
              </a:pathLst>
            </a:custGeom>
            <a:grpFill/>
            <a:ln>
              <a:noFill/>
            </a:ln>
          </p:spPr>
          <p:txBody>
            <a:bodyPr vert="horz" wrap="square" lIns="121920" tIns="60960" rIns="121920" bIns="60960" numCol="1" anchor="t" anchorCtr="0" compatLnSpc="1">
              <a:prstTxWarp prst="textNoShape">
                <a:avLst/>
              </a:prstTxWarp>
            </a:bodyPr>
            <a:lstStyle/>
            <a:p>
              <a:pPr defTabSz="1219110"/>
              <a:endParaRPr lang="en-GB" sz="2400">
                <a:solidFill>
                  <a:srgbClr val="000000"/>
                </a:solidFill>
                <a:latin typeface="Verdana"/>
              </a:endParaRPr>
            </a:p>
          </p:txBody>
        </p:sp>
      </p:grpSp>
      <p:grpSp>
        <p:nvGrpSpPr>
          <p:cNvPr id="39" name="Group 38">
            <a:extLst>
              <a:ext uri="{FF2B5EF4-FFF2-40B4-BE49-F238E27FC236}">
                <a16:creationId xmlns:a16="http://schemas.microsoft.com/office/drawing/2014/main" id="{3F1F796B-0FE0-CA49-B6D0-38DAF11B9B5B}"/>
              </a:ext>
            </a:extLst>
          </p:cNvPr>
          <p:cNvGrpSpPr/>
          <p:nvPr/>
        </p:nvGrpSpPr>
        <p:grpSpPr bwMode="auto">
          <a:xfrm>
            <a:off x="1813327" y="4613327"/>
            <a:ext cx="717661" cy="692688"/>
            <a:chOff x="1697038" y="512763"/>
            <a:chExt cx="4117975" cy="4117975"/>
          </a:xfrm>
          <a:solidFill>
            <a:srgbClr val="AEA79F"/>
          </a:solidFill>
        </p:grpSpPr>
        <p:sp>
          <p:nvSpPr>
            <p:cNvPr id="40" name="Freeform 42">
              <a:extLst>
                <a:ext uri="{FF2B5EF4-FFF2-40B4-BE49-F238E27FC236}">
                  <a16:creationId xmlns:a16="http://schemas.microsoft.com/office/drawing/2014/main" id="{DA31D477-400B-B943-AB5A-23043A1503C3}"/>
                </a:ext>
              </a:extLst>
            </p:cNvPr>
            <p:cNvSpPr>
              <a:spLocks/>
            </p:cNvSpPr>
            <p:nvPr/>
          </p:nvSpPr>
          <p:spPr bwMode="auto">
            <a:xfrm>
              <a:off x="3509963" y="1198563"/>
              <a:ext cx="1625600" cy="1625600"/>
            </a:xfrm>
            <a:custGeom>
              <a:avLst/>
              <a:gdLst>
                <a:gd name="T0" fmla="*/ 312 w 1024"/>
                <a:gd name="T1" fmla="*/ 712 h 1024"/>
                <a:gd name="T2" fmla="*/ 312 w 1024"/>
                <a:gd name="T3" fmla="*/ 156 h 1024"/>
                <a:gd name="T4" fmla="*/ 310 w 1024"/>
                <a:gd name="T5" fmla="*/ 124 h 1024"/>
                <a:gd name="T6" fmla="*/ 300 w 1024"/>
                <a:gd name="T7" fmla="*/ 94 h 1024"/>
                <a:gd name="T8" fmla="*/ 286 w 1024"/>
                <a:gd name="T9" fmla="*/ 68 h 1024"/>
                <a:gd name="T10" fmla="*/ 266 w 1024"/>
                <a:gd name="T11" fmla="*/ 46 h 1024"/>
                <a:gd name="T12" fmla="*/ 244 w 1024"/>
                <a:gd name="T13" fmla="*/ 26 h 1024"/>
                <a:gd name="T14" fmla="*/ 218 w 1024"/>
                <a:gd name="T15" fmla="*/ 12 h 1024"/>
                <a:gd name="T16" fmla="*/ 188 w 1024"/>
                <a:gd name="T17" fmla="*/ 2 h 1024"/>
                <a:gd name="T18" fmla="*/ 156 w 1024"/>
                <a:gd name="T19" fmla="*/ 0 h 1024"/>
                <a:gd name="T20" fmla="*/ 140 w 1024"/>
                <a:gd name="T21" fmla="*/ 0 h 1024"/>
                <a:gd name="T22" fmla="*/ 110 w 1024"/>
                <a:gd name="T23" fmla="*/ 6 h 1024"/>
                <a:gd name="T24" fmla="*/ 82 w 1024"/>
                <a:gd name="T25" fmla="*/ 18 h 1024"/>
                <a:gd name="T26" fmla="*/ 56 w 1024"/>
                <a:gd name="T27" fmla="*/ 34 h 1024"/>
                <a:gd name="T28" fmla="*/ 36 w 1024"/>
                <a:gd name="T29" fmla="*/ 56 h 1024"/>
                <a:gd name="T30" fmla="*/ 18 w 1024"/>
                <a:gd name="T31" fmla="*/ 82 h 1024"/>
                <a:gd name="T32" fmla="*/ 6 w 1024"/>
                <a:gd name="T33" fmla="*/ 110 h 1024"/>
                <a:gd name="T34" fmla="*/ 0 w 1024"/>
                <a:gd name="T35" fmla="*/ 140 h 1024"/>
                <a:gd name="T36" fmla="*/ 0 w 1024"/>
                <a:gd name="T37" fmla="*/ 868 h 1024"/>
                <a:gd name="T38" fmla="*/ 2 w 1024"/>
                <a:gd name="T39" fmla="*/ 892 h 1024"/>
                <a:gd name="T40" fmla="*/ 16 w 1024"/>
                <a:gd name="T41" fmla="*/ 936 h 1024"/>
                <a:gd name="T42" fmla="*/ 26 w 1024"/>
                <a:gd name="T43" fmla="*/ 956 h 1024"/>
                <a:gd name="T44" fmla="*/ 36 w 1024"/>
                <a:gd name="T45" fmla="*/ 968 h 1024"/>
                <a:gd name="T46" fmla="*/ 60 w 1024"/>
                <a:gd name="T47" fmla="*/ 990 h 1024"/>
                <a:gd name="T48" fmla="*/ 88 w 1024"/>
                <a:gd name="T49" fmla="*/ 1008 h 1024"/>
                <a:gd name="T50" fmla="*/ 120 w 1024"/>
                <a:gd name="T51" fmla="*/ 1020 h 1024"/>
                <a:gd name="T52" fmla="*/ 156 w 1024"/>
                <a:gd name="T53" fmla="*/ 1024 h 1024"/>
                <a:gd name="T54" fmla="*/ 868 w 1024"/>
                <a:gd name="T55" fmla="*/ 1024 h 1024"/>
                <a:gd name="T56" fmla="*/ 900 w 1024"/>
                <a:gd name="T57" fmla="*/ 1020 h 1024"/>
                <a:gd name="T58" fmla="*/ 930 w 1024"/>
                <a:gd name="T59" fmla="*/ 1012 h 1024"/>
                <a:gd name="T60" fmla="*/ 956 w 1024"/>
                <a:gd name="T61" fmla="*/ 998 h 1024"/>
                <a:gd name="T62" fmla="*/ 978 w 1024"/>
                <a:gd name="T63" fmla="*/ 978 h 1024"/>
                <a:gd name="T64" fmla="*/ 998 w 1024"/>
                <a:gd name="T65" fmla="*/ 956 h 1024"/>
                <a:gd name="T66" fmla="*/ 1012 w 1024"/>
                <a:gd name="T67" fmla="*/ 928 h 1024"/>
                <a:gd name="T68" fmla="*/ 1022 w 1024"/>
                <a:gd name="T69" fmla="*/ 900 h 1024"/>
                <a:gd name="T70" fmla="*/ 1024 w 1024"/>
                <a:gd name="T71" fmla="*/ 868 h 1024"/>
                <a:gd name="T72" fmla="*/ 1024 w 1024"/>
                <a:gd name="T73" fmla="*/ 852 h 1024"/>
                <a:gd name="T74" fmla="*/ 1018 w 1024"/>
                <a:gd name="T75" fmla="*/ 822 h 1024"/>
                <a:gd name="T76" fmla="*/ 1006 w 1024"/>
                <a:gd name="T77" fmla="*/ 794 h 1024"/>
                <a:gd name="T78" fmla="*/ 988 w 1024"/>
                <a:gd name="T79" fmla="*/ 768 h 1024"/>
                <a:gd name="T80" fmla="*/ 968 w 1024"/>
                <a:gd name="T81" fmla="*/ 746 h 1024"/>
                <a:gd name="T82" fmla="*/ 942 w 1024"/>
                <a:gd name="T83" fmla="*/ 730 h 1024"/>
                <a:gd name="T84" fmla="*/ 914 w 1024"/>
                <a:gd name="T85" fmla="*/ 718 h 1024"/>
                <a:gd name="T86" fmla="*/ 884 w 1024"/>
                <a:gd name="T87" fmla="*/ 712 h 1024"/>
                <a:gd name="T88" fmla="*/ 868 w 1024"/>
                <a:gd name="T89" fmla="*/ 7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4" h="1024">
                  <a:moveTo>
                    <a:pt x="868" y="712"/>
                  </a:moveTo>
                  <a:lnTo>
                    <a:pt x="312" y="712"/>
                  </a:lnTo>
                  <a:lnTo>
                    <a:pt x="312" y="156"/>
                  </a:lnTo>
                  <a:lnTo>
                    <a:pt x="312" y="156"/>
                  </a:lnTo>
                  <a:lnTo>
                    <a:pt x="312" y="140"/>
                  </a:lnTo>
                  <a:lnTo>
                    <a:pt x="310" y="124"/>
                  </a:lnTo>
                  <a:lnTo>
                    <a:pt x="306" y="110"/>
                  </a:lnTo>
                  <a:lnTo>
                    <a:pt x="300" y="94"/>
                  </a:lnTo>
                  <a:lnTo>
                    <a:pt x="294" y="82"/>
                  </a:lnTo>
                  <a:lnTo>
                    <a:pt x="286" y="68"/>
                  </a:lnTo>
                  <a:lnTo>
                    <a:pt x="276" y="56"/>
                  </a:lnTo>
                  <a:lnTo>
                    <a:pt x="266" y="46"/>
                  </a:lnTo>
                  <a:lnTo>
                    <a:pt x="256" y="34"/>
                  </a:lnTo>
                  <a:lnTo>
                    <a:pt x="244" y="26"/>
                  </a:lnTo>
                  <a:lnTo>
                    <a:pt x="230" y="18"/>
                  </a:lnTo>
                  <a:lnTo>
                    <a:pt x="218" y="12"/>
                  </a:lnTo>
                  <a:lnTo>
                    <a:pt x="202" y="6"/>
                  </a:lnTo>
                  <a:lnTo>
                    <a:pt x="188" y="2"/>
                  </a:lnTo>
                  <a:lnTo>
                    <a:pt x="172" y="0"/>
                  </a:lnTo>
                  <a:lnTo>
                    <a:pt x="156" y="0"/>
                  </a:lnTo>
                  <a:lnTo>
                    <a:pt x="156" y="0"/>
                  </a:lnTo>
                  <a:lnTo>
                    <a:pt x="140" y="0"/>
                  </a:lnTo>
                  <a:lnTo>
                    <a:pt x="124" y="2"/>
                  </a:lnTo>
                  <a:lnTo>
                    <a:pt x="110" y="6"/>
                  </a:lnTo>
                  <a:lnTo>
                    <a:pt x="96" y="12"/>
                  </a:lnTo>
                  <a:lnTo>
                    <a:pt x="82" y="18"/>
                  </a:lnTo>
                  <a:lnTo>
                    <a:pt x="68" y="26"/>
                  </a:lnTo>
                  <a:lnTo>
                    <a:pt x="56" y="34"/>
                  </a:lnTo>
                  <a:lnTo>
                    <a:pt x="46" y="46"/>
                  </a:lnTo>
                  <a:lnTo>
                    <a:pt x="36" y="56"/>
                  </a:lnTo>
                  <a:lnTo>
                    <a:pt x="26" y="68"/>
                  </a:lnTo>
                  <a:lnTo>
                    <a:pt x="18" y="82"/>
                  </a:lnTo>
                  <a:lnTo>
                    <a:pt x="12" y="94"/>
                  </a:lnTo>
                  <a:lnTo>
                    <a:pt x="6" y="110"/>
                  </a:lnTo>
                  <a:lnTo>
                    <a:pt x="2" y="124"/>
                  </a:lnTo>
                  <a:lnTo>
                    <a:pt x="0" y="140"/>
                  </a:lnTo>
                  <a:lnTo>
                    <a:pt x="0" y="156"/>
                  </a:lnTo>
                  <a:lnTo>
                    <a:pt x="0" y="868"/>
                  </a:lnTo>
                  <a:lnTo>
                    <a:pt x="0" y="868"/>
                  </a:lnTo>
                  <a:lnTo>
                    <a:pt x="2" y="892"/>
                  </a:lnTo>
                  <a:lnTo>
                    <a:pt x="6" y="914"/>
                  </a:lnTo>
                  <a:lnTo>
                    <a:pt x="16" y="936"/>
                  </a:lnTo>
                  <a:lnTo>
                    <a:pt x="26" y="956"/>
                  </a:lnTo>
                  <a:lnTo>
                    <a:pt x="26" y="956"/>
                  </a:lnTo>
                  <a:lnTo>
                    <a:pt x="36" y="968"/>
                  </a:lnTo>
                  <a:lnTo>
                    <a:pt x="36" y="968"/>
                  </a:lnTo>
                  <a:lnTo>
                    <a:pt x="46" y="980"/>
                  </a:lnTo>
                  <a:lnTo>
                    <a:pt x="60" y="990"/>
                  </a:lnTo>
                  <a:lnTo>
                    <a:pt x="74" y="1000"/>
                  </a:lnTo>
                  <a:lnTo>
                    <a:pt x="88" y="1008"/>
                  </a:lnTo>
                  <a:lnTo>
                    <a:pt x="104" y="1014"/>
                  </a:lnTo>
                  <a:lnTo>
                    <a:pt x="120" y="1020"/>
                  </a:lnTo>
                  <a:lnTo>
                    <a:pt x="138" y="1024"/>
                  </a:lnTo>
                  <a:lnTo>
                    <a:pt x="156" y="1024"/>
                  </a:lnTo>
                  <a:lnTo>
                    <a:pt x="868" y="1024"/>
                  </a:lnTo>
                  <a:lnTo>
                    <a:pt x="868" y="1024"/>
                  </a:lnTo>
                  <a:lnTo>
                    <a:pt x="884" y="1024"/>
                  </a:lnTo>
                  <a:lnTo>
                    <a:pt x="900" y="1020"/>
                  </a:lnTo>
                  <a:lnTo>
                    <a:pt x="914" y="1018"/>
                  </a:lnTo>
                  <a:lnTo>
                    <a:pt x="930" y="1012"/>
                  </a:lnTo>
                  <a:lnTo>
                    <a:pt x="942" y="1006"/>
                  </a:lnTo>
                  <a:lnTo>
                    <a:pt x="956" y="998"/>
                  </a:lnTo>
                  <a:lnTo>
                    <a:pt x="968" y="988"/>
                  </a:lnTo>
                  <a:lnTo>
                    <a:pt x="978" y="978"/>
                  </a:lnTo>
                  <a:lnTo>
                    <a:pt x="988" y="968"/>
                  </a:lnTo>
                  <a:lnTo>
                    <a:pt x="998" y="956"/>
                  </a:lnTo>
                  <a:lnTo>
                    <a:pt x="1006" y="942"/>
                  </a:lnTo>
                  <a:lnTo>
                    <a:pt x="1012" y="928"/>
                  </a:lnTo>
                  <a:lnTo>
                    <a:pt x="1018" y="914"/>
                  </a:lnTo>
                  <a:lnTo>
                    <a:pt x="1022" y="900"/>
                  </a:lnTo>
                  <a:lnTo>
                    <a:pt x="1024" y="884"/>
                  </a:lnTo>
                  <a:lnTo>
                    <a:pt x="1024" y="868"/>
                  </a:lnTo>
                  <a:lnTo>
                    <a:pt x="1024" y="868"/>
                  </a:lnTo>
                  <a:lnTo>
                    <a:pt x="1024" y="852"/>
                  </a:lnTo>
                  <a:lnTo>
                    <a:pt x="1022" y="836"/>
                  </a:lnTo>
                  <a:lnTo>
                    <a:pt x="1018" y="822"/>
                  </a:lnTo>
                  <a:lnTo>
                    <a:pt x="1012" y="806"/>
                  </a:lnTo>
                  <a:lnTo>
                    <a:pt x="1006" y="794"/>
                  </a:lnTo>
                  <a:lnTo>
                    <a:pt x="998" y="780"/>
                  </a:lnTo>
                  <a:lnTo>
                    <a:pt x="988" y="768"/>
                  </a:lnTo>
                  <a:lnTo>
                    <a:pt x="978" y="758"/>
                  </a:lnTo>
                  <a:lnTo>
                    <a:pt x="968" y="746"/>
                  </a:lnTo>
                  <a:lnTo>
                    <a:pt x="956" y="738"/>
                  </a:lnTo>
                  <a:lnTo>
                    <a:pt x="942" y="730"/>
                  </a:lnTo>
                  <a:lnTo>
                    <a:pt x="930" y="724"/>
                  </a:lnTo>
                  <a:lnTo>
                    <a:pt x="914" y="718"/>
                  </a:lnTo>
                  <a:lnTo>
                    <a:pt x="900" y="714"/>
                  </a:lnTo>
                  <a:lnTo>
                    <a:pt x="884" y="712"/>
                  </a:lnTo>
                  <a:lnTo>
                    <a:pt x="868" y="712"/>
                  </a:lnTo>
                  <a:lnTo>
                    <a:pt x="868" y="7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10">
                <a:defRPr/>
              </a:pPr>
              <a:endParaRPr lang="en-GB" sz="2400">
                <a:solidFill>
                  <a:srgbClr val="000000"/>
                </a:solidFill>
                <a:latin typeface="Verdana"/>
              </a:endParaRPr>
            </a:p>
          </p:txBody>
        </p:sp>
        <p:sp>
          <p:nvSpPr>
            <p:cNvPr id="41" name="Rectangle 43">
              <a:extLst>
                <a:ext uri="{FF2B5EF4-FFF2-40B4-BE49-F238E27FC236}">
                  <a16:creationId xmlns:a16="http://schemas.microsoft.com/office/drawing/2014/main" id="{E66783E9-AFCE-EA48-AE10-149BBEE027F4}"/>
                </a:ext>
              </a:extLst>
            </p:cNvPr>
            <p:cNvSpPr>
              <a:spLocks noChangeArrowheads="1"/>
            </p:cNvSpPr>
            <p:nvPr/>
          </p:nvSpPr>
          <p:spPr bwMode="auto">
            <a:xfrm>
              <a:off x="2255838" y="2452688"/>
              <a:ext cx="31115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10">
                <a:defRPr/>
              </a:pPr>
              <a:endParaRPr lang="en-GB" sz="2400">
                <a:solidFill>
                  <a:srgbClr val="000000"/>
                </a:solidFill>
                <a:latin typeface="Verdana"/>
              </a:endParaRPr>
            </a:p>
          </p:txBody>
        </p:sp>
        <p:sp>
          <p:nvSpPr>
            <p:cNvPr id="42" name="Rectangle 44">
              <a:extLst>
                <a:ext uri="{FF2B5EF4-FFF2-40B4-BE49-F238E27FC236}">
                  <a16:creationId xmlns:a16="http://schemas.microsoft.com/office/drawing/2014/main" id="{1736484B-EBAB-E845-B0BA-3DD23135D265}"/>
                </a:ext>
              </a:extLst>
            </p:cNvPr>
            <p:cNvSpPr>
              <a:spLocks noChangeArrowheads="1"/>
            </p:cNvSpPr>
            <p:nvPr/>
          </p:nvSpPr>
          <p:spPr bwMode="auto">
            <a:xfrm>
              <a:off x="3636963" y="3763963"/>
              <a:ext cx="238125" cy="311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defTabSz="1219110">
                <a:defRPr/>
              </a:pPr>
              <a:endParaRPr lang="en-GB" sz="2400">
                <a:solidFill>
                  <a:srgbClr val="000000"/>
                </a:solidFill>
                <a:latin typeface="Verdana"/>
              </a:endParaRPr>
            </a:p>
          </p:txBody>
        </p:sp>
        <p:sp>
          <p:nvSpPr>
            <p:cNvPr id="43" name="Freeform 45">
              <a:extLst>
                <a:ext uri="{FF2B5EF4-FFF2-40B4-BE49-F238E27FC236}">
                  <a16:creationId xmlns:a16="http://schemas.microsoft.com/office/drawing/2014/main" id="{3A8A6167-93ED-5D49-B14C-7AF24E1573BE}"/>
                </a:ext>
              </a:extLst>
            </p:cNvPr>
            <p:cNvSpPr>
              <a:spLocks noEditPoints="1"/>
            </p:cNvSpPr>
            <p:nvPr/>
          </p:nvSpPr>
          <p:spPr bwMode="auto">
            <a:xfrm>
              <a:off x="1697038" y="512763"/>
              <a:ext cx="4117975" cy="4117975"/>
            </a:xfrm>
            <a:custGeom>
              <a:avLst/>
              <a:gdLst>
                <a:gd name="T0" fmla="*/ 14 w 2594"/>
                <a:gd name="T1" fmla="*/ 1100 h 2594"/>
                <a:gd name="T2" fmla="*/ 102 w 2594"/>
                <a:gd name="T3" fmla="*/ 794 h 2594"/>
                <a:gd name="T4" fmla="*/ 258 w 2594"/>
                <a:gd name="T5" fmla="*/ 522 h 2594"/>
                <a:gd name="T6" fmla="*/ 472 w 2594"/>
                <a:gd name="T7" fmla="*/ 298 h 2594"/>
                <a:gd name="T8" fmla="*/ 734 w 2594"/>
                <a:gd name="T9" fmla="*/ 128 h 2594"/>
                <a:gd name="T10" fmla="*/ 1036 w 2594"/>
                <a:gd name="T11" fmla="*/ 28 h 2594"/>
                <a:gd name="T12" fmla="*/ 1296 w 2594"/>
                <a:gd name="T13" fmla="*/ 0 h 2594"/>
                <a:gd name="T14" fmla="*/ 1558 w 2594"/>
                <a:gd name="T15" fmla="*/ 28 h 2594"/>
                <a:gd name="T16" fmla="*/ 1860 w 2594"/>
                <a:gd name="T17" fmla="*/ 128 h 2594"/>
                <a:gd name="T18" fmla="*/ 2122 w 2594"/>
                <a:gd name="T19" fmla="*/ 298 h 2594"/>
                <a:gd name="T20" fmla="*/ 2336 w 2594"/>
                <a:gd name="T21" fmla="*/ 522 h 2594"/>
                <a:gd name="T22" fmla="*/ 2492 w 2594"/>
                <a:gd name="T23" fmla="*/ 794 h 2594"/>
                <a:gd name="T24" fmla="*/ 2578 w 2594"/>
                <a:gd name="T25" fmla="*/ 1100 h 2594"/>
                <a:gd name="T26" fmla="*/ 2594 w 2594"/>
                <a:gd name="T27" fmla="*/ 1298 h 2594"/>
                <a:gd name="T28" fmla="*/ 2554 w 2594"/>
                <a:gd name="T29" fmla="*/ 1622 h 2594"/>
                <a:gd name="T30" fmla="*/ 2438 w 2594"/>
                <a:gd name="T31" fmla="*/ 1916 h 2594"/>
                <a:gd name="T32" fmla="*/ 2256 w 2594"/>
                <a:gd name="T33" fmla="*/ 2170 h 2594"/>
                <a:gd name="T34" fmla="*/ 2022 w 2594"/>
                <a:gd name="T35" fmla="*/ 2374 h 2594"/>
                <a:gd name="T36" fmla="*/ 1742 w 2594"/>
                <a:gd name="T37" fmla="*/ 2516 h 2594"/>
                <a:gd name="T38" fmla="*/ 1430 w 2594"/>
                <a:gd name="T39" fmla="*/ 2588 h 2594"/>
                <a:gd name="T40" fmla="*/ 1230 w 2594"/>
                <a:gd name="T41" fmla="*/ 2594 h 2594"/>
                <a:gd name="T42" fmla="*/ 912 w 2594"/>
                <a:gd name="T43" fmla="*/ 2536 h 2594"/>
                <a:gd name="T44" fmla="*/ 624 w 2594"/>
                <a:gd name="T45" fmla="*/ 2408 h 2594"/>
                <a:gd name="T46" fmla="*/ 380 w 2594"/>
                <a:gd name="T47" fmla="*/ 2216 h 2594"/>
                <a:gd name="T48" fmla="*/ 188 w 2594"/>
                <a:gd name="T49" fmla="*/ 1970 h 2594"/>
                <a:gd name="T50" fmla="*/ 58 w 2594"/>
                <a:gd name="T51" fmla="*/ 1684 h 2594"/>
                <a:gd name="T52" fmla="*/ 2 w 2594"/>
                <a:gd name="T53" fmla="*/ 1364 h 2594"/>
                <a:gd name="T54" fmla="*/ 216 w 2594"/>
                <a:gd name="T55" fmla="*/ 1354 h 2594"/>
                <a:gd name="T56" fmla="*/ 264 w 2594"/>
                <a:gd name="T57" fmla="*/ 1620 h 2594"/>
                <a:gd name="T58" fmla="*/ 372 w 2594"/>
                <a:gd name="T59" fmla="*/ 1858 h 2594"/>
                <a:gd name="T60" fmla="*/ 532 w 2594"/>
                <a:gd name="T61" fmla="*/ 2062 h 2594"/>
                <a:gd name="T62" fmla="*/ 650 w 2594"/>
                <a:gd name="T63" fmla="*/ 2164 h 2594"/>
                <a:gd name="T64" fmla="*/ 876 w 2594"/>
                <a:gd name="T65" fmla="*/ 2294 h 2594"/>
                <a:gd name="T66" fmla="*/ 1132 w 2594"/>
                <a:gd name="T67" fmla="*/ 2366 h 2594"/>
                <a:gd name="T68" fmla="*/ 1296 w 2594"/>
                <a:gd name="T69" fmla="*/ 2380 h 2594"/>
                <a:gd name="T70" fmla="*/ 1568 w 2594"/>
                <a:gd name="T71" fmla="*/ 2346 h 2594"/>
                <a:gd name="T72" fmla="*/ 1812 w 2594"/>
                <a:gd name="T73" fmla="*/ 2248 h 2594"/>
                <a:gd name="T74" fmla="*/ 2024 w 2594"/>
                <a:gd name="T75" fmla="*/ 2098 h 2594"/>
                <a:gd name="T76" fmla="*/ 2132 w 2594"/>
                <a:gd name="T77" fmla="*/ 1986 h 2594"/>
                <a:gd name="T78" fmla="*/ 2272 w 2594"/>
                <a:gd name="T79" fmla="*/ 1766 h 2594"/>
                <a:gd name="T80" fmla="*/ 2356 w 2594"/>
                <a:gd name="T81" fmla="*/ 1516 h 2594"/>
                <a:gd name="T82" fmla="*/ 2378 w 2594"/>
                <a:gd name="T83" fmla="*/ 1298 h 2594"/>
                <a:gd name="T84" fmla="*/ 2356 w 2594"/>
                <a:gd name="T85" fmla="*/ 1080 h 2594"/>
                <a:gd name="T86" fmla="*/ 2272 w 2594"/>
                <a:gd name="T87" fmla="*/ 830 h 2594"/>
                <a:gd name="T88" fmla="*/ 2132 w 2594"/>
                <a:gd name="T89" fmla="*/ 610 h 2594"/>
                <a:gd name="T90" fmla="*/ 2024 w 2594"/>
                <a:gd name="T91" fmla="*/ 498 h 2594"/>
                <a:gd name="T92" fmla="*/ 1812 w 2594"/>
                <a:gd name="T93" fmla="*/ 348 h 2594"/>
                <a:gd name="T94" fmla="*/ 1568 w 2594"/>
                <a:gd name="T95" fmla="*/ 250 h 2594"/>
                <a:gd name="T96" fmla="*/ 1296 w 2594"/>
                <a:gd name="T97" fmla="*/ 216 h 2594"/>
                <a:gd name="T98" fmla="*/ 1132 w 2594"/>
                <a:gd name="T99" fmla="*/ 230 h 2594"/>
                <a:gd name="T100" fmla="*/ 876 w 2594"/>
                <a:gd name="T101" fmla="*/ 302 h 2594"/>
                <a:gd name="T102" fmla="*/ 650 w 2594"/>
                <a:gd name="T103" fmla="*/ 432 h 2594"/>
                <a:gd name="T104" fmla="*/ 532 w 2594"/>
                <a:gd name="T105" fmla="*/ 534 h 2594"/>
                <a:gd name="T106" fmla="*/ 372 w 2594"/>
                <a:gd name="T107" fmla="*/ 738 h 2594"/>
                <a:gd name="T108" fmla="*/ 264 w 2594"/>
                <a:gd name="T109" fmla="*/ 976 h 2594"/>
                <a:gd name="T110" fmla="*/ 216 w 2594"/>
                <a:gd name="T111" fmla="*/ 124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94" h="2594">
                  <a:moveTo>
                    <a:pt x="0" y="1298"/>
                  </a:moveTo>
                  <a:lnTo>
                    <a:pt x="0" y="1298"/>
                  </a:lnTo>
                  <a:lnTo>
                    <a:pt x="2" y="1232"/>
                  </a:lnTo>
                  <a:lnTo>
                    <a:pt x="6" y="1166"/>
                  </a:lnTo>
                  <a:lnTo>
                    <a:pt x="14" y="1100"/>
                  </a:lnTo>
                  <a:lnTo>
                    <a:pt x="26" y="1036"/>
                  </a:lnTo>
                  <a:lnTo>
                    <a:pt x="40" y="974"/>
                  </a:lnTo>
                  <a:lnTo>
                    <a:pt x="58" y="912"/>
                  </a:lnTo>
                  <a:lnTo>
                    <a:pt x="78" y="852"/>
                  </a:lnTo>
                  <a:lnTo>
                    <a:pt x="102" y="794"/>
                  </a:lnTo>
                  <a:lnTo>
                    <a:pt x="128" y="736"/>
                  </a:lnTo>
                  <a:lnTo>
                    <a:pt x="156" y="680"/>
                  </a:lnTo>
                  <a:lnTo>
                    <a:pt x="188" y="626"/>
                  </a:lnTo>
                  <a:lnTo>
                    <a:pt x="222" y="572"/>
                  </a:lnTo>
                  <a:lnTo>
                    <a:pt x="258" y="522"/>
                  </a:lnTo>
                  <a:lnTo>
                    <a:pt x="296" y="472"/>
                  </a:lnTo>
                  <a:lnTo>
                    <a:pt x="336" y="426"/>
                  </a:lnTo>
                  <a:lnTo>
                    <a:pt x="380" y="380"/>
                  </a:lnTo>
                  <a:lnTo>
                    <a:pt x="424" y="338"/>
                  </a:lnTo>
                  <a:lnTo>
                    <a:pt x="472" y="298"/>
                  </a:lnTo>
                  <a:lnTo>
                    <a:pt x="520" y="258"/>
                  </a:lnTo>
                  <a:lnTo>
                    <a:pt x="572" y="222"/>
                  </a:lnTo>
                  <a:lnTo>
                    <a:pt x="624" y="188"/>
                  </a:lnTo>
                  <a:lnTo>
                    <a:pt x="678" y="158"/>
                  </a:lnTo>
                  <a:lnTo>
                    <a:pt x="734" y="128"/>
                  </a:lnTo>
                  <a:lnTo>
                    <a:pt x="792" y="102"/>
                  </a:lnTo>
                  <a:lnTo>
                    <a:pt x="850" y="80"/>
                  </a:lnTo>
                  <a:lnTo>
                    <a:pt x="912" y="60"/>
                  </a:lnTo>
                  <a:lnTo>
                    <a:pt x="972" y="42"/>
                  </a:lnTo>
                  <a:lnTo>
                    <a:pt x="1036" y="28"/>
                  </a:lnTo>
                  <a:lnTo>
                    <a:pt x="1100" y="16"/>
                  </a:lnTo>
                  <a:lnTo>
                    <a:pt x="1164" y="8"/>
                  </a:lnTo>
                  <a:lnTo>
                    <a:pt x="1230" y="2"/>
                  </a:lnTo>
                  <a:lnTo>
                    <a:pt x="1296" y="0"/>
                  </a:lnTo>
                  <a:lnTo>
                    <a:pt x="1296" y="0"/>
                  </a:lnTo>
                  <a:lnTo>
                    <a:pt x="1296" y="0"/>
                  </a:lnTo>
                  <a:lnTo>
                    <a:pt x="1364" y="2"/>
                  </a:lnTo>
                  <a:lnTo>
                    <a:pt x="1430" y="8"/>
                  </a:lnTo>
                  <a:lnTo>
                    <a:pt x="1494" y="16"/>
                  </a:lnTo>
                  <a:lnTo>
                    <a:pt x="1558" y="28"/>
                  </a:lnTo>
                  <a:lnTo>
                    <a:pt x="1622" y="42"/>
                  </a:lnTo>
                  <a:lnTo>
                    <a:pt x="1682" y="60"/>
                  </a:lnTo>
                  <a:lnTo>
                    <a:pt x="1742" y="80"/>
                  </a:lnTo>
                  <a:lnTo>
                    <a:pt x="1802" y="102"/>
                  </a:lnTo>
                  <a:lnTo>
                    <a:pt x="1860" y="128"/>
                  </a:lnTo>
                  <a:lnTo>
                    <a:pt x="1916" y="158"/>
                  </a:lnTo>
                  <a:lnTo>
                    <a:pt x="1970" y="188"/>
                  </a:lnTo>
                  <a:lnTo>
                    <a:pt x="2022" y="222"/>
                  </a:lnTo>
                  <a:lnTo>
                    <a:pt x="2072" y="258"/>
                  </a:lnTo>
                  <a:lnTo>
                    <a:pt x="2122" y="298"/>
                  </a:lnTo>
                  <a:lnTo>
                    <a:pt x="2168" y="338"/>
                  </a:lnTo>
                  <a:lnTo>
                    <a:pt x="2214" y="380"/>
                  </a:lnTo>
                  <a:lnTo>
                    <a:pt x="2256" y="426"/>
                  </a:lnTo>
                  <a:lnTo>
                    <a:pt x="2298" y="472"/>
                  </a:lnTo>
                  <a:lnTo>
                    <a:pt x="2336" y="522"/>
                  </a:lnTo>
                  <a:lnTo>
                    <a:pt x="2372" y="572"/>
                  </a:lnTo>
                  <a:lnTo>
                    <a:pt x="2406" y="626"/>
                  </a:lnTo>
                  <a:lnTo>
                    <a:pt x="2438" y="680"/>
                  </a:lnTo>
                  <a:lnTo>
                    <a:pt x="2466" y="736"/>
                  </a:lnTo>
                  <a:lnTo>
                    <a:pt x="2492" y="794"/>
                  </a:lnTo>
                  <a:lnTo>
                    <a:pt x="2516" y="852"/>
                  </a:lnTo>
                  <a:lnTo>
                    <a:pt x="2536" y="912"/>
                  </a:lnTo>
                  <a:lnTo>
                    <a:pt x="2554" y="974"/>
                  </a:lnTo>
                  <a:lnTo>
                    <a:pt x="2568" y="1036"/>
                  </a:lnTo>
                  <a:lnTo>
                    <a:pt x="2578" y="1100"/>
                  </a:lnTo>
                  <a:lnTo>
                    <a:pt x="2588" y="1166"/>
                  </a:lnTo>
                  <a:lnTo>
                    <a:pt x="2592" y="1232"/>
                  </a:lnTo>
                  <a:lnTo>
                    <a:pt x="2594" y="1298"/>
                  </a:lnTo>
                  <a:lnTo>
                    <a:pt x="2594" y="1298"/>
                  </a:lnTo>
                  <a:lnTo>
                    <a:pt x="2594" y="1298"/>
                  </a:lnTo>
                  <a:lnTo>
                    <a:pt x="2592" y="1364"/>
                  </a:lnTo>
                  <a:lnTo>
                    <a:pt x="2588" y="1430"/>
                  </a:lnTo>
                  <a:lnTo>
                    <a:pt x="2578" y="1496"/>
                  </a:lnTo>
                  <a:lnTo>
                    <a:pt x="2568" y="1560"/>
                  </a:lnTo>
                  <a:lnTo>
                    <a:pt x="2554" y="1622"/>
                  </a:lnTo>
                  <a:lnTo>
                    <a:pt x="2536" y="1684"/>
                  </a:lnTo>
                  <a:lnTo>
                    <a:pt x="2516" y="1744"/>
                  </a:lnTo>
                  <a:lnTo>
                    <a:pt x="2492" y="1802"/>
                  </a:lnTo>
                  <a:lnTo>
                    <a:pt x="2466" y="1860"/>
                  </a:lnTo>
                  <a:lnTo>
                    <a:pt x="2438" y="1916"/>
                  </a:lnTo>
                  <a:lnTo>
                    <a:pt x="2406" y="1970"/>
                  </a:lnTo>
                  <a:lnTo>
                    <a:pt x="2372" y="2024"/>
                  </a:lnTo>
                  <a:lnTo>
                    <a:pt x="2336" y="2074"/>
                  </a:lnTo>
                  <a:lnTo>
                    <a:pt x="2298" y="2122"/>
                  </a:lnTo>
                  <a:lnTo>
                    <a:pt x="2256" y="2170"/>
                  </a:lnTo>
                  <a:lnTo>
                    <a:pt x="2214" y="2216"/>
                  </a:lnTo>
                  <a:lnTo>
                    <a:pt x="2168" y="2258"/>
                  </a:lnTo>
                  <a:lnTo>
                    <a:pt x="2122" y="2298"/>
                  </a:lnTo>
                  <a:lnTo>
                    <a:pt x="2072" y="2338"/>
                  </a:lnTo>
                  <a:lnTo>
                    <a:pt x="2022" y="2374"/>
                  </a:lnTo>
                  <a:lnTo>
                    <a:pt x="1970" y="2408"/>
                  </a:lnTo>
                  <a:lnTo>
                    <a:pt x="1916" y="2438"/>
                  </a:lnTo>
                  <a:lnTo>
                    <a:pt x="1860" y="2466"/>
                  </a:lnTo>
                  <a:lnTo>
                    <a:pt x="1802" y="2492"/>
                  </a:lnTo>
                  <a:lnTo>
                    <a:pt x="1742" y="2516"/>
                  </a:lnTo>
                  <a:lnTo>
                    <a:pt x="1682" y="2536"/>
                  </a:lnTo>
                  <a:lnTo>
                    <a:pt x="1622" y="2554"/>
                  </a:lnTo>
                  <a:lnTo>
                    <a:pt x="1558" y="2568"/>
                  </a:lnTo>
                  <a:lnTo>
                    <a:pt x="1494" y="2580"/>
                  </a:lnTo>
                  <a:lnTo>
                    <a:pt x="1430" y="2588"/>
                  </a:lnTo>
                  <a:lnTo>
                    <a:pt x="1364" y="2594"/>
                  </a:lnTo>
                  <a:lnTo>
                    <a:pt x="1296" y="2594"/>
                  </a:lnTo>
                  <a:lnTo>
                    <a:pt x="1296" y="2594"/>
                  </a:lnTo>
                  <a:lnTo>
                    <a:pt x="1296" y="2594"/>
                  </a:lnTo>
                  <a:lnTo>
                    <a:pt x="1230" y="2594"/>
                  </a:lnTo>
                  <a:lnTo>
                    <a:pt x="1164" y="2588"/>
                  </a:lnTo>
                  <a:lnTo>
                    <a:pt x="1100" y="2580"/>
                  </a:lnTo>
                  <a:lnTo>
                    <a:pt x="1036" y="2568"/>
                  </a:lnTo>
                  <a:lnTo>
                    <a:pt x="972" y="2554"/>
                  </a:lnTo>
                  <a:lnTo>
                    <a:pt x="912" y="2536"/>
                  </a:lnTo>
                  <a:lnTo>
                    <a:pt x="850" y="2516"/>
                  </a:lnTo>
                  <a:lnTo>
                    <a:pt x="792" y="2492"/>
                  </a:lnTo>
                  <a:lnTo>
                    <a:pt x="734" y="2466"/>
                  </a:lnTo>
                  <a:lnTo>
                    <a:pt x="678" y="2438"/>
                  </a:lnTo>
                  <a:lnTo>
                    <a:pt x="624" y="2408"/>
                  </a:lnTo>
                  <a:lnTo>
                    <a:pt x="572" y="2374"/>
                  </a:lnTo>
                  <a:lnTo>
                    <a:pt x="520" y="2338"/>
                  </a:lnTo>
                  <a:lnTo>
                    <a:pt x="472" y="2298"/>
                  </a:lnTo>
                  <a:lnTo>
                    <a:pt x="424" y="2258"/>
                  </a:lnTo>
                  <a:lnTo>
                    <a:pt x="380" y="2216"/>
                  </a:lnTo>
                  <a:lnTo>
                    <a:pt x="336" y="2170"/>
                  </a:lnTo>
                  <a:lnTo>
                    <a:pt x="296" y="2122"/>
                  </a:lnTo>
                  <a:lnTo>
                    <a:pt x="258" y="2074"/>
                  </a:lnTo>
                  <a:lnTo>
                    <a:pt x="222" y="2024"/>
                  </a:lnTo>
                  <a:lnTo>
                    <a:pt x="188" y="1970"/>
                  </a:lnTo>
                  <a:lnTo>
                    <a:pt x="156" y="1916"/>
                  </a:lnTo>
                  <a:lnTo>
                    <a:pt x="128" y="1860"/>
                  </a:lnTo>
                  <a:lnTo>
                    <a:pt x="102" y="1802"/>
                  </a:lnTo>
                  <a:lnTo>
                    <a:pt x="78" y="1744"/>
                  </a:lnTo>
                  <a:lnTo>
                    <a:pt x="58" y="1684"/>
                  </a:lnTo>
                  <a:lnTo>
                    <a:pt x="40" y="1622"/>
                  </a:lnTo>
                  <a:lnTo>
                    <a:pt x="26" y="1560"/>
                  </a:lnTo>
                  <a:lnTo>
                    <a:pt x="14" y="1496"/>
                  </a:lnTo>
                  <a:lnTo>
                    <a:pt x="6" y="1430"/>
                  </a:lnTo>
                  <a:lnTo>
                    <a:pt x="2" y="1364"/>
                  </a:lnTo>
                  <a:lnTo>
                    <a:pt x="0" y="1298"/>
                  </a:lnTo>
                  <a:lnTo>
                    <a:pt x="0" y="1298"/>
                  </a:lnTo>
                  <a:close/>
                  <a:moveTo>
                    <a:pt x="216" y="1298"/>
                  </a:moveTo>
                  <a:lnTo>
                    <a:pt x="216" y="1298"/>
                  </a:lnTo>
                  <a:lnTo>
                    <a:pt x="216" y="1354"/>
                  </a:lnTo>
                  <a:lnTo>
                    <a:pt x="222" y="1408"/>
                  </a:lnTo>
                  <a:lnTo>
                    <a:pt x="228" y="1462"/>
                  </a:lnTo>
                  <a:lnTo>
                    <a:pt x="238" y="1516"/>
                  </a:lnTo>
                  <a:lnTo>
                    <a:pt x="250" y="1568"/>
                  </a:lnTo>
                  <a:lnTo>
                    <a:pt x="264" y="1620"/>
                  </a:lnTo>
                  <a:lnTo>
                    <a:pt x="282" y="1670"/>
                  </a:lnTo>
                  <a:lnTo>
                    <a:pt x="300" y="1718"/>
                  </a:lnTo>
                  <a:lnTo>
                    <a:pt x="322" y="1766"/>
                  </a:lnTo>
                  <a:lnTo>
                    <a:pt x="346" y="1814"/>
                  </a:lnTo>
                  <a:lnTo>
                    <a:pt x="372" y="1858"/>
                  </a:lnTo>
                  <a:lnTo>
                    <a:pt x="400" y="1902"/>
                  </a:lnTo>
                  <a:lnTo>
                    <a:pt x="430" y="1944"/>
                  </a:lnTo>
                  <a:lnTo>
                    <a:pt x="462" y="1986"/>
                  </a:lnTo>
                  <a:lnTo>
                    <a:pt x="496" y="2024"/>
                  </a:lnTo>
                  <a:lnTo>
                    <a:pt x="532" y="2062"/>
                  </a:lnTo>
                  <a:lnTo>
                    <a:pt x="532" y="2062"/>
                  </a:lnTo>
                  <a:lnTo>
                    <a:pt x="532" y="2062"/>
                  </a:lnTo>
                  <a:lnTo>
                    <a:pt x="570" y="2098"/>
                  </a:lnTo>
                  <a:lnTo>
                    <a:pt x="610" y="2132"/>
                  </a:lnTo>
                  <a:lnTo>
                    <a:pt x="650" y="2164"/>
                  </a:lnTo>
                  <a:lnTo>
                    <a:pt x="692" y="2194"/>
                  </a:lnTo>
                  <a:lnTo>
                    <a:pt x="736" y="2222"/>
                  </a:lnTo>
                  <a:lnTo>
                    <a:pt x="782" y="2248"/>
                  </a:lnTo>
                  <a:lnTo>
                    <a:pt x="828" y="2272"/>
                  </a:lnTo>
                  <a:lnTo>
                    <a:pt x="876" y="2294"/>
                  </a:lnTo>
                  <a:lnTo>
                    <a:pt x="926" y="2314"/>
                  </a:lnTo>
                  <a:lnTo>
                    <a:pt x="976" y="2330"/>
                  </a:lnTo>
                  <a:lnTo>
                    <a:pt x="1026" y="2346"/>
                  </a:lnTo>
                  <a:lnTo>
                    <a:pt x="1078" y="2358"/>
                  </a:lnTo>
                  <a:lnTo>
                    <a:pt x="1132" y="2366"/>
                  </a:lnTo>
                  <a:lnTo>
                    <a:pt x="1186" y="2374"/>
                  </a:lnTo>
                  <a:lnTo>
                    <a:pt x="1242" y="2378"/>
                  </a:lnTo>
                  <a:lnTo>
                    <a:pt x="1296" y="2380"/>
                  </a:lnTo>
                  <a:lnTo>
                    <a:pt x="1296" y="2380"/>
                  </a:lnTo>
                  <a:lnTo>
                    <a:pt x="1296" y="2380"/>
                  </a:lnTo>
                  <a:lnTo>
                    <a:pt x="1352" y="2378"/>
                  </a:lnTo>
                  <a:lnTo>
                    <a:pt x="1408" y="2374"/>
                  </a:lnTo>
                  <a:lnTo>
                    <a:pt x="1462" y="2366"/>
                  </a:lnTo>
                  <a:lnTo>
                    <a:pt x="1514" y="2358"/>
                  </a:lnTo>
                  <a:lnTo>
                    <a:pt x="1568" y="2346"/>
                  </a:lnTo>
                  <a:lnTo>
                    <a:pt x="1618" y="2330"/>
                  </a:lnTo>
                  <a:lnTo>
                    <a:pt x="1668" y="2314"/>
                  </a:lnTo>
                  <a:lnTo>
                    <a:pt x="1718" y="2294"/>
                  </a:lnTo>
                  <a:lnTo>
                    <a:pt x="1766" y="2272"/>
                  </a:lnTo>
                  <a:lnTo>
                    <a:pt x="1812" y="2248"/>
                  </a:lnTo>
                  <a:lnTo>
                    <a:pt x="1858" y="2222"/>
                  </a:lnTo>
                  <a:lnTo>
                    <a:pt x="1902" y="2194"/>
                  </a:lnTo>
                  <a:lnTo>
                    <a:pt x="1944" y="2164"/>
                  </a:lnTo>
                  <a:lnTo>
                    <a:pt x="1984" y="2132"/>
                  </a:lnTo>
                  <a:lnTo>
                    <a:pt x="2024" y="2098"/>
                  </a:lnTo>
                  <a:lnTo>
                    <a:pt x="2062" y="2062"/>
                  </a:lnTo>
                  <a:lnTo>
                    <a:pt x="2062" y="2062"/>
                  </a:lnTo>
                  <a:lnTo>
                    <a:pt x="2062" y="2062"/>
                  </a:lnTo>
                  <a:lnTo>
                    <a:pt x="2098" y="2024"/>
                  </a:lnTo>
                  <a:lnTo>
                    <a:pt x="2132" y="1986"/>
                  </a:lnTo>
                  <a:lnTo>
                    <a:pt x="2164" y="1944"/>
                  </a:lnTo>
                  <a:lnTo>
                    <a:pt x="2194" y="1902"/>
                  </a:lnTo>
                  <a:lnTo>
                    <a:pt x="2222" y="1858"/>
                  </a:lnTo>
                  <a:lnTo>
                    <a:pt x="2248" y="1814"/>
                  </a:lnTo>
                  <a:lnTo>
                    <a:pt x="2272" y="1766"/>
                  </a:lnTo>
                  <a:lnTo>
                    <a:pt x="2294" y="1718"/>
                  </a:lnTo>
                  <a:lnTo>
                    <a:pt x="2312" y="1670"/>
                  </a:lnTo>
                  <a:lnTo>
                    <a:pt x="2330" y="1620"/>
                  </a:lnTo>
                  <a:lnTo>
                    <a:pt x="2344" y="1568"/>
                  </a:lnTo>
                  <a:lnTo>
                    <a:pt x="2356" y="1516"/>
                  </a:lnTo>
                  <a:lnTo>
                    <a:pt x="2366" y="1462"/>
                  </a:lnTo>
                  <a:lnTo>
                    <a:pt x="2372" y="1408"/>
                  </a:lnTo>
                  <a:lnTo>
                    <a:pt x="2376" y="1354"/>
                  </a:lnTo>
                  <a:lnTo>
                    <a:pt x="2378" y="1298"/>
                  </a:lnTo>
                  <a:lnTo>
                    <a:pt x="2378" y="1298"/>
                  </a:lnTo>
                  <a:lnTo>
                    <a:pt x="2378" y="1298"/>
                  </a:lnTo>
                  <a:lnTo>
                    <a:pt x="2376" y="1242"/>
                  </a:lnTo>
                  <a:lnTo>
                    <a:pt x="2372" y="1188"/>
                  </a:lnTo>
                  <a:lnTo>
                    <a:pt x="2366" y="1134"/>
                  </a:lnTo>
                  <a:lnTo>
                    <a:pt x="2356" y="1080"/>
                  </a:lnTo>
                  <a:lnTo>
                    <a:pt x="2344" y="1028"/>
                  </a:lnTo>
                  <a:lnTo>
                    <a:pt x="2330" y="976"/>
                  </a:lnTo>
                  <a:lnTo>
                    <a:pt x="2312" y="926"/>
                  </a:lnTo>
                  <a:lnTo>
                    <a:pt x="2294" y="878"/>
                  </a:lnTo>
                  <a:lnTo>
                    <a:pt x="2272" y="830"/>
                  </a:lnTo>
                  <a:lnTo>
                    <a:pt x="2248" y="782"/>
                  </a:lnTo>
                  <a:lnTo>
                    <a:pt x="2222" y="738"/>
                  </a:lnTo>
                  <a:lnTo>
                    <a:pt x="2194" y="694"/>
                  </a:lnTo>
                  <a:lnTo>
                    <a:pt x="2164" y="652"/>
                  </a:lnTo>
                  <a:lnTo>
                    <a:pt x="2132" y="610"/>
                  </a:lnTo>
                  <a:lnTo>
                    <a:pt x="2098" y="570"/>
                  </a:lnTo>
                  <a:lnTo>
                    <a:pt x="2062" y="534"/>
                  </a:lnTo>
                  <a:lnTo>
                    <a:pt x="2062" y="534"/>
                  </a:lnTo>
                  <a:lnTo>
                    <a:pt x="2062" y="534"/>
                  </a:lnTo>
                  <a:lnTo>
                    <a:pt x="2024" y="498"/>
                  </a:lnTo>
                  <a:lnTo>
                    <a:pt x="1984" y="464"/>
                  </a:lnTo>
                  <a:lnTo>
                    <a:pt x="1944" y="432"/>
                  </a:lnTo>
                  <a:lnTo>
                    <a:pt x="1902" y="402"/>
                  </a:lnTo>
                  <a:lnTo>
                    <a:pt x="1858" y="374"/>
                  </a:lnTo>
                  <a:lnTo>
                    <a:pt x="1812" y="348"/>
                  </a:lnTo>
                  <a:lnTo>
                    <a:pt x="1766" y="324"/>
                  </a:lnTo>
                  <a:lnTo>
                    <a:pt x="1718" y="302"/>
                  </a:lnTo>
                  <a:lnTo>
                    <a:pt x="1668" y="282"/>
                  </a:lnTo>
                  <a:lnTo>
                    <a:pt x="1618" y="266"/>
                  </a:lnTo>
                  <a:lnTo>
                    <a:pt x="1568" y="250"/>
                  </a:lnTo>
                  <a:lnTo>
                    <a:pt x="1514" y="238"/>
                  </a:lnTo>
                  <a:lnTo>
                    <a:pt x="1462" y="230"/>
                  </a:lnTo>
                  <a:lnTo>
                    <a:pt x="1408" y="222"/>
                  </a:lnTo>
                  <a:lnTo>
                    <a:pt x="1352" y="218"/>
                  </a:lnTo>
                  <a:lnTo>
                    <a:pt x="1296" y="216"/>
                  </a:lnTo>
                  <a:lnTo>
                    <a:pt x="1296" y="216"/>
                  </a:lnTo>
                  <a:lnTo>
                    <a:pt x="1296" y="216"/>
                  </a:lnTo>
                  <a:lnTo>
                    <a:pt x="1242" y="218"/>
                  </a:lnTo>
                  <a:lnTo>
                    <a:pt x="1186" y="222"/>
                  </a:lnTo>
                  <a:lnTo>
                    <a:pt x="1132" y="230"/>
                  </a:lnTo>
                  <a:lnTo>
                    <a:pt x="1078" y="238"/>
                  </a:lnTo>
                  <a:lnTo>
                    <a:pt x="1026" y="250"/>
                  </a:lnTo>
                  <a:lnTo>
                    <a:pt x="976" y="266"/>
                  </a:lnTo>
                  <a:lnTo>
                    <a:pt x="926" y="282"/>
                  </a:lnTo>
                  <a:lnTo>
                    <a:pt x="876" y="302"/>
                  </a:lnTo>
                  <a:lnTo>
                    <a:pt x="828" y="324"/>
                  </a:lnTo>
                  <a:lnTo>
                    <a:pt x="782" y="348"/>
                  </a:lnTo>
                  <a:lnTo>
                    <a:pt x="736" y="374"/>
                  </a:lnTo>
                  <a:lnTo>
                    <a:pt x="692" y="402"/>
                  </a:lnTo>
                  <a:lnTo>
                    <a:pt x="650" y="432"/>
                  </a:lnTo>
                  <a:lnTo>
                    <a:pt x="610" y="464"/>
                  </a:lnTo>
                  <a:lnTo>
                    <a:pt x="570" y="498"/>
                  </a:lnTo>
                  <a:lnTo>
                    <a:pt x="532" y="534"/>
                  </a:lnTo>
                  <a:lnTo>
                    <a:pt x="532" y="534"/>
                  </a:lnTo>
                  <a:lnTo>
                    <a:pt x="532" y="534"/>
                  </a:lnTo>
                  <a:lnTo>
                    <a:pt x="496" y="570"/>
                  </a:lnTo>
                  <a:lnTo>
                    <a:pt x="462" y="610"/>
                  </a:lnTo>
                  <a:lnTo>
                    <a:pt x="430" y="652"/>
                  </a:lnTo>
                  <a:lnTo>
                    <a:pt x="400" y="694"/>
                  </a:lnTo>
                  <a:lnTo>
                    <a:pt x="372" y="738"/>
                  </a:lnTo>
                  <a:lnTo>
                    <a:pt x="346" y="782"/>
                  </a:lnTo>
                  <a:lnTo>
                    <a:pt x="322" y="830"/>
                  </a:lnTo>
                  <a:lnTo>
                    <a:pt x="300" y="878"/>
                  </a:lnTo>
                  <a:lnTo>
                    <a:pt x="282" y="926"/>
                  </a:lnTo>
                  <a:lnTo>
                    <a:pt x="264" y="976"/>
                  </a:lnTo>
                  <a:lnTo>
                    <a:pt x="250" y="1028"/>
                  </a:lnTo>
                  <a:lnTo>
                    <a:pt x="238" y="1080"/>
                  </a:lnTo>
                  <a:lnTo>
                    <a:pt x="228" y="1134"/>
                  </a:lnTo>
                  <a:lnTo>
                    <a:pt x="222" y="1188"/>
                  </a:lnTo>
                  <a:lnTo>
                    <a:pt x="216" y="1242"/>
                  </a:lnTo>
                  <a:lnTo>
                    <a:pt x="216" y="1298"/>
                  </a:lnTo>
                  <a:lnTo>
                    <a:pt x="216" y="1298"/>
                  </a:lnTo>
                  <a:lnTo>
                    <a:pt x="216" y="12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10">
                <a:defRPr/>
              </a:pPr>
              <a:endParaRPr lang="en-GB" sz="2400">
                <a:solidFill>
                  <a:srgbClr val="000000"/>
                </a:solidFill>
                <a:latin typeface="Verdana"/>
              </a:endParaRPr>
            </a:p>
          </p:txBody>
        </p:sp>
      </p:grpSp>
      <p:sp>
        <p:nvSpPr>
          <p:cNvPr id="44" name="Equal 5">
            <a:extLst>
              <a:ext uri="{FF2B5EF4-FFF2-40B4-BE49-F238E27FC236}">
                <a16:creationId xmlns:a16="http://schemas.microsoft.com/office/drawing/2014/main" id="{163B1D1B-8BDF-A74F-8E57-0D23E99FFE46}"/>
              </a:ext>
            </a:extLst>
          </p:cNvPr>
          <p:cNvSpPr/>
          <p:nvPr/>
        </p:nvSpPr>
        <p:spPr>
          <a:xfrm>
            <a:off x="7283287" y="5358112"/>
            <a:ext cx="825595" cy="701277"/>
          </a:xfrm>
          <a:prstGeom prst="mathEqual">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a:defRPr/>
            </a:pPr>
            <a:endParaRPr lang="en-GB" sz="2533">
              <a:solidFill>
                <a:srgbClr val="000000"/>
              </a:solidFill>
              <a:latin typeface="Verdana"/>
            </a:endParaRPr>
          </a:p>
        </p:txBody>
      </p:sp>
      <p:sp>
        <p:nvSpPr>
          <p:cNvPr id="45" name="TextBox 44">
            <a:extLst>
              <a:ext uri="{FF2B5EF4-FFF2-40B4-BE49-F238E27FC236}">
                <a16:creationId xmlns:a16="http://schemas.microsoft.com/office/drawing/2014/main" id="{FF57FA37-F315-B14D-8DE8-5D67F809F60E}"/>
              </a:ext>
            </a:extLst>
          </p:cNvPr>
          <p:cNvSpPr txBox="1"/>
          <p:nvPr/>
        </p:nvSpPr>
        <p:spPr>
          <a:xfrm>
            <a:off x="3569390" y="4782674"/>
            <a:ext cx="620684" cy="1733680"/>
          </a:xfrm>
          <a:prstGeom prst="rect">
            <a:avLst/>
          </a:prstGeom>
          <a:noFill/>
        </p:spPr>
        <p:txBody>
          <a:bodyPr wrap="square" rtlCol="0">
            <a:spAutoFit/>
          </a:bodyPr>
          <a:lstStyle/>
          <a:p>
            <a:pPr defTabSz="1219110"/>
            <a:r>
              <a:rPr lang="da-DK" sz="10666" dirty="0">
                <a:solidFill>
                  <a:srgbClr val="007C92"/>
                </a:solidFill>
                <a:latin typeface="Verdana"/>
              </a:rPr>
              <a:t>-</a:t>
            </a:r>
            <a:endParaRPr lang="en-GB" sz="10666" dirty="0">
              <a:solidFill>
                <a:srgbClr val="007C92"/>
              </a:solidFill>
              <a:latin typeface="Verdana"/>
            </a:endParaRPr>
          </a:p>
        </p:txBody>
      </p:sp>
      <p:sp>
        <p:nvSpPr>
          <p:cNvPr id="46" name="Oval 45">
            <a:extLst>
              <a:ext uri="{FF2B5EF4-FFF2-40B4-BE49-F238E27FC236}">
                <a16:creationId xmlns:a16="http://schemas.microsoft.com/office/drawing/2014/main" id="{A367C31B-C6DF-E44B-B1EA-8E3DE95AE76E}"/>
              </a:ext>
            </a:extLst>
          </p:cNvPr>
          <p:cNvSpPr>
            <a:spLocks/>
          </p:cNvSpPr>
          <p:nvPr/>
        </p:nvSpPr>
        <p:spPr>
          <a:xfrm>
            <a:off x="9095115" y="4433486"/>
            <a:ext cx="952548" cy="952548"/>
          </a:xfrm>
          <a:prstGeom prst="ellipse">
            <a:avLst/>
          </a:prstGeom>
          <a:noFill/>
          <a:ln w="57150">
            <a:solidFill>
              <a:srgbClr val="E64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7" name="Graphic 46" descr="Man">
            <a:extLst>
              <a:ext uri="{FF2B5EF4-FFF2-40B4-BE49-F238E27FC236}">
                <a16:creationId xmlns:a16="http://schemas.microsoft.com/office/drawing/2014/main" id="{388F93EE-6181-DD4A-9C49-9F5C798BDB4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86957" y="4497031"/>
            <a:ext cx="952547" cy="952547"/>
          </a:xfrm>
          <a:prstGeom prst="rect">
            <a:avLst/>
          </a:prstGeom>
        </p:spPr>
      </p:pic>
      <p:sp>
        <p:nvSpPr>
          <p:cNvPr id="29" name="Rectangle: Rounded Corners 12">
            <a:extLst>
              <a:ext uri="{FF2B5EF4-FFF2-40B4-BE49-F238E27FC236}">
                <a16:creationId xmlns:a16="http://schemas.microsoft.com/office/drawing/2014/main" id="{D6288345-6FFD-6A40-BA44-46BB714F1B9C}"/>
              </a:ext>
            </a:extLst>
          </p:cNvPr>
          <p:cNvSpPr/>
          <p:nvPr/>
        </p:nvSpPr>
        <p:spPr>
          <a:xfrm>
            <a:off x="8183317" y="5066951"/>
            <a:ext cx="2759827" cy="1439612"/>
          </a:xfrm>
          <a:prstGeom prst="roundRect">
            <a:avLst/>
          </a:prstGeom>
          <a:solidFill>
            <a:schemeClr val="accent5">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eaLnBrk="0" fontAlgn="base" hangingPunct="0">
              <a:spcBef>
                <a:spcPct val="25000"/>
              </a:spcBef>
              <a:spcAft>
                <a:spcPct val="0"/>
              </a:spcAft>
              <a:defRPr/>
            </a:pPr>
            <a:r>
              <a:rPr lang="en-US" sz="1600" dirty="0">
                <a:solidFill>
                  <a:srgbClr val="007C92"/>
                </a:solidFill>
                <a:latin typeface="Verdana"/>
              </a:rPr>
              <a:t>8,760 hours</a:t>
            </a:r>
            <a:endParaRPr lang="en-US" sz="1600" b="1" dirty="0">
              <a:solidFill>
                <a:srgbClr val="007C92"/>
              </a:solidFill>
              <a:latin typeface="Verdana"/>
            </a:endParaRPr>
          </a:p>
          <a:p>
            <a:pPr algn="ctr" defTabSz="1219110" eaLnBrk="0" fontAlgn="base" hangingPunct="0">
              <a:spcBef>
                <a:spcPct val="25000"/>
              </a:spcBef>
              <a:spcAft>
                <a:spcPct val="0"/>
              </a:spcAft>
              <a:defRPr/>
            </a:pPr>
            <a:r>
              <a:rPr lang="en-US" sz="1600" dirty="0">
                <a:solidFill>
                  <a:srgbClr val="000000"/>
                </a:solidFill>
                <a:latin typeface="Verdana"/>
              </a:rPr>
              <a:t>“on your own”</a:t>
            </a:r>
          </a:p>
        </p:txBody>
      </p:sp>
      <p:sp>
        <p:nvSpPr>
          <p:cNvPr id="30" name="Rectangle: Rounded Corners 13">
            <a:extLst>
              <a:ext uri="{FF2B5EF4-FFF2-40B4-BE49-F238E27FC236}">
                <a16:creationId xmlns:a16="http://schemas.microsoft.com/office/drawing/2014/main" id="{EA01277A-6E4D-B643-BBFC-88BC17F79815}"/>
              </a:ext>
            </a:extLst>
          </p:cNvPr>
          <p:cNvSpPr/>
          <p:nvPr/>
        </p:nvSpPr>
        <p:spPr>
          <a:xfrm>
            <a:off x="4455429" y="5066954"/>
            <a:ext cx="2759827" cy="1476197"/>
          </a:xfrm>
          <a:prstGeom prst="roundRect">
            <a:avLst/>
          </a:prstGeom>
          <a:solidFill>
            <a:srgbClr val="C2DEEA"/>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eaLnBrk="0" fontAlgn="base" hangingPunct="0">
              <a:spcBef>
                <a:spcPct val="25000"/>
              </a:spcBef>
              <a:spcAft>
                <a:spcPct val="0"/>
              </a:spcAft>
              <a:defRPr/>
            </a:pPr>
            <a:r>
              <a:rPr lang="en-US" sz="1600" dirty="0">
                <a:solidFill>
                  <a:srgbClr val="007C92"/>
                </a:solidFill>
                <a:latin typeface="Verdana"/>
              </a:rPr>
              <a:t>6 hours a year</a:t>
            </a:r>
            <a:endParaRPr lang="en-US" sz="1600" b="1" dirty="0">
              <a:solidFill>
                <a:srgbClr val="007C92"/>
              </a:solidFill>
              <a:latin typeface="Verdana"/>
            </a:endParaRPr>
          </a:p>
          <a:p>
            <a:pPr algn="ctr" defTabSz="1219110" eaLnBrk="0" fontAlgn="base" hangingPunct="0">
              <a:spcBef>
                <a:spcPct val="25000"/>
              </a:spcBef>
              <a:spcAft>
                <a:spcPct val="0"/>
              </a:spcAft>
              <a:defRPr/>
            </a:pPr>
            <a:r>
              <a:rPr lang="en-US" sz="1600" dirty="0">
                <a:solidFill>
                  <a:srgbClr val="000000"/>
                </a:solidFill>
                <a:latin typeface="Verdana"/>
              </a:rPr>
              <a:t>in a doctor’s office or with other health professional</a:t>
            </a:r>
            <a:r>
              <a:rPr lang="en-US" sz="1600" baseline="30000" dirty="0">
                <a:solidFill>
                  <a:srgbClr val="000000"/>
                </a:solidFill>
                <a:latin typeface="Verdana"/>
              </a:rPr>
              <a:t>1</a:t>
            </a:r>
            <a:endParaRPr lang="en-US" sz="1600" dirty="0">
              <a:solidFill>
                <a:srgbClr val="000000"/>
              </a:solidFill>
              <a:latin typeface="Verdana"/>
            </a:endParaRPr>
          </a:p>
        </p:txBody>
      </p:sp>
      <p:sp>
        <p:nvSpPr>
          <p:cNvPr id="31" name="Rectangle: Rounded Corners 7">
            <a:extLst>
              <a:ext uri="{FF2B5EF4-FFF2-40B4-BE49-F238E27FC236}">
                <a16:creationId xmlns:a16="http://schemas.microsoft.com/office/drawing/2014/main" id="{180E8986-CB86-E14B-B764-7D5CDCE09C35}"/>
              </a:ext>
            </a:extLst>
          </p:cNvPr>
          <p:cNvSpPr/>
          <p:nvPr/>
        </p:nvSpPr>
        <p:spPr>
          <a:xfrm>
            <a:off x="826589" y="5066954"/>
            <a:ext cx="2759827" cy="1513087"/>
          </a:xfrm>
          <a:prstGeom prst="roundRect">
            <a:avLst/>
          </a:prstGeom>
          <a:solidFill>
            <a:srgbClr val="72B5CC"/>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10" eaLnBrk="0" fontAlgn="base" hangingPunct="0">
              <a:spcBef>
                <a:spcPct val="25000"/>
              </a:spcBef>
              <a:spcAft>
                <a:spcPct val="0"/>
              </a:spcAft>
              <a:defRPr/>
            </a:pPr>
            <a:r>
              <a:rPr lang="en-US" sz="1600" dirty="0">
                <a:solidFill>
                  <a:srgbClr val="007C92"/>
                </a:solidFill>
                <a:latin typeface="Verdana"/>
              </a:rPr>
              <a:t>8,766 hours in a year </a:t>
            </a:r>
          </a:p>
          <a:p>
            <a:pPr algn="ctr" defTabSz="1219110" eaLnBrk="0" fontAlgn="base" hangingPunct="0">
              <a:spcBef>
                <a:spcPct val="25000"/>
              </a:spcBef>
              <a:spcAft>
                <a:spcPct val="0"/>
              </a:spcAft>
              <a:defRPr/>
            </a:pPr>
            <a:endParaRPr lang="en-US" sz="1600" b="1" dirty="0">
              <a:solidFill>
                <a:srgbClr val="FFFFFF"/>
              </a:solidFill>
              <a:latin typeface="Verdana"/>
            </a:endParaRPr>
          </a:p>
          <a:p>
            <a:pPr algn="ctr" defTabSz="1219110" eaLnBrk="0" fontAlgn="base" hangingPunct="0">
              <a:spcBef>
                <a:spcPct val="25000"/>
              </a:spcBef>
              <a:spcAft>
                <a:spcPct val="0"/>
              </a:spcAft>
              <a:defRPr/>
            </a:pPr>
            <a:r>
              <a:rPr lang="en-US" sz="1600" dirty="0">
                <a:solidFill>
                  <a:srgbClr val="000000"/>
                </a:solidFill>
                <a:latin typeface="Verdana"/>
              </a:rPr>
              <a:t>24 X 365.25 </a:t>
            </a:r>
            <a:endParaRPr lang="en-GB" sz="1600" dirty="0">
              <a:solidFill>
                <a:srgbClr val="000000"/>
              </a:solidFill>
              <a:latin typeface="Verdana"/>
            </a:endParaRPr>
          </a:p>
        </p:txBody>
      </p:sp>
    </p:spTree>
    <p:extLst>
      <p:ext uri="{BB962C8B-B14F-4D97-AF65-F5344CB8AC3E}">
        <p14:creationId xmlns:p14="http://schemas.microsoft.com/office/powerpoint/2010/main" val="2938039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las of MS 3rd edition">
            <a:extLst>
              <a:ext uri="{FF2B5EF4-FFF2-40B4-BE49-F238E27FC236}">
                <a16:creationId xmlns:a16="http://schemas.microsoft.com/office/drawing/2014/main" id="{CE2D067F-270E-4DCD-AADC-56664F922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709" y="1726232"/>
            <a:ext cx="1876425" cy="2428875"/>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91D46F33-DD03-44E0-A165-E309CD498ABA}"/>
              </a:ext>
            </a:extLst>
          </p:cNvPr>
          <p:cNvSpPr txBox="1"/>
          <p:nvPr/>
        </p:nvSpPr>
        <p:spPr>
          <a:xfrm>
            <a:off x="6382139" y="4155107"/>
            <a:ext cx="5570375" cy="1569660"/>
          </a:xfrm>
          <a:prstGeom prst="rect">
            <a:avLst/>
          </a:prstGeom>
          <a:noFill/>
        </p:spPr>
        <p:txBody>
          <a:bodyPr wrap="square" rtlCol="0">
            <a:spAutoFit/>
          </a:bodyPr>
          <a:lstStyle/>
          <a:p>
            <a:r>
              <a:rPr lang="en-GB" sz="1600" dirty="0">
                <a:solidFill>
                  <a:srgbClr val="333399"/>
                </a:solidFill>
                <a:latin typeface="Times New Roman" panose="02020603050405020304" pitchFamily="18" charset="0"/>
                <a:cs typeface="Times New Roman" panose="02020603050405020304" pitchFamily="18" charset="0"/>
              </a:rPr>
              <a:t>I want rehab. They always say. Wait. No response. To be patient. … General practitioner, change the wound once a week. Urology doctor, going to appointments yourself, always doing everything on your own.</a:t>
            </a:r>
          </a:p>
          <a:p>
            <a:r>
              <a:rPr lang="en-GB" sz="1600" dirty="0">
                <a:solidFill>
                  <a:srgbClr val="333399"/>
                </a:solidFill>
                <a:latin typeface="Times New Roman" panose="02020603050405020304" pitchFamily="18" charset="0"/>
                <a:cs typeface="Times New Roman" panose="02020603050405020304" pitchFamily="18" charset="0"/>
              </a:rPr>
              <a:t>Quarantine is not that easy, ... don't go outside, then the bed is not so good.</a:t>
            </a:r>
            <a:endParaRPr lang="en-GB" sz="1600" b="0" i="0" u="none" strike="noStrike" baseline="0" dirty="0">
              <a:solidFill>
                <a:srgbClr val="333399"/>
              </a:solidFill>
              <a:latin typeface="Times New Roman" panose="02020603050405020304" pitchFamily="18" charset="0"/>
              <a:cs typeface="Times New Roman" panose="02020603050405020304" pitchFamily="18" charset="0"/>
            </a:endParaRPr>
          </a:p>
        </p:txBody>
      </p:sp>
      <p:sp>
        <p:nvSpPr>
          <p:cNvPr id="18" name="Başlık 1">
            <a:extLst>
              <a:ext uri="{FF2B5EF4-FFF2-40B4-BE49-F238E27FC236}">
                <a16:creationId xmlns:a16="http://schemas.microsoft.com/office/drawing/2014/main" id="{77909D2A-67CF-41D0-BFD4-C6E1B247FE8B}"/>
              </a:ext>
            </a:extLst>
          </p:cNvPr>
          <p:cNvSpPr txBox="1">
            <a:spLocks/>
          </p:cNvSpPr>
          <p:nvPr/>
        </p:nvSpPr>
        <p:spPr>
          <a:xfrm>
            <a:off x="430693" y="260309"/>
            <a:ext cx="10515600" cy="1325563"/>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GB" sz="5900" b="1" dirty="0">
                <a:solidFill>
                  <a:schemeClr val="accent4"/>
                </a:solidFill>
                <a:latin typeface="Calibri" panose="020F0502020204030204" pitchFamily="34" charset="0"/>
                <a:cs typeface="Calibri" panose="020F0502020204030204" pitchFamily="34" charset="0"/>
              </a:rPr>
              <a:t>People among us: </a:t>
            </a:r>
            <a:br>
              <a:rPr lang="en-GB" sz="5900" b="1" dirty="0">
                <a:solidFill>
                  <a:schemeClr val="accent4"/>
                </a:solidFill>
                <a:latin typeface="Calibri" panose="020F0502020204030204" pitchFamily="34" charset="0"/>
                <a:cs typeface="Calibri" panose="020F0502020204030204" pitchFamily="34" charset="0"/>
              </a:rPr>
            </a:br>
            <a:r>
              <a:rPr lang="en-GB" sz="3600" b="1" dirty="0">
                <a:solidFill>
                  <a:srgbClr val="333399"/>
                </a:solidFill>
                <a:latin typeface="Calibri" panose="020F0502020204030204" pitchFamily="34" charset="0"/>
                <a:cs typeface="Calibri" panose="020F0502020204030204" pitchFamily="34" charset="0"/>
              </a:rPr>
              <a:t>Muhammad, 32 </a:t>
            </a:r>
            <a:r>
              <a:rPr lang="en-GB" sz="3600" b="1" dirty="0" err="1">
                <a:solidFill>
                  <a:srgbClr val="333399"/>
                </a:solidFill>
                <a:latin typeface="Calibri" panose="020F0502020204030204" pitchFamily="34" charset="0"/>
                <a:cs typeface="Calibri" panose="020F0502020204030204" pitchFamily="34" charset="0"/>
              </a:rPr>
              <a:t>yrs</a:t>
            </a:r>
            <a:r>
              <a:rPr lang="en-GB" sz="3600" b="1" dirty="0">
                <a:solidFill>
                  <a:srgbClr val="333399"/>
                </a:solidFill>
                <a:latin typeface="Calibri" panose="020F0502020204030204" pitchFamily="34" charset="0"/>
                <a:cs typeface="Calibri" panose="020F0502020204030204" pitchFamily="34" charset="0"/>
              </a:rPr>
              <a:t> old, male, refugee from Somalia</a:t>
            </a:r>
            <a:br>
              <a:rPr lang="en-GB" sz="3600" b="1" dirty="0">
                <a:solidFill>
                  <a:srgbClr val="333399"/>
                </a:solidFill>
                <a:latin typeface="Calibri" panose="020F0502020204030204" pitchFamily="34" charset="0"/>
                <a:cs typeface="Calibri" panose="020F0502020204030204" pitchFamily="34" charset="0"/>
              </a:rPr>
            </a:br>
            <a:endParaRPr lang="en-GB" sz="3600" b="1" dirty="0">
              <a:solidFill>
                <a:srgbClr val="333399"/>
              </a:solidFill>
              <a:latin typeface="Calibri" panose="020F0502020204030204" pitchFamily="34" charset="0"/>
              <a:cs typeface="Calibri" panose="020F0502020204030204" pitchFamily="34" charset="0"/>
            </a:endParaRPr>
          </a:p>
        </p:txBody>
      </p:sp>
      <p:sp>
        <p:nvSpPr>
          <p:cNvPr id="6" name="İçerik Yer Tutucusu 5">
            <a:extLst>
              <a:ext uri="{FF2B5EF4-FFF2-40B4-BE49-F238E27FC236}">
                <a16:creationId xmlns:a16="http://schemas.microsoft.com/office/drawing/2014/main" id="{FFAE591E-791B-4D5F-B4B7-A18F5BFFE652}"/>
              </a:ext>
            </a:extLst>
          </p:cNvPr>
          <p:cNvSpPr>
            <a:spLocks noGrp="1"/>
          </p:cNvSpPr>
          <p:nvPr>
            <p:ph idx="1"/>
          </p:nvPr>
        </p:nvSpPr>
        <p:spPr>
          <a:xfrm>
            <a:off x="359158" y="1667003"/>
            <a:ext cx="5570375" cy="4864425"/>
          </a:xfrm>
        </p:spPr>
        <p:txBody>
          <a:bodyPr>
            <a:normAutofit/>
          </a:bodyPr>
          <a:lstStyle/>
          <a:p>
            <a:pPr marL="0" indent="0">
              <a:lnSpc>
                <a:spcPct val="120000"/>
              </a:lnSpc>
              <a:spcBef>
                <a:spcPts val="0"/>
              </a:spcBef>
              <a:buNone/>
            </a:pPr>
            <a:r>
              <a:rPr lang="en-GB" sz="1800" b="1" dirty="0">
                <a:solidFill>
                  <a:srgbClr val="333399"/>
                </a:solidFill>
                <a:latin typeface="Calibri" panose="020F0502020204030204" pitchFamily="34" charset="0"/>
                <a:cs typeface="Calibri" panose="020F0502020204030204" pitchFamily="34" charset="0"/>
              </a:rPr>
              <a:t>Before the pandemic</a:t>
            </a:r>
          </a:p>
          <a:p>
            <a:pPr>
              <a:lnSpc>
                <a:spcPct val="120000"/>
              </a:lnSpc>
              <a:spcBef>
                <a:spcPts val="0"/>
              </a:spcBef>
            </a:pPr>
            <a:r>
              <a:rPr lang="en-GB" sz="1600" dirty="0">
                <a:latin typeface="Calibri" panose="020F0502020204030204" pitchFamily="34" charset="0"/>
                <a:cs typeface="Calibri" panose="020F0502020204030204" pitchFamily="34" charset="0"/>
              </a:rPr>
              <a:t>Disabled due to a gunshot wound, had surgery in Germany and was hospitalized for five months.</a:t>
            </a:r>
          </a:p>
          <a:p>
            <a:pPr>
              <a:lnSpc>
                <a:spcPct val="120000"/>
              </a:lnSpc>
              <a:spcBef>
                <a:spcPts val="0"/>
              </a:spcBef>
            </a:pPr>
            <a:r>
              <a:rPr lang="en-GB" sz="1600" dirty="0">
                <a:latin typeface="Calibri" panose="020F0502020204030204" pitchFamily="34" charset="0"/>
                <a:cs typeface="Calibri" panose="020F0502020204030204" pitchFamily="34" charset="0"/>
              </a:rPr>
              <a:t>Lives with his wife in a container with 400 people, no residence permit</a:t>
            </a:r>
          </a:p>
          <a:p>
            <a:pPr>
              <a:lnSpc>
                <a:spcPct val="120000"/>
              </a:lnSpc>
              <a:spcBef>
                <a:spcPts val="0"/>
              </a:spcBef>
            </a:pPr>
            <a:r>
              <a:rPr lang="en-GB" sz="1600" dirty="0">
                <a:latin typeface="Calibri" panose="020F0502020204030204" pitchFamily="34" charset="0"/>
                <a:cs typeface="Calibri" panose="020F0502020204030204" pitchFamily="34" charset="0"/>
              </a:rPr>
              <a:t>Rehabilitation request not accepted, trying to do sports</a:t>
            </a:r>
          </a:p>
          <a:p>
            <a:pPr>
              <a:lnSpc>
                <a:spcPct val="120000"/>
              </a:lnSpc>
              <a:spcBef>
                <a:spcPts val="0"/>
              </a:spcBef>
            </a:pPr>
            <a:r>
              <a:rPr lang="en-GB" sz="1600" dirty="0">
                <a:latin typeface="Calibri" panose="020F0502020204030204" pitchFamily="34" charset="0"/>
                <a:cs typeface="Calibri" panose="020F0502020204030204" pitchFamily="34" charset="0"/>
              </a:rPr>
              <a:t>Stigma regarding being Muslim</a:t>
            </a:r>
          </a:p>
          <a:p>
            <a:pPr>
              <a:lnSpc>
                <a:spcPct val="120000"/>
              </a:lnSpc>
              <a:spcBef>
                <a:spcPts val="0"/>
              </a:spcBef>
            </a:pPr>
            <a:r>
              <a:rPr lang="en-GB" sz="1600" dirty="0">
                <a:latin typeface="Calibri" panose="020F0502020204030204" pitchFamily="34" charset="0"/>
                <a:cs typeface="Calibri" panose="020F0502020204030204" pitchFamily="34" charset="0"/>
              </a:rPr>
              <a:t>Tries to learn German to find a job and to integrate, his wife is working</a:t>
            </a:r>
          </a:p>
          <a:p>
            <a:pPr>
              <a:lnSpc>
                <a:spcPct val="120000"/>
              </a:lnSpc>
              <a:spcBef>
                <a:spcPts val="0"/>
              </a:spcBef>
            </a:pPr>
            <a:endParaRPr lang="en-GB" sz="1600" dirty="0">
              <a:latin typeface="Calibri" panose="020F0502020204030204" pitchFamily="34" charset="0"/>
              <a:cs typeface="Calibri" panose="020F0502020204030204" pitchFamily="34" charset="0"/>
            </a:endParaRPr>
          </a:p>
          <a:p>
            <a:pPr marL="0" indent="0">
              <a:lnSpc>
                <a:spcPct val="120000"/>
              </a:lnSpc>
              <a:spcBef>
                <a:spcPts val="0"/>
              </a:spcBef>
              <a:buNone/>
            </a:pPr>
            <a:r>
              <a:rPr lang="en-GB" sz="1800" b="1" dirty="0">
                <a:solidFill>
                  <a:srgbClr val="333399"/>
                </a:solidFill>
                <a:latin typeface="Calibri" panose="020F0502020204030204" pitchFamily="34" charset="0"/>
                <a:cs typeface="Calibri" panose="020F0502020204030204" pitchFamily="34" charset="0"/>
              </a:rPr>
              <a:t>With the pandemic</a:t>
            </a:r>
          </a:p>
          <a:p>
            <a:pPr>
              <a:lnSpc>
                <a:spcPct val="120000"/>
              </a:lnSpc>
              <a:spcBef>
                <a:spcPts val="0"/>
              </a:spcBef>
            </a:pPr>
            <a:r>
              <a:rPr lang="en-GB" sz="1600" dirty="0">
                <a:latin typeface="Calibri" panose="020F0502020204030204" pitchFamily="34" charset="0"/>
                <a:cs typeface="Calibri" panose="020F0502020204030204" pitchFamily="34" charset="0"/>
              </a:rPr>
              <a:t>Infected with COVID-19, quarantined and unable to exercise</a:t>
            </a:r>
          </a:p>
          <a:p>
            <a:pPr>
              <a:lnSpc>
                <a:spcPct val="120000"/>
              </a:lnSpc>
              <a:spcBef>
                <a:spcPts val="0"/>
              </a:spcBef>
            </a:pPr>
            <a:r>
              <a:rPr lang="en-GB" sz="1600" dirty="0">
                <a:latin typeface="Calibri" panose="020F0502020204030204" pitchFamily="34" charset="0"/>
                <a:cs typeface="Calibri" panose="020F0502020204030204" pitchFamily="34" charset="0"/>
              </a:rPr>
              <a:t>Still trying to have rehabilitation</a:t>
            </a:r>
          </a:p>
          <a:p>
            <a:pPr>
              <a:lnSpc>
                <a:spcPct val="120000"/>
              </a:lnSpc>
              <a:spcBef>
                <a:spcPts val="0"/>
              </a:spcBef>
            </a:pPr>
            <a:r>
              <a:rPr lang="en-GB" sz="1600" dirty="0">
                <a:latin typeface="Calibri" panose="020F0502020204030204" pitchFamily="34" charset="0"/>
                <a:cs typeface="Calibri" panose="020F0502020204030204" pitchFamily="34" charset="0"/>
              </a:rPr>
              <a:t>Online German course </a:t>
            </a:r>
          </a:p>
        </p:txBody>
      </p:sp>
    </p:spTree>
    <p:extLst>
      <p:ext uri="{BB962C8B-B14F-4D97-AF65-F5344CB8AC3E}">
        <p14:creationId xmlns:p14="http://schemas.microsoft.com/office/powerpoint/2010/main" val="9178846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a:extLst>
              <a:ext uri="{FF2B5EF4-FFF2-40B4-BE49-F238E27FC236}">
                <a16:creationId xmlns:a16="http://schemas.microsoft.com/office/drawing/2014/main" id="{5F510258-F33F-49CB-9625-96430DFDC6EC}"/>
              </a:ext>
            </a:extLst>
          </p:cNvPr>
          <p:cNvSpPr/>
          <p:nvPr/>
        </p:nvSpPr>
        <p:spPr>
          <a:xfrm>
            <a:off x="244638" y="560434"/>
            <a:ext cx="11170618" cy="61981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a:p>
            <a:endParaRPr lang="tr-TR" sz="1400" dirty="0">
              <a:solidFill>
                <a:srgbClr val="000000"/>
              </a:solidFill>
              <a:latin typeface="Calibri" panose="020F0502020204030204" pitchFamily="34" charset="0"/>
              <a:ea typeface="Arial" panose="020B0604020202020204" pitchFamily="34" charset="0"/>
            </a:endParaRPr>
          </a:p>
          <a:p>
            <a:endParaRPr lang="tr-TR" sz="1400" dirty="0">
              <a:solidFill>
                <a:srgbClr val="000000"/>
              </a:solidFill>
              <a:effectLst/>
              <a:latin typeface="Calibri" panose="020F0502020204030204" pitchFamily="34" charset="0"/>
              <a:ea typeface="Arial" panose="020B0604020202020204" pitchFamily="34" charset="0"/>
            </a:endParaRPr>
          </a:p>
        </p:txBody>
      </p:sp>
      <p:cxnSp>
        <p:nvCxnSpPr>
          <p:cNvPr id="7" name="Düz Ok Bağlayıcısı 6">
            <a:extLst>
              <a:ext uri="{FF2B5EF4-FFF2-40B4-BE49-F238E27FC236}">
                <a16:creationId xmlns:a16="http://schemas.microsoft.com/office/drawing/2014/main" id="{BFFB31CB-D8BA-4D08-8CBF-68E164C736B0}"/>
              </a:ext>
            </a:extLst>
          </p:cNvPr>
          <p:cNvCxnSpPr>
            <a:cxnSpLocks/>
          </p:cNvCxnSpPr>
          <p:nvPr/>
        </p:nvCxnSpPr>
        <p:spPr>
          <a:xfrm>
            <a:off x="268160" y="4045435"/>
            <a:ext cx="1111335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22A5065F-7313-4518-9DD4-03304DA7C78C}"/>
              </a:ext>
            </a:extLst>
          </p:cNvPr>
          <p:cNvSpPr txBox="1"/>
          <p:nvPr/>
        </p:nvSpPr>
        <p:spPr>
          <a:xfrm>
            <a:off x="9157889" y="3784104"/>
            <a:ext cx="1940315" cy="307777"/>
          </a:xfrm>
          <a:prstGeom prst="rect">
            <a:avLst/>
          </a:prstGeom>
          <a:noFill/>
        </p:spPr>
        <p:txBody>
          <a:bodyPr wrap="square" rtlCol="0">
            <a:spAutoFit/>
          </a:bodyPr>
          <a:lstStyle/>
          <a:p>
            <a:r>
              <a:rPr lang="tr-TR" sz="1400" b="1" dirty="0" err="1">
                <a:latin typeface="Calibri" panose="020F0502020204030204" pitchFamily="34" charset="0"/>
                <a:cs typeface="Calibri" panose="020F0502020204030204" pitchFamily="34" charset="0"/>
              </a:rPr>
              <a:t>Increasing</a:t>
            </a:r>
            <a:r>
              <a:rPr lang="tr-TR" sz="1400" b="1">
                <a:latin typeface="Calibri" panose="020F0502020204030204" pitchFamily="34" charset="0"/>
                <a:cs typeface="Calibri" panose="020F0502020204030204" pitchFamily="34" charset="0"/>
              </a:rPr>
              <a:t> </a:t>
            </a:r>
            <a:r>
              <a:rPr lang="en-GB" sz="1400" b="1">
                <a:latin typeface="Calibri" panose="020F0502020204030204" pitchFamily="34" charset="0"/>
                <a:cs typeface="Calibri" panose="020F0502020204030204" pitchFamily="34" charset="0"/>
              </a:rPr>
              <a:t>Resilience</a:t>
            </a:r>
            <a:endParaRPr lang="en-GB" sz="1400" b="1" dirty="0">
              <a:latin typeface="Calibri" panose="020F0502020204030204" pitchFamily="34" charset="0"/>
              <a:cs typeface="Calibri" panose="020F0502020204030204" pitchFamily="34" charset="0"/>
            </a:endParaRPr>
          </a:p>
        </p:txBody>
      </p:sp>
      <p:sp>
        <p:nvSpPr>
          <p:cNvPr id="13" name="Metin kutusu 12">
            <a:extLst>
              <a:ext uri="{FF2B5EF4-FFF2-40B4-BE49-F238E27FC236}">
                <a16:creationId xmlns:a16="http://schemas.microsoft.com/office/drawing/2014/main" id="{4C6CE855-53C3-4771-BFE2-9D6791EA090E}"/>
              </a:ext>
            </a:extLst>
          </p:cNvPr>
          <p:cNvSpPr txBox="1"/>
          <p:nvPr/>
        </p:nvSpPr>
        <p:spPr>
          <a:xfrm>
            <a:off x="582458" y="3765098"/>
            <a:ext cx="2437138" cy="307777"/>
          </a:xfrm>
          <a:prstGeom prst="rect">
            <a:avLst/>
          </a:prstGeom>
          <a:noFill/>
        </p:spPr>
        <p:txBody>
          <a:bodyPr wrap="square" rtlCol="0">
            <a:spAutoFit/>
          </a:bodyPr>
          <a:lstStyle/>
          <a:p>
            <a:r>
              <a:rPr lang="tr-TR" sz="1400" b="1" dirty="0" err="1">
                <a:latin typeface="Calibri" panose="020F0502020204030204" pitchFamily="34" charset="0"/>
                <a:cs typeface="Calibri" panose="020F0502020204030204" pitchFamily="34" charset="0"/>
              </a:rPr>
              <a:t>Increasing</a:t>
            </a:r>
            <a:r>
              <a:rPr lang="tr-TR" sz="1400" b="1">
                <a:latin typeface="Calibri" panose="020F0502020204030204" pitchFamily="34" charset="0"/>
                <a:cs typeface="Calibri" panose="020F0502020204030204" pitchFamily="34" charset="0"/>
              </a:rPr>
              <a:t> </a:t>
            </a:r>
            <a:r>
              <a:rPr lang="en-GB" sz="1400" b="1">
                <a:latin typeface="Calibri" panose="020F0502020204030204" pitchFamily="34" charset="0"/>
                <a:cs typeface="Calibri" panose="020F0502020204030204" pitchFamily="34" charset="0"/>
              </a:rPr>
              <a:t>Vulnerability</a:t>
            </a:r>
            <a:endParaRPr lang="en-GB" sz="1400" b="1" dirty="0">
              <a:latin typeface="Calibri" panose="020F0502020204030204" pitchFamily="34" charset="0"/>
              <a:cs typeface="Calibri" panose="020F0502020204030204" pitchFamily="34" charset="0"/>
            </a:endParaRPr>
          </a:p>
        </p:txBody>
      </p:sp>
      <p:sp>
        <p:nvSpPr>
          <p:cNvPr id="18" name="Dikdörtgen: Köşeleri Yuvarlatılmış 17">
            <a:extLst>
              <a:ext uri="{FF2B5EF4-FFF2-40B4-BE49-F238E27FC236}">
                <a16:creationId xmlns:a16="http://schemas.microsoft.com/office/drawing/2014/main" id="{66C38B4E-7013-4561-B502-1EA74C27E4E8}"/>
              </a:ext>
            </a:extLst>
          </p:cNvPr>
          <p:cNvSpPr/>
          <p:nvPr/>
        </p:nvSpPr>
        <p:spPr>
          <a:xfrm>
            <a:off x="4028419" y="1504041"/>
            <a:ext cx="835898" cy="3540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Calibri" panose="020F0502020204030204" pitchFamily="34" charset="0"/>
                <a:cs typeface="Calibri" panose="020F0502020204030204" pitchFamily="34" charset="0"/>
              </a:rPr>
              <a:t>Distrust</a:t>
            </a:r>
          </a:p>
        </p:txBody>
      </p:sp>
      <p:sp>
        <p:nvSpPr>
          <p:cNvPr id="20" name="Dikdörtgen: Köşeleri Yuvarlatılmış 19">
            <a:extLst>
              <a:ext uri="{FF2B5EF4-FFF2-40B4-BE49-F238E27FC236}">
                <a16:creationId xmlns:a16="http://schemas.microsoft.com/office/drawing/2014/main" id="{B57B3415-C21E-4B13-99BD-0DBEDFB3356F}"/>
              </a:ext>
            </a:extLst>
          </p:cNvPr>
          <p:cNvSpPr/>
          <p:nvPr/>
        </p:nvSpPr>
        <p:spPr>
          <a:xfrm>
            <a:off x="990058" y="1596673"/>
            <a:ext cx="924729" cy="2648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Calibri" panose="020F0502020204030204" pitchFamily="34" charset="0"/>
                <a:cs typeface="Calibri" panose="020F0502020204030204" pitchFamily="34" charset="0"/>
              </a:rPr>
              <a:t>Loneliness</a:t>
            </a:r>
          </a:p>
        </p:txBody>
      </p:sp>
      <p:sp>
        <p:nvSpPr>
          <p:cNvPr id="24" name="Dikdörtgen: Köşeleri Yuvarlatılmış 23">
            <a:extLst>
              <a:ext uri="{FF2B5EF4-FFF2-40B4-BE49-F238E27FC236}">
                <a16:creationId xmlns:a16="http://schemas.microsoft.com/office/drawing/2014/main" id="{0953A87F-B461-4378-909B-A0A625B3EC87}"/>
              </a:ext>
            </a:extLst>
          </p:cNvPr>
          <p:cNvSpPr/>
          <p:nvPr/>
        </p:nvSpPr>
        <p:spPr>
          <a:xfrm>
            <a:off x="4440644" y="1106599"/>
            <a:ext cx="805839" cy="3540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Calibri" panose="020F0502020204030204" pitchFamily="34" charset="0"/>
                <a:cs typeface="Calibri" panose="020F0502020204030204" pitchFamily="34" charset="0"/>
              </a:rPr>
              <a:t>Worries</a:t>
            </a:r>
          </a:p>
        </p:txBody>
      </p:sp>
      <p:cxnSp>
        <p:nvCxnSpPr>
          <p:cNvPr id="33" name="Düz Ok Bağlayıcısı 32">
            <a:extLst>
              <a:ext uri="{FF2B5EF4-FFF2-40B4-BE49-F238E27FC236}">
                <a16:creationId xmlns:a16="http://schemas.microsoft.com/office/drawing/2014/main" id="{E2A7A5AB-BC5B-4481-B477-87A0F4B0B473}"/>
              </a:ext>
            </a:extLst>
          </p:cNvPr>
          <p:cNvCxnSpPr>
            <a:cxnSpLocks/>
          </p:cNvCxnSpPr>
          <p:nvPr/>
        </p:nvCxnSpPr>
        <p:spPr>
          <a:xfrm>
            <a:off x="5909733" y="609410"/>
            <a:ext cx="0" cy="611886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Dikdörtgen: Köşeleri Yuvarlatılmış 36">
            <a:extLst>
              <a:ext uri="{FF2B5EF4-FFF2-40B4-BE49-F238E27FC236}">
                <a16:creationId xmlns:a16="http://schemas.microsoft.com/office/drawing/2014/main" id="{6A93C7E3-9887-43D7-945E-5765EB41973F}"/>
              </a:ext>
            </a:extLst>
          </p:cNvPr>
          <p:cNvSpPr/>
          <p:nvPr/>
        </p:nvSpPr>
        <p:spPr>
          <a:xfrm>
            <a:off x="435303" y="1998152"/>
            <a:ext cx="1246149" cy="3732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dirty="0">
                <a:solidFill>
                  <a:schemeClr val="tx1"/>
                </a:solidFill>
                <a:latin typeface="Calibri" panose="020F0502020204030204" pitchFamily="34" charset="0"/>
                <a:cs typeface="Calibri" panose="020F0502020204030204" pitchFamily="34" charset="0"/>
              </a:rPr>
              <a:t>Discrimination, stigma</a:t>
            </a:r>
            <a:r>
              <a:rPr lang="tr-TR" sz="1200" dirty="0">
                <a:solidFill>
                  <a:schemeClr val="tx1"/>
                </a:solidFill>
                <a:latin typeface="Calibri" panose="020F0502020204030204" pitchFamily="34" charset="0"/>
                <a:cs typeface="Calibri" panose="020F0502020204030204" pitchFamily="34" charset="0"/>
              </a:rPr>
              <a:t>, </a:t>
            </a:r>
            <a:r>
              <a:rPr lang="tr-TR" sz="1200">
                <a:solidFill>
                  <a:schemeClr val="tx1"/>
                </a:solidFill>
                <a:latin typeface="Calibri" panose="020F0502020204030204" pitchFamily="34" charset="0"/>
                <a:cs typeface="Calibri" panose="020F0502020204030204" pitchFamily="34" charset="0"/>
              </a:rPr>
              <a:t>racism</a:t>
            </a:r>
            <a:endParaRPr lang="en-GB" sz="1200" dirty="0">
              <a:solidFill>
                <a:schemeClr val="tx1"/>
              </a:solidFill>
              <a:latin typeface="Calibri" panose="020F0502020204030204" pitchFamily="34" charset="0"/>
              <a:cs typeface="Calibri" panose="020F0502020204030204" pitchFamily="34" charset="0"/>
            </a:endParaRPr>
          </a:p>
        </p:txBody>
      </p:sp>
      <p:sp>
        <p:nvSpPr>
          <p:cNvPr id="38" name="Dikdörtgen: Köşeleri Yuvarlatılmış 37">
            <a:extLst>
              <a:ext uri="{FF2B5EF4-FFF2-40B4-BE49-F238E27FC236}">
                <a16:creationId xmlns:a16="http://schemas.microsoft.com/office/drawing/2014/main" id="{69223F99-AE54-4D3A-887E-7278F44FA9D9}"/>
              </a:ext>
            </a:extLst>
          </p:cNvPr>
          <p:cNvSpPr/>
          <p:nvPr/>
        </p:nvSpPr>
        <p:spPr>
          <a:xfrm>
            <a:off x="440068" y="2506123"/>
            <a:ext cx="879923" cy="28310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Calibri" panose="020F0502020204030204" pitchFamily="34" charset="0"/>
                <a:cs typeface="Calibri" panose="020F0502020204030204" pitchFamily="34" charset="0"/>
              </a:rPr>
              <a:t>Violence</a:t>
            </a:r>
          </a:p>
        </p:txBody>
      </p:sp>
      <p:sp>
        <p:nvSpPr>
          <p:cNvPr id="40" name="Dikdörtgen: Köşeleri Yuvarlatılmış 39">
            <a:extLst>
              <a:ext uri="{FF2B5EF4-FFF2-40B4-BE49-F238E27FC236}">
                <a16:creationId xmlns:a16="http://schemas.microsoft.com/office/drawing/2014/main" id="{5B2A7B8D-2B00-47C1-B92A-49C625C19221}"/>
              </a:ext>
            </a:extLst>
          </p:cNvPr>
          <p:cNvSpPr/>
          <p:nvPr/>
        </p:nvSpPr>
        <p:spPr>
          <a:xfrm>
            <a:off x="334100" y="1093181"/>
            <a:ext cx="1129097"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err="1">
                <a:solidFill>
                  <a:schemeClr val="tx1"/>
                </a:solidFill>
                <a:latin typeface="Calibri" panose="020F0502020204030204" pitchFamily="34" charset="0"/>
                <a:cs typeface="Calibri" panose="020F0502020204030204" pitchFamily="34" charset="0"/>
              </a:rPr>
              <a:t>Insecur</a:t>
            </a:r>
            <a:r>
              <a:rPr lang="tr-TR" sz="1200" dirty="0">
                <a:solidFill>
                  <a:schemeClr val="tx1"/>
                </a:solidFill>
                <a:latin typeface="Calibri" panose="020F0502020204030204" pitchFamily="34" charset="0"/>
                <a:cs typeface="Calibri" panose="020F0502020204030204" pitchFamily="34" charset="0"/>
              </a:rPr>
              <a:t>e l</a:t>
            </a:r>
            <a:r>
              <a:rPr lang="en-GB" sz="1200">
                <a:solidFill>
                  <a:schemeClr val="tx1"/>
                </a:solidFill>
                <a:latin typeface="Calibri" panose="020F0502020204030204" pitchFamily="34" charset="0"/>
                <a:cs typeface="Calibri" panose="020F0502020204030204" pitchFamily="34" charset="0"/>
              </a:rPr>
              <a:t>egal </a:t>
            </a:r>
            <a:r>
              <a:rPr lang="en-GB" sz="1200" dirty="0">
                <a:solidFill>
                  <a:schemeClr val="tx1"/>
                </a:solidFill>
                <a:latin typeface="Calibri" panose="020F0502020204030204" pitchFamily="34" charset="0"/>
                <a:cs typeface="Calibri" panose="020F0502020204030204" pitchFamily="34" charset="0"/>
              </a:rPr>
              <a:t>status</a:t>
            </a:r>
          </a:p>
        </p:txBody>
      </p:sp>
      <p:sp>
        <p:nvSpPr>
          <p:cNvPr id="42" name="Dikdörtgen: Köşeleri Yuvarlatılmış 41">
            <a:extLst>
              <a:ext uri="{FF2B5EF4-FFF2-40B4-BE49-F238E27FC236}">
                <a16:creationId xmlns:a16="http://schemas.microsoft.com/office/drawing/2014/main" id="{FDF09501-D4AF-403A-8236-12D18FC2F480}"/>
              </a:ext>
            </a:extLst>
          </p:cNvPr>
          <p:cNvSpPr/>
          <p:nvPr/>
        </p:nvSpPr>
        <p:spPr>
          <a:xfrm>
            <a:off x="2477170" y="1537312"/>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Calibri" panose="020F0502020204030204" pitchFamily="34" charset="0"/>
                <a:cs typeface="Calibri" panose="020F0502020204030204" pitchFamily="34" charset="0"/>
              </a:rPr>
              <a:t>Workload</a:t>
            </a:r>
            <a:r>
              <a:rPr lang="tr-TR" sz="1200" dirty="0">
                <a:solidFill>
                  <a:schemeClr val="tx1"/>
                </a:solidFill>
                <a:latin typeface="Calibri" panose="020F0502020204030204" pitchFamily="34" charset="0"/>
                <a:cs typeface="Calibri" panose="020F0502020204030204" pitchFamily="34" charset="0"/>
              </a:rPr>
              <a:t> </a:t>
            </a:r>
            <a:r>
              <a:rPr lang="tr-TR" sz="1200">
                <a:solidFill>
                  <a:schemeClr val="tx1"/>
                </a:solidFill>
                <a:latin typeface="Calibri" panose="020F0502020204030204" pitchFamily="34" charset="0"/>
                <a:cs typeface="Calibri" panose="020F0502020204030204" pitchFamily="34" charset="0"/>
              </a:rPr>
              <a:t>and occupational risks</a:t>
            </a:r>
            <a:endParaRPr lang="en-GB" sz="1200" dirty="0">
              <a:solidFill>
                <a:schemeClr val="tx1"/>
              </a:solidFill>
              <a:latin typeface="Calibri" panose="020F0502020204030204" pitchFamily="34" charset="0"/>
              <a:cs typeface="Calibri" panose="020F0502020204030204" pitchFamily="34" charset="0"/>
            </a:endParaRPr>
          </a:p>
        </p:txBody>
      </p:sp>
      <p:sp>
        <p:nvSpPr>
          <p:cNvPr id="48" name="Dikdörtgen: Köşeleri Yuvarlatılmış 47">
            <a:extLst>
              <a:ext uri="{FF2B5EF4-FFF2-40B4-BE49-F238E27FC236}">
                <a16:creationId xmlns:a16="http://schemas.microsoft.com/office/drawing/2014/main" id="{05352702-1AC6-472B-B5DF-3C29101635A4}"/>
              </a:ext>
            </a:extLst>
          </p:cNvPr>
          <p:cNvSpPr/>
          <p:nvPr/>
        </p:nvSpPr>
        <p:spPr>
          <a:xfrm>
            <a:off x="1801027" y="1966305"/>
            <a:ext cx="1588031" cy="40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err="1">
                <a:solidFill>
                  <a:schemeClr val="tx1"/>
                </a:solidFill>
                <a:latin typeface="Calibri" panose="020F0502020204030204" pitchFamily="34" charset="0"/>
                <a:cs typeface="Calibri" panose="020F0502020204030204" pitchFamily="34" charset="0"/>
              </a:rPr>
              <a:t>Insecure</a:t>
            </a:r>
            <a:r>
              <a:rPr lang="tr-TR" sz="1200">
                <a:solidFill>
                  <a:schemeClr val="tx1"/>
                </a:solidFill>
                <a:latin typeface="Calibri" panose="020F0502020204030204" pitchFamily="34" charset="0"/>
                <a:cs typeface="Calibri" panose="020F0502020204030204" pitchFamily="34" charset="0"/>
              </a:rPr>
              <a:t>, unstable, unafforadble housing</a:t>
            </a:r>
            <a:endParaRPr lang="en-GB" sz="1200" dirty="0">
              <a:solidFill>
                <a:schemeClr val="tx1"/>
              </a:solidFill>
              <a:latin typeface="Calibri" panose="020F0502020204030204" pitchFamily="34" charset="0"/>
              <a:cs typeface="Calibri" panose="020F0502020204030204" pitchFamily="34" charset="0"/>
            </a:endParaRPr>
          </a:p>
        </p:txBody>
      </p:sp>
      <p:sp>
        <p:nvSpPr>
          <p:cNvPr id="66" name="Dikdörtgen: Köşeleri Yuvarlatılmış 65">
            <a:extLst>
              <a:ext uri="{FF2B5EF4-FFF2-40B4-BE49-F238E27FC236}">
                <a16:creationId xmlns:a16="http://schemas.microsoft.com/office/drawing/2014/main" id="{C7127005-718A-48B6-856B-E4C0D2E81FA7}"/>
              </a:ext>
            </a:extLst>
          </p:cNvPr>
          <p:cNvSpPr/>
          <p:nvPr/>
        </p:nvSpPr>
        <p:spPr>
          <a:xfrm>
            <a:off x="1377185" y="2482463"/>
            <a:ext cx="734701" cy="3290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err="1">
                <a:solidFill>
                  <a:schemeClr val="tx1"/>
                </a:solidFill>
                <a:latin typeface="Calibri" panose="020F0502020204030204" pitchFamily="34" charset="0"/>
                <a:cs typeface="Calibri" panose="020F0502020204030204" pitchFamily="34" charset="0"/>
              </a:rPr>
              <a:t>Gender</a:t>
            </a:r>
            <a:endParaRPr lang="en-GB" sz="1200" dirty="0">
              <a:solidFill>
                <a:schemeClr val="tx1"/>
              </a:solidFill>
              <a:latin typeface="Calibri" panose="020F0502020204030204" pitchFamily="34" charset="0"/>
              <a:cs typeface="Calibri" panose="020F0502020204030204" pitchFamily="34" charset="0"/>
            </a:endParaRPr>
          </a:p>
        </p:txBody>
      </p:sp>
      <p:sp>
        <p:nvSpPr>
          <p:cNvPr id="72" name="Dikdörtgen: Köşeleri Yuvarlatılmış 71">
            <a:extLst>
              <a:ext uri="{FF2B5EF4-FFF2-40B4-BE49-F238E27FC236}">
                <a16:creationId xmlns:a16="http://schemas.microsoft.com/office/drawing/2014/main" id="{0085708E-90E1-4676-B94E-30B971505E58}"/>
              </a:ext>
            </a:extLst>
          </p:cNvPr>
          <p:cNvSpPr/>
          <p:nvPr/>
        </p:nvSpPr>
        <p:spPr>
          <a:xfrm>
            <a:off x="11509225" y="4627088"/>
            <a:ext cx="422702" cy="2240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latin typeface="Calibri" panose="020F0502020204030204" pitchFamily="34" charset="0"/>
              <a:cs typeface="Calibri" panose="020F0502020204030204" pitchFamily="34" charset="0"/>
            </a:endParaRPr>
          </a:p>
        </p:txBody>
      </p:sp>
      <p:sp>
        <p:nvSpPr>
          <p:cNvPr id="81" name="Metin kutusu 80">
            <a:extLst>
              <a:ext uri="{FF2B5EF4-FFF2-40B4-BE49-F238E27FC236}">
                <a16:creationId xmlns:a16="http://schemas.microsoft.com/office/drawing/2014/main" id="{3043DD49-DDFC-472D-A72C-8948603D6CBB}"/>
              </a:ext>
            </a:extLst>
          </p:cNvPr>
          <p:cNvSpPr txBox="1"/>
          <p:nvPr/>
        </p:nvSpPr>
        <p:spPr>
          <a:xfrm>
            <a:off x="11423387" y="4836385"/>
            <a:ext cx="832509" cy="400110"/>
          </a:xfrm>
          <a:prstGeom prst="rect">
            <a:avLst/>
          </a:prstGeom>
          <a:noFill/>
        </p:spPr>
        <p:txBody>
          <a:bodyPr wrap="square" rtlCol="0">
            <a:spAutoFit/>
          </a:bodyPr>
          <a:lstStyle/>
          <a:p>
            <a:r>
              <a:rPr lang="tr-TR" sz="1000" dirty="0" err="1">
                <a:latin typeface="Calibri" panose="020F0502020204030204" pitchFamily="34" charset="0"/>
                <a:cs typeface="Calibri" panose="020F0502020204030204" pitchFamily="34" charset="0"/>
              </a:rPr>
              <a:t>Vulnerabilty</a:t>
            </a:r>
            <a:r>
              <a:rPr lang="tr-TR" sz="1000">
                <a:latin typeface="Calibri" panose="020F0502020204030204" pitchFamily="34" charset="0"/>
                <a:cs typeface="Calibri" panose="020F0502020204030204" pitchFamily="34" charset="0"/>
              </a:rPr>
              <a:t> factors</a:t>
            </a:r>
            <a:endParaRPr lang="en-GB" sz="1000" dirty="0">
              <a:latin typeface="Calibri" panose="020F0502020204030204" pitchFamily="34" charset="0"/>
              <a:cs typeface="Calibri" panose="020F0502020204030204" pitchFamily="34" charset="0"/>
            </a:endParaRPr>
          </a:p>
        </p:txBody>
      </p:sp>
      <p:sp>
        <p:nvSpPr>
          <p:cNvPr id="88" name="Dikdörtgen: Köşeleri Yuvarlatılmış 87">
            <a:extLst>
              <a:ext uri="{FF2B5EF4-FFF2-40B4-BE49-F238E27FC236}">
                <a16:creationId xmlns:a16="http://schemas.microsoft.com/office/drawing/2014/main" id="{37A7D292-005A-419C-9D4E-CAB503E50384}"/>
              </a:ext>
            </a:extLst>
          </p:cNvPr>
          <p:cNvSpPr/>
          <p:nvPr/>
        </p:nvSpPr>
        <p:spPr>
          <a:xfrm>
            <a:off x="2517630" y="2938408"/>
            <a:ext cx="1859194" cy="4539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tr-TR" sz="1200" dirty="0" err="1">
                <a:solidFill>
                  <a:schemeClr val="tx1"/>
                </a:solidFill>
                <a:latin typeface="Calibri" panose="020F0502020204030204" pitchFamily="34" charset="0"/>
                <a:cs typeface="Calibri" panose="020F0502020204030204" pitchFamily="34" charset="0"/>
              </a:rPr>
              <a:t>Unfriendly</a:t>
            </a:r>
            <a:r>
              <a:rPr lang="tr-TR" sz="1200">
                <a:solidFill>
                  <a:schemeClr val="tx1"/>
                </a:solidFill>
                <a:latin typeface="Calibri" panose="020F0502020204030204" pitchFamily="34" charset="0"/>
                <a:cs typeface="Calibri" panose="020F0502020204030204" pitchFamily="34" charset="0"/>
              </a:rPr>
              <a:t> neighborhood for Non-Germans and LGBTQ+</a:t>
            </a:r>
            <a:endParaRPr lang="en-GB" sz="1200" dirty="0">
              <a:solidFill>
                <a:schemeClr val="tx1"/>
              </a:solidFill>
              <a:latin typeface="Calibri" panose="020F0502020204030204" pitchFamily="34" charset="0"/>
              <a:cs typeface="Calibri" panose="020F0502020204030204" pitchFamily="34" charset="0"/>
            </a:endParaRPr>
          </a:p>
        </p:txBody>
      </p:sp>
      <p:sp>
        <p:nvSpPr>
          <p:cNvPr id="63" name="Metin kutusu 62">
            <a:extLst>
              <a:ext uri="{FF2B5EF4-FFF2-40B4-BE49-F238E27FC236}">
                <a16:creationId xmlns:a16="http://schemas.microsoft.com/office/drawing/2014/main" id="{5A32D3C1-3632-4968-9938-20AD84F197B5}"/>
              </a:ext>
            </a:extLst>
          </p:cNvPr>
          <p:cNvSpPr txBox="1"/>
          <p:nvPr/>
        </p:nvSpPr>
        <p:spPr>
          <a:xfrm rot="16200000">
            <a:off x="3163172" y="2308139"/>
            <a:ext cx="5088822"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Increasing</a:t>
            </a:r>
            <a:r>
              <a:rPr lang="tr-TR" sz="1200" b="1" dirty="0">
                <a:solidFill>
                  <a:srgbClr val="C00000"/>
                </a:solidFill>
                <a:latin typeface="Calibri" panose="020F0502020204030204" pitchFamily="34" charset="0"/>
                <a:cs typeface="Calibri" panose="020F0502020204030204" pitchFamily="34" charset="0"/>
              </a:rPr>
              <a:t> </a:t>
            </a:r>
            <a:r>
              <a:rPr lang="en-GB" sz="1200" b="1" dirty="0">
                <a:solidFill>
                  <a:srgbClr val="C00000"/>
                </a:solidFill>
                <a:latin typeface="Calibri" panose="020F0502020204030204" pitchFamily="34" charset="0"/>
                <a:cs typeface="Calibri" panose="020F0502020204030204" pitchFamily="34" charset="0"/>
              </a:rPr>
              <a:t>Role </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Emerged</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endParaRPr lang="en-GB" sz="1200" b="1" dirty="0">
              <a:solidFill>
                <a:srgbClr val="C00000"/>
              </a:solidFill>
              <a:latin typeface="Calibri" panose="020F0502020204030204" pitchFamily="34" charset="0"/>
              <a:cs typeface="Calibri" panose="020F0502020204030204" pitchFamily="34" charset="0"/>
            </a:endParaRPr>
          </a:p>
        </p:txBody>
      </p:sp>
      <p:sp>
        <p:nvSpPr>
          <p:cNvPr id="70" name="Dikdörtgen: Köşeleri Yuvarlatılmış 69">
            <a:extLst>
              <a:ext uri="{FF2B5EF4-FFF2-40B4-BE49-F238E27FC236}">
                <a16:creationId xmlns:a16="http://schemas.microsoft.com/office/drawing/2014/main" id="{1D5D6CAD-AA19-4897-BE81-B39EA474989B}"/>
              </a:ext>
            </a:extLst>
          </p:cNvPr>
          <p:cNvSpPr/>
          <p:nvPr/>
        </p:nvSpPr>
        <p:spPr>
          <a:xfrm>
            <a:off x="5340927" y="3843862"/>
            <a:ext cx="1219199" cy="485682"/>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300" dirty="0" err="1">
                <a:solidFill>
                  <a:schemeClr val="tx1"/>
                </a:solidFill>
                <a:latin typeface="Calibri" panose="020F0502020204030204" pitchFamily="34" charset="0"/>
                <a:cs typeface="Calibri" panose="020F0502020204030204" pitchFamily="34" charset="0"/>
              </a:rPr>
              <a:t>Individual</a:t>
            </a:r>
            <a:r>
              <a:rPr lang="tr-TR" sz="1300">
                <a:solidFill>
                  <a:schemeClr val="tx1"/>
                </a:solidFill>
                <a:latin typeface="Calibri" panose="020F0502020204030204" pitchFamily="34" charset="0"/>
                <a:cs typeface="Calibri" panose="020F0502020204030204" pitchFamily="34" charset="0"/>
              </a:rPr>
              <a:t> variables</a:t>
            </a:r>
            <a:endParaRPr lang="en-GB" sz="1300" dirty="0">
              <a:solidFill>
                <a:schemeClr val="tx1"/>
              </a:solidFill>
              <a:latin typeface="Calibri" panose="020F0502020204030204" pitchFamily="34" charset="0"/>
              <a:cs typeface="Calibri" panose="020F0502020204030204" pitchFamily="34" charset="0"/>
            </a:endParaRPr>
          </a:p>
        </p:txBody>
      </p:sp>
      <p:sp>
        <p:nvSpPr>
          <p:cNvPr id="75" name="Metin kutusu 74">
            <a:extLst>
              <a:ext uri="{FF2B5EF4-FFF2-40B4-BE49-F238E27FC236}">
                <a16:creationId xmlns:a16="http://schemas.microsoft.com/office/drawing/2014/main" id="{6686F21A-BE71-4B3E-9AFB-10C90EBCA62E}"/>
              </a:ext>
            </a:extLst>
          </p:cNvPr>
          <p:cNvSpPr txBox="1"/>
          <p:nvPr/>
        </p:nvSpPr>
        <p:spPr>
          <a:xfrm rot="16200000">
            <a:off x="3660033" y="5456416"/>
            <a:ext cx="4098567"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Decreasing</a:t>
            </a:r>
            <a:r>
              <a:rPr lang="tr-TR" sz="1200" b="1" dirty="0">
                <a:solidFill>
                  <a:srgbClr val="C00000"/>
                </a:solidFill>
                <a:latin typeface="Calibri" panose="020F0502020204030204" pitchFamily="34" charset="0"/>
                <a:cs typeface="Calibri" panose="020F0502020204030204" pitchFamily="34" charset="0"/>
              </a:rPr>
              <a:t> Role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r>
              <a:rPr lang="en-GB" sz="1200" b="1" dirty="0">
                <a:solidFill>
                  <a:srgbClr val="C00000"/>
                </a:solidFill>
                <a:latin typeface="Calibri" panose="020F0502020204030204" pitchFamily="34" charset="0"/>
                <a:cs typeface="Calibri" panose="020F0502020204030204" pitchFamily="34" charset="0"/>
              </a:rPr>
              <a:t> </a:t>
            </a:r>
          </a:p>
        </p:txBody>
      </p:sp>
      <p:sp>
        <p:nvSpPr>
          <p:cNvPr id="3" name="Metin kutusu 2">
            <a:extLst>
              <a:ext uri="{FF2B5EF4-FFF2-40B4-BE49-F238E27FC236}">
                <a16:creationId xmlns:a16="http://schemas.microsoft.com/office/drawing/2014/main" id="{E85BD3DF-BD75-49E9-AF04-81336E064D81}"/>
              </a:ext>
            </a:extLst>
          </p:cNvPr>
          <p:cNvSpPr txBox="1"/>
          <p:nvPr/>
        </p:nvSpPr>
        <p:spPr>
          <a:xfrm>
            <a:off x="229137" y="34953"/>
            <a:ext cx="11807246" cy="523220"/>
          </a:xfrm>
          <a:prstGeom prst="rect">
            <a:avLst/>
          </a:prstGeom>
          <a:noFill/>
        </p:spPr>
        <p:txBody>
          <a:bodyPr wrap="square" rtlCol="0">
            <a:spAutoFit/>
          </a:bodyPr>
          <a:lstStyle/>
          <a:p>
            <a:r>
              <a:rPr lang="en-GB" sz="1400" b="1" dirty="0">
                <a:latin typeface="Calibri" panose="020F0502020204030204" pitchFamily="34" charset="0"/>
                <a:cs typeface="Calibri" panose="020F0502020204030204" pitchFamily="34" charset="0"/>
              </a:rPr>
              <a:t>The capacity of </a:t>
            </a:r>
            <a:r>
              <a:rPr lang="tr-TR" sz="1400" b="1" dirty="0" err="1">
                <a:latin typeface="Calibri" panose="020F0502020204030204" pitchFamily="34" charset="0"/>
                <a:cs typeface="Calibri" panose="020F0502020204030204" pitchFamily="34" charset="0"/>
              </a:rPr>
              <a:t>pre-existed</a:t>
            </a:r>
            <a:r>
              <a:rPr lang="tr-TR" sz="1400" b="1">
                <a:latin typeface="Calibri" panose="020F0502020204030204" pitchFamily="34" charset="0"/>
                <a:cs typeface="Calibri" panose="020F0502020204030204" pitchFamily="34" charset="0"/>
              </a:rPr>
              <a:t> </a:t>
            </a:r>
            <a:r>
              <a:rPr lang="en-GB" sz="1400" b="1">
                <a:latin typeface="Calibri" panose="020F0502020204030204" pitchFamily="34" charset="0"/>
                <a:cs typeface="Calibri" panose="020F0502020204030204" pitchFamily="34" charset="0"/>
              </a:rPr>
              <a:t>factors </a:t>
            </a:r>
            <a:r>
              <a:rPr lang="en-GB" sz="1400" b="1" dirty="0">
                <a:latin typeface="Calibri" panose="020F0502020204030204" pitchFamily="34" charset="0"/>
                <a:cs typeface="Calibri" panose="020F0502020204030204" pitchFamily="34" charset="0"/>
              </a:rPr>
              <a:t>to cause vulnerability or resilience, the evolution of this capacity with COVID-19, and the emerging vulnerability or resilience factors with COVID-19</a:t>
            </a:r>
          </a:p>
        </p:txBody>
      </p:sp>
      <p:sp>
        <p:nvSpPr>
          <p:cNvPr id="77" name="Dikdörtgen: Köşeleri Yuvarlatılmış 76">
            <a:extLst>
              <a:ext uri="{FF2B5EF4-FFF2-40B4-BE49-F238E27FC236}">
                <a16:creationId xmlns:a16="http://schemas.microsoft.com/office/drawing/2014/main" id="{DCE7F135-DCCD-419F-8B49-5B126E3BE378}"/>
              </a:ext>
            </a:extLst>
          </p:cNvPr>
          <p:cNvSpPr/>
          <p:nvPr/>
        </p:nvSpPr>
        <p:spPr>
          <a:xfrm>
            <a:off x="2818162" y="1092656"/>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a:solidFill>
                  <a:schemeClr val="tx1"/>
                </a:solidFill>
                <a:latin typeface="Calibri" panose="020F0502020204030204" pitchFamily="34" charset="0"/>
                <a:cs typeface="Calibri" panose="020F0502020204030204" pitchFamily="34" charset="0"/>
              </a:rPr>
              <a:t>Stres</a:t>
            </a:r>
            <a:r>
              <a:rPr lang="tr-TR" sz="1200" dirty="0">
                <a:solidFill>
                  <a:schemeClr val="tx1"/>
                </a:solidFill>
                <a:latin typeface="Calibri" panose="020F0502020204030204" pitchFamily="34" charset="0"/>
                <a:cs typeface="Calibri" panose="020F0502020204030204" pitchFamily="34" charset="0"/>
              </a:rPr>
              <a:t> </a:t>
            </a:r>
            <a:r>
              <a:rPr lang="tr-TR" sz="1200">
                <a:solidFill>
                  <a:schemeClr val="tx1"/>
                </a:solidFill>
                <a:latin typeface="Calibri" panose="020F0502020204030204" pitchFamily="34" charset="0"/>
                <a:cs typeface="Calibri" panose="020F0502020204030204" pitchFamily="34" charset="0"/>
              </a:rPr>
              <a:t>and unhealthy lifestyle</a:t>
            </a:r>
            <a:endParaRPr lang="en-GB" sz="1200" dirty="0">
              <a:solidFill>
                <a:schemeClr val="tx1"/>
              </a:solidFill>
              <a:latin typeface="Calibri" panose="020F0502020204030204" pitchFamily="34" charset="0"/>
              <a:cs typeface="Calibri" panose="020F0502020204030204" pitchFamily="34" charset="0"/>
            </a:endParaRPr>
          </a:p>
        </p:txBody>
      </p:sp>
      <p:sp>
        <p:nvSpPr>
          <p:cNvPr id="79" name="Dikdörtgen: Köşeleri Yuvarlatılmış 78">
            <a:extLst>
              <a:ext uri="{FF2B5EF4-FFF2-40B4-BE49-F238E27FC236}">
                <a16:creationId xmlns:a16="http://schemas.microsoft.com/office/drawing/2014/main" id="{9029FDC7-52A9-4CAE-8C4D-C1CAB971BEE7}"/>
              </a:ext>
            </a:extLst>
          </p:cNvPr>
          <p:cNvSpPr/>
          <p:nvPr/>
        </p:nvSpPr>
        <p:spPr>
          <a:xfrm>
            <a:off x="2179409" y="2495661"/>
            <a:ext cx="2094642" cy="3745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a:solidFill>
                  <a:schemeClr val="tx1"/>
                </a:solidFill>
                <a:latin typeface="Calibri" panose="020F0502020204030204" pitchFamily="34" charset="0"/>
                <a:cs typeface="Calibri" panose="020F0502020204030204" pitchFamily="34" charset="0"/>
              </a:rPr>
              <a:t>F</a:t>
            </a:r>
            <a:r>
              <a:rPr lang="en-GB" sz="1200">
                <a:solidFill>
                  <a:schemeClr val="tx1"/>
                </a:solidFill>
                <a:latin typeface="Calibri" panose="020F0502020204030204" pitchFamily="34" charset="0"/>
                <a:cs typeface="Calibri" panose="020F0502020204030204" pitchFamily="34" charset="0"/>
              </a:rPr>
              <a:t>inancial </a:t>
            </a:r>
            <a:r>
              <a:rPr lang="en-GB" sz="1200" dirty="0">
                <a:solidFill>
                  <a:schemeClr val="tx1"/>
                </a:solidFill>
                <a:latin typeface="Calibri" panose="020F0502020204030204" pitchFamily="34" charset="0"/>
                <a:cs typeface="Calibri" panose="020F0502020204030204" pitchFamily="34" charset="0"/>
              </a:rPr>
              <a:t>barriers </a:t>
            </a:r>
            <a:endParaRPr lang="tr-TR" sz="1200" dirty="0">
              <a:solidFill>
                <a:schemeClr val="tx1"/>
              </a:solidFill>
              <a:latin typeface="Calibri" panose="020F0502020204030204" pitchFamily="34" charset="0"/>
              <a:cs typeface="Calibri" panose="020F0502020204030204" pitchFamily="34" charset="0"/>
            </a:endParaRPr>
          </a:p>
          <a:p>
            <a:pPr algn="ctr"/>
            <a:r>
              <a:rPr lang="en-GB" sz="1200">
                <a:solidFill>
                  <a:schemeClr val="tx1"/>
                </a:solidFill>
                <a:latin typeface="Calibri" panose="020F0502020204030204" pitchFamily="34" charset="0"/>
                <a:cs typeface="Calibri" panose="020F0502020204030204" pitchFamily="34" charset="0"/>
              </a:rPr>
              <a:t>to </a:t>
            </a:r>
            <a:r>
              <a:rPr lang="en-GB" sz="1200" dirty="0">
                <a:solidFill>
                  <a:schemeClr val="tx1"/>
                </a:solidFill>
                <a:latin typeface="Calibri" panose="020F0502020204030204" pitchFamily="34" charset="0"/>
                <a:cs typeface="Calibri" panose="020F0502020204030204" pitchFamily="34" charset="0"/>
              </a:rPr>
              <a:t>care</a:t>
            </a:r>
            <a:r>
              <a:rPr lang="tr-TR" sz="1200">
                <a:solidFill>
                  <a:schemeClr val="tx1"/>
                </a:solidFill>
                <a:latin typeface="Calibri" panose="020F0502020204030204" pitchFamily="34" charset="0"/>
                <a:cs typeface="Calibri" panose="020F0502020204030204" pitchFamily="34" charset="0"/>
              </a:rPr>
              <a:t>, </a:t>
            </a:r>
            <a:r>
              <a:rPr lang="tr-TR" sz="1200" dirty="0">
                <a:solidFill>
                  <a:schemeClr val="tx1"/>
                </a:solidFill>
                <a:latin typeface="Calibri" panose="020F0502020204030204" pitchFamily="34" charset="0"/>
                <a:cs typeface="Calibri" panose="020F0502020204030204" pitchFamily="34" charset="0"/>
              </a:rPr>
              <a:t>market-</a:t>
            </a:r>
            <a:r>
              <a:rPr lang="tr-TR" sz="1200">
                <a:solidFill>
                  <a:schemeClr val="tx1"/>
                </a:solidFill>
                <a:latin typeface="Calibri" panose="020F0502020204030204" pitchFamily="34" charset="0"/>
                <a:cs typeface="Calibri" panose="020F0502020204030204" pitchFamily="34" charset="0"/>
              </a:rPr>
              <a:t>orientation</a:t>
            </a:r>
            <a:endParaRPr lang="en-GB" sz="1200" dirty="0">
              <a:solidFill>
                <a:schemeClr val="tx1"/>
              </a:solidFill>
              <a:latin typeface="Calibri" panose="020F0502020204030204" pitchFamily="34" charset="0"/>
              <a:cs typeface="Calibri" panose="020F0502020204030204" pitchFamily="34" charset="0"/>
            </a:endParaRPr>
          </a:p>
        </p:txBody>
      </p:sp>
      <p:sp>
        <p:nvSpPr>
          <p:cNvPr id="92" name="Dikdörtgen: Köşeleri Yuvarlatılmış 91">
            <a:extLst>
              <a:ext uri="{FF2B5EF4-FFF2-40B4-BE49-F238E27FC236}">
                <a16:creationId xmlns:a16="http://schemas.microsoft.com/office/drawing/2014/main" id="{99B68CAD-7BF2-49DC-ABB9-9A02F9E81DCE}"/>
              </a:ext>
            </a:extLst>
          </p:cNvPr>
          <p:cNvSpPr/>
          <p:nvPr/>
        </p:nvSpPr>
        <p:spPr>
          <a:xfrm>
            <a:off x="3558581" y="1932860"/>
            <a:ext cx="1588031" cy="5426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err="1">
                <a:solidFill>
                  <a:schemeClr val="tx1"/>
                </a:solidFill>
                <a:latin typeface="Calibri" panose="020F0502020204030204" pitchFamily="34" charset="0"/>
                <a:cs typeface="Calibri" panose="020F0502020204030204" pitchFamily="34" charset="0"/>
              </a:rPr>
              <a:t>Social</a:t>
            </a:r>
            <a:r>
              <a:rPr lang="tr-TR" sz="1200">
                <a:solidFill>
                  <a:schemeClr val="tx1"/>
                </a:solidFill>
                <a:latin typeface="Calibri" panose="020F0502020204030204" pitchFamily="34" charset="0"/>
                <a:cs typeface="Calibri" panose="020F0502020204030204" pitchFamily="34" charset="0"/>
              </a:rPr>
              <a:t> barriers to care, biomedical approach</a:t>
            </a:r>
            <a:endParaRPr lang="en-GB" sz="1200" dirty="0">
              <a:solidFill>
                <a:schemeClr val="tx1"/>
              </a:solidFill>
              <a:latin typeface="Calibri" panose="020F0502020204030204" pitchFamily="34" charset="0"/>
              <a:cs typeface="Calibri" panose="020F0502020204030204" pitchFamily="34" charset="0"/>
            </a:endParaRPr>
          </a:p>
        </p:txBody>
      </p:sp>
      <p:sp>
        <p:nvSpPr>
          <p:cNvPr id="90" name="Dikdörtgen: Köşeleri Yuvarlatılmış 89">
            <a:extLst>
              <a:ext uri="{FF2B5EF4-FFF2-40B4-BE49-F238E27FC236}">
                <a16:creationId xmlns:a16="http://schemas.microsoft.com/office/drawing/2014/main" id="{32E71671-9989-4353-B5FB-E783A69673FB}"/>
              </a:ext>
            </a:extLst>
          </p:cNvPr>
          <p:cNvSpPr/>
          <p:nvPr/>
        </p:nvSpPr>
        <p:spPr>
          <a:xfrm>
            <a:off x="1546164" y="1088857"/>
            <a:ext cx="1208348"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200" dirty="0" err="1">
                <a:solidFill>
                  <a:schemeClr val="tx1"/>
                </a:solidFill>
                <a:latin typeface="Calibri" panose="020F0502020204030204" pitchFamily="34" charset="0"/>
                <a:cs typeface="Calibri" panose="020F0502020204030204" pitchFamily="34" charset="0"/>
              </a:rPr>
              <a:t>Job</a:t>
            </a:r>
            <a:r>
              <a:rPr lang="tr-TR" sz="1200">
                <a:solidFill>
                  <a:schemeClr val="tx1"/>
                </a:solidFill>
                <a:latin typeface="Calibri" panose="020F0502020204030204" pitchFamily="34" charset="0"/>
                <a:cs typeface="Calibri" panose="020F0502020204030204" pitchFamily="34" charset="0"/>
              </a:rPr>
              <a:t> and income insecurity</a:t>
            </a:r>
            <a:endParaRPr lang="en-GB" sz="1200" dirty="0">
              <a:solidFill>
                <a:schemeClr val="tx1"/>
              </a:solidFill>
              <a:latin typeface="Calibri" panose="020F0502020204030204" pitchFamily="34" charset="0"/>
              <a:cs typeface="Calibri" panose="020F0502020204030204" pitchFamily="34" charset="0"/>
            </a:endParaRPr>
          </a:p>
        </p:txBody>
      </p:sp>
      <p:sp>
        <p:nvSpPr>
          <p:cNvPr id="2" name="Metin kutusu 1">
            <a:extLst>
              <a:ext uri="{FF2B5EF4-FFF2-40B4-BE49-F238E27FC236}">
                <a16:creationId xmlns:a16="http://schemas.microsoft.com/office/drawing/2014/main" id="{509D996A-6492-4D8B-BF76-F8C4ADBCF848}"/>
              </a:ext>
            </a:extLst>
          </p:cNvPr>
          <p:cNvSpPr txBox="1"/>
          <p:nvPr/>
        </p:nvSpPr>
        <p:spPr>
          <a:xfrm>
            <a:off x="6204137" y="768485"/>
            <a:ext cx="5259736" cy="646331"/>
          </a:xfrm>
          <a:prstGeom prst="rect">
            <a:avLst/>
          </a:prstGeom>
          <a:noFill/>
        </p:spPr>
        <p:txBody>
          <a:bodyPr wrap="square" rtlCol="0">
            <a:spAutoFit/>
          </a:bodyPr>
          <a:lstStyle/>
          <a:p>
            <a:r>
              <a:rPr lang="tr-TR" sz="1800" b="1" dirty="0" err="1">
                <a:solidFill>
                  <a:schemeClr val="accent2"/>
                </a:solidFill>
                <a:effectLst/>
                <a:latin typeface="Calibri" panose="020F0502020204030204" pitchFamily="34" charset="0"/>
                <a:ea typeface="Arial" panose="020B0604020202020204" pitchFamily="34" charset="0"/>
              </a:rPr>
              <a:t>Question</a:t>
            </a:r>
            <a:r>
              <a:rPr lang="tr-TR" sz="1800" b="1">
                <a:solidFill>
                  <a:schemeClr val="accent2"/>
                </a:solidFill>
                <a:effectLst/>
                <a:latin typeface="Calibri" panose="020F0502020204030204" pitchFamily="34" charset="0"/>
                <a:ea typeface="Arial" panose="020B0604020202020204" pitchFamily="34" charset="0"/>
              </a:rPr>
              <a:t> 3: </a:t>
            </a:r>
            <a:r>
              <a:rPr lang="en-US" sz="1800" b="1">
                <a:solidFill>
                  <a:schemeClr val="accent2"/>
                </a:solidFill>
                <a:effectLst/>
                <a:latin typeface="Calibri" panose="020F0502020204030204" pitchFamily="34" charset="0"/>
                <a:ea typeface="Arial" panose="020B0604020202020204" pitchFamily="34" charset="0"/>
              </a:rPr>
              <a:t>Which vulnerability mechanisms were strengthened by the pandemic?</a:t>
            </a:r>
            <a:endParaRPr lang="de-DE" sz="1800" b="1" dirty="0">
              <a:solidFill>
                <a:schemeClr val="accent2"/>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34825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a:extLst>
              <a:ext uri="{FF2B5EF4-FFF2-40B4-BE49-F238E27FC236}">
                <a16:creationId xmlns:a16="http://schemas.microsoft.com/office/drawing/2014/main" id="{5F510258-F33F-49CB-9625-96430DFDC6EC}"/>
              </a:ext>
            </a:extLst>
          </p:cNvPr>
          <p:cNvSpPr/>
          <p:nvPr/>
        </p:nvSpPr>
        <p:spPr>
          <a:xfrm>
            <a:off x="244638" y="541384"/>
            <a:ext cx="11170618" cy="61981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latin typeface="Calibri" panose="020F0502020204030204" pitchFamily="34" charset="0"/>
                <a:cs typeface="Calibri" panose="020F0502020204030204" pitchFamily="34" charset="0"/>
              </a:rPr>
              <a:t>ö</a:t>
            </a:r>
          </a:p>
        </p:txBody>
      </p:sp>
      <p:cxnSp>
        <p:nvCxnSpPr>
          <p:cNvPr id="7" name="Düz Ok Bağlayıcısı 6">
            <a:extLst>
              <a:ext uri="{FF2B5EF4-FFF2-40B4-BE49-F238E27FC236}">
                <a16:creationId xmlns:a16="http://schemas.microsoft.com/office/drawing/2014/main" id="{BFFB31CB-D8BA-4D08-8CBF-68E164C736B0}"/>
              </a:ext>
            </a:extLst>
          </p:cNvPr>
          <p:cNvCxnSpPr>
            <a:cxnSpLocks/>
          </p:cNvCxnSpPr>
          <p:nvPr/>
        </p:nvCxnSpPr>
        <p:spPr>
          <a:xfrm>
            <a:off x="268160" y="4045435"/>
            <a:ext cx="1111335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22A5065F-7313-4518-9DD4-03304DA7C78C}"/>
              </a:ext>
            </a:extLst>
          </p:cNvPr>
          <p:cNvSpPr txBox="1"/>
          <p:nvPr/>
        </p:nvSpPr>
        <p:spPr>
          <a:xfrm>
            <a:off x="9157889" y="3784104"/>
            <a:ext cx="1940315"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Resilience</a:t>
            </a:r>
          </a:p>
        </p:txBody>
      </p:sp>
      <p:sp>
        <p:nvSpPr>
          <p:cNvPr id="13" name="Metin kutusu 12">
            <a:extLst>
              <a:ext uri="{FF2B5EF4-FFF2-40B4-BE49-F238E27FC236}">
                <a16:creationId xmlns:a16="http://schemas.microsoft.com/office/drawing/2014/main" id="{4C6CE855-53C3-4771-BFE2-9D6791EA090E}"/>
              </a:ext>
            </a:extLst>
          </p:cNvPr>
          <p:cNvSpPr txBox="1"/>
          <p:nvPr/>
        </p:nvSpPr>
        <p:spPr>
          <a:xfrm>
            <a:off x="582458" y="3765098"/>
            <a:ext cx="2437138"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Vulnerability</a:t>
            </a:r>
          </a:p>
        </p:txBody>
      </p:sp>
      <p:sp>
        <p:nvSpPr>
          <p:cNvPr id="18" name="Dikdörtgen: Köşeleri Yuvarlatılmış 17">
            <a:extLst>
              <a:ext uri="{FF2B5EF4-FFF2-40B4-BE49-F238E27FC236}">
                <a16:creationId xmlns:a16="http://schemas.microsoft.com/office/drawing/2014/main" id="{66C38B4E-7013-4561-B502-1EA74C27E4E8}"/>
              </a:ext>
            </a:extLst>
          </p:cNvPr>
          <p:cNvSpPr/>
          <p:nvPr/>
        </p:nvSpPr>
        <p:spPr>
          <a:xfrm>
            <a:off x="4028419" y="1504041"/>
            <a:ext cx="835898" cy="3540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Distrust</a:t>
            </a:r>
          </a:p>
        </p:txBody>
      </p:sp>
      <p:sp>
        <p:nvSpPr>
          <p:cNvPr id="20" name="Dikdörtgen: Köşeleri Yuvarlatılmış 19">
            <a:extLst>
              <a:ext uri="{FF2B5EF4-FFF2-40B4-BE49-F238E27FC236}">
                <a16:creationId xmlns:a16="http://schemas.microsoft.com/office/drawing/2014/main" id="{B57B3415-C21E-4B13-99BD-0DBEDFB3356F}"/>
              </a:ext>
            </a:extLst>
          </p:cNvPr>
          <p:cNvSpPr/>
          <p:nvPr/>
        </p:nvSpPr>
        <p:spPr>
          <a:xfrm>
            <a:off x="990058" y="1596673"/>
            <a:ext cx="924729" cy="2648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Loneliness</a:t>
            </a:r>
          </a:p>
        </p:txBody>
      </p:sp>
      <p:sp>
        <p:nvSpPr>
          <p:cNvPr id="24" name="Dikdörtgen: Köşeleri Yuvarlatılmış 23">
            <a:extLst>
              <a:ext uri="{FF2B5EF4-FFF2-40B4-BE49-F238E27FC236}">
                <a16:creationId xmlns:a16="http://schemas.microsoft.com/office/drawing/2014/main" id="{0953A87F-B461-4378-909B-A0A625B3EC87}"/>
              </a:ext>
            </a:extLst>
          </p:cNvPr>
          <p:cNvSpPr/>
          <p:nvPr/>
        </p:nvSpPr>
        <p:spPr>
          <a:xfrm>
            <a:off x="4440644" y="1106599"/>
            <a:ext cx="805839" cy="3540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Worries</a:t>
            </a:r>
          </a:p>
        </p:txBody>
      </p:sp>
      <p:cxnSp>
        <p:nvCxnSpPr>
          <p:cNvPr id="33" name="Düz Ok Bağlayıcısı 32">
            <a:extLst>
              <a:ext uri="{FF2B5EF4-FFF2-40B4-BE49-F238E27FC236}">
                <a16:creationId xmlns:a16="http://schemas.microsoft.com/office/drawing/2014/main" id="{E2A7A5AB-BC5B-4481-B477-87A0F4B0B473}"/>
              </a:ext>
            </a:extLst>
          </p:cNvPr>
          <p:cNvCxnSpPr>
            <a:cxnSpLocks/>
          </p:cNvCxnSpPr>
          <p:nvPr/>
        </p:nvCxnSpPr>
        <p:spPr>
          <a:xfrm>
            <a:off x="5909733" y="609410"/>
            <a:ext cx="0" cy="611886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Dikdörtgen: Köşeleri Yuvarlatılmış 36">
            <a:extLst>
              <a:ext uri="{FF2B5EF4-FFF2-40B4-BE49-F238E27FC236}">
                <a16:creationId xmlns:a16="http://schemas.microsoft.com/office/drawing/2014/main" id="{6A93C7E3-9887-43D7-945E-5765EB41973F}"/>
              </a:ext>
            </a:extLst>
          </p:cNvPr>
          <p:cNvSpPr/>
          <p:nvPr/>
        </p:nvSpPr>
        <p:spPr>
          <a:xfrm>
            <a:off x="435303" y="1998152"/>
            <a:ext cx="1246149" cy="3732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Discrimination, stigma, racism</a:t>
            </a:r>
          </a:p>
        </p:txBody>
      </p:sp>
      <p:sp>
        <p:nvSpPr>
          <p:cNvPr id="38" name="Dikdörtgen: Köşeleri Yuvarlatılmış 37">
            <a:extLst>
              <a:ext uri="{FF2B5EF4-FFF2-40B4-BE49-F238E27FC236}">
                <a16:creationId xmlns:a16="http://schemas.microsoft.com/office/drawing/2014/main" id="{69223F99-AE54-4D3A-887E-7278F44FA9D9}"/>
              </a:ext>
            </a:extLst>
          </p:cNvPr>
          <p:cNvSpPr/>
          <p:nvPr/>
        </p:nvSpPr>
        <p:spPr>
          <a:xfrm>
            <a:off x="440068" y="2506123"/>
            <a:ext cx="879923" cy="28310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Violence</a:t>
            </a:r>
          </a:p>
        </p:txBody>
      </p:sp>
      <p:sp>
        <p:nvSpPr>
          <p:cNvPr id="40" name="Dikdörtgen: Köşeleri Yuvarlatılmış 39">
            <a:extLst>
              <a:ext uri="{FF2B5EF4-FFF2-40B4-BE49-F238E27FC236}">
                <a16:creationId xmlns:a16="http://schemas.microsoft.com/office/drawing/2014/main" id="{5B2A7B8D-2B00-47C1-B92A-49C625C19221}"/>
              </a:ext>
            </a:extLst>
          </p:cNvPr>
          <p:cNvSpPr/>
          <p:nvPr/>
        </p:nvSpPr>
        <p:spPr>
          <a:xfrm>
            <a:off x="334100" y="1093181"/>
            <a:ext cx="1129097"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legal status</a:t>
            </a:r>
          </a:p>
        </p:txBody>
      </p:sp>
      <p:sp>
        <p:nvSpPr>
          <p:cNvPr id="42" name="Dikdörtgen: Köşeleri Yuvarlatılmış 41">
            <a:extLst>
              <a:ext uri="{FF2B5EF4-FFF2-40B4-BE49-F238E27FC236}">
                <a16:creationId xmlns:a16="http://schemas.microsoft.com/office/drawing/2014/main" id="{FDF09501-D4AF-403A-8236-12D18FC2F480}"/>
              </a:ext>
            </a:extLst>
          </p:cNvPr>
          <p:cNvSpPr/>
          <p:nvPr/>
        </p:nvSpPr>
        <p:spPr>
          <a:xfrm>
            <a:off x="2517630" y="1496852"/>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Workload and occupational risks</a:t>
            </a:r>
          </a:p>
        </p:txBody>
      </p:sp>
      <p:sp>
        <p:nvSpPr>
          <p:cNvPr id="48" name="Dikdörtgen: Köşeleri Yuvarlatılmış 47">
            <a:extLst>
              <a:ext uri="{FF2B5EF4-FFF2-40B4-BE49-F238E27FC236}">
                <a16:creationId xmlns:a16="http://schemas.microsoft.com/office/drawing/2014/main" id="{05352702-1AC6-472B-B5DF-3C29101635A4}"/>
              </a:ext>
            </a:extLst>
          </p:cNvPr>
          <p:cNvSpPr/>
          <p:nvPr/>
        </p:nvSpPr>
        <p:spPr>
          <a:xfrm>
            <a:off x="1801027" y="1966305"/>
            <a:ext cx="1588031" cy="40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unstable, unafforadble housing</a:t>
            </a:r>
          </a:p>
        </p:txBody>
      </p:sp>
      <p:sp>
        <p:nvSpPr>
          <p:cNvPr id="57" name="Dikdörtgen: Köşeleri Yuvarlatılmış 56">
            <a:extLst>
              <a:ext uri="{FF2B5EF4-FFF2-40B4-BE49-F238E27FC236}">
                <a16:creationId xmlns:a16="http://schemas.microsoft.com/office/drawing/2014/main" id="{F6C84965-0BE7-464F-9AD8-411ED8554880}"/>
              </a:ext>
            </a:extLst>
          </p:cNvPr>
          <p:cNvSpPr/>
          <p:nvPr/>
        </p:nvSpPr>
        <p:spPr>
          <a:xfrm>
            <a:off x="1342877" y="651308"/>
            <a:ext cx="1246149"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COVID-19 Rules, Quarantine</a:t>
            </a:r>
          </a:p>
        </p:txBody>
      </p:sp>
      <p:sp>
        <p:nvSpPr>
          <p:cNvPr id="58" name="Dikdörtgen: Köşeleri Yuvarlatılmış 57">
            <a:extLst>
              <a:ext uri="{FF2B5EF4-FFF2-40B4-BE49-F238E27FC236}">
                <a16:creationId xmlns:a16="http://schemas.microsoft.com/office/drawing/2014/main" id="{CA64430A-1CFA-4FD9-A892-7CFB351BE3FF}"/>
              </a:ext>
            </a:extLst>
          </p:cNvPr>
          <p:cNvSpPr/>
          <p:nvPr/>
        </p:nvSpPr>
        <p:spPr>
          <a:xfrm>
            <a:off x="280845" y="652842"/>
            <a:ext cx="964363"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Long COVID</a:t>
            </a:r>
          </a:p>
        </p:txBody>
      </p:sp>
      <p:sp>
        <p:nvSpPr>
          <p:cNvPr id="60" name="Dikdörtgen: Köşeleri Yuvarlatılmış 59">
            <a:extLst>
              <a:ext uri="{FF2B5EF4-FFF2-40B4-BE49-F238E27FC236}">
                <a16:creationId xmlns:a16="http://schemas.microsoft.com/office/drawing/2014/main" id="{E890FE87-5808-4EA6-9593-1ED229BFE6B7}"/>
              </a:ext>
            </a:extLst>
          </p:cNvPr>
          <p:cNvSpPr/>
          <p:nvPr/>
        </p:nvSpPr>
        <p:spPr>
          <a:xfrm>
            <a:off x="2703997" y="624278"/>
            <a:ext cx="1920815"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Untailored information on COVID-19 and infodemic</a:t>
            </a:r>
          </a:p>
        </p:txBody>
      </p:sp>
      <p:sp>
        <p:nvSpPr>
          <p:cNvPr id="66" name="Dikdörtgen: Köşeleri Yuvarlatılmış 65">
            <a:extLst>
              <a:ext uri="{FF2B5EF4-FFF2-40B4-BE49-F238E27FC236}">
                <a16:creationId xmlns:a16="http://schemas.microsoft.com/office/drawing/2014/main" id="{C7127005-718A-48B6-856B-E4C0D2E81FA7}"/>
              </a:ext>
            </a:extLst>
          </p:cNvPr>
          <p:cNvSpPr/>
          <p:nvPr/>
        </p:nvSpPr>
        <p:spPr>
          <a:xfrm>
            <a:off x="1377185" y="2482463"/>
            <a:ext cx="734701" cy="3290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Gender</a:t>
            </a:r>
          </a:p>
        </p:txBody>
      </p:sp>
      <p:sp>
        <p:nvSpPr>
          <p:cNvPr id="67" name="Dikdörtgen: Köşeleri Yuvarlatılmış 66">
            <a:extLst>
              <a:ext uri="{FF2B5EF4-FFF2-40B4-BE49-F238E27FC236}">
                <a16:creationId xmlns:a16="http://schemas.microsoft.com/office/drawing/2014/main" id="{2F429553-BCEE-4820-85BA-3CD2694A7BFF}"/>
              </a:ext>
            </a:extLst>
          </p:cNvPr>
          <p:cNvSpPr/>
          <p:nvPr/>
        </p:nvSpPr>
        <p:spPr>
          <a:xfrm>
            <a:off x="4688462" y="637720"/>
            <a:ext cx="1038746" cy="390923"/>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Vaccine hesitancy</a:t>
            </a:r>
          </a:p>
        </p:txBody>
      </p:sp>
      <p:sp>
        <p:nvSpPr>
          <p:cNvPr id="72" name="Dikdörtgen: Köşeleri Yuvarlatılmış 71">
            <a:extLst>
              <a:ext uri="{FF2B5EF4-FFF2-40B4-BE49-F238E27FC236}">
                <a16:creationId xmlns:a16="http://schemas.microsoft.com/office/drawing/2014/main" id="{0085708E-90E1-4676-B94E-30B971505E58}"/>
              </a:ext>
            </a:extLst>
          </p:cNvPr>
          <p:cNvSpPr/>
          <p:nvPr/>
        </p:nvSpPr>
        <p:spPr>
          <a:xfrm>
            <a:off x="11509225" y="3978692"/>
            <a:ext cx="422702" cy="2240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78" name="Dikdörtgen: Köşeleri Yuvarlatılmış 77">
            <a:extLst>
              <a:ext uri="{FF2B5EF4-FFF2-40B4-BE49-F238E27FC236}">
                <a16:creationId xmlns:a16="http://schemas.microsoft.com/office/drawing/2014/main" id="{FE88B508-9F80-4DEF-84EC-88A2434A7F82}"/>
              </a:ext>
            </a:extLst>
          </p:cNvPr>
          <p:cNvSpPr/>
          <p:nvPr/>
        </p:nvSpPr>
        <p:spPr>
          <a:xfrm>
            <a:off x="11512489" y="4674252"/>
            <a:ext cx="411351" cy="22408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1" name="Metin kutusu 80">
            <a:extLst>
              <a:ext uri="{FF2B5EF4-FFF2-40B4-BE49-F238E27FC236}">
                <a16:creationId xmlns:a16="http://schemas.microsoft.com/office/drawing/2014/main" id="{3043DD49-DDFC-472D-A72C-8948603D6CBB}"/>
              </a:ext>
            </a:extLst>
          </p:cNvPr>
          <p:cNvSpPr txBox="1"/>
          <p:nvPr/>
        </p:nvSpPr>
        <p:spPr>
          <a:xfrm>
            <a:off x="11423387" y="4187989"/>
            <a:ext cx="83250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Vulnerabilty factors</a:t>
            </a:r>
          </a:p>
        </p:txBody>
      </p:sp>
      <p:sp>
        <p:nvSpPr>
          <p:cNvPr id="82" name="Metin kutusu 81">
            <a:extLst>
              <a:ext uri="{FF2B5EF4-FFF2-40B4-BE49-F238E27FC236}">
                <a16:creationId xmlns:a16="http://schemas.microsoft.com/office/drawing/2014/main" id="{1EC3373A-2F85-41E5-9042-F0A02EEF32BA}"/>
              </a:ext>
            </a:extLst>
          </p:cNvPr>
          <p:cNvSpPr txBox="1"/>
          <p:nvPr/>
        </p:nvSpPr>
        <p:spPr>
          <a:xfrm>
            <a:off x="11433031" y="4861796"/>
            <a:ext cx="78292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Resilience factors</a:t>
            </a:r>
          </a:p>
        </p:txBody>
      </p:sp>
      <p:sp>
        <p:nvSpPr>
          <p:cNvPr id="83" name="Dikdörtgen: Köşeleri Yuvarlatılmış 82">
            <a:extLst>
              <a:ext uri="{FF2B5EF4-FFF2-40B4-BE49-F238E27FC236}">
                <a16:creationId xmlns:a16="http://schemas.microsoft.com/office/drawing/2014/main" id="{10D1D158-5030-4D2D-8225-E16F77129D64}"/>
              </a:ext>
            </a:extLst>
          </p:cNvPr>
          <p:cNvSpPr/>
          <p:nvPr/>
        </p:nvSpPr>
        <p:spPr>
          <a:xfrm>
            <a:off x="11520576" y="5286515"/>
            <a:ext cx="411351" cy="215654"/>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4" name="Metin kutusu 83">
            <a:extLst>
              <a:ext uri="{FF2B5EF4-FFF2-40B4-BE49-F238E27FC236}">
                <a16:creationId xmlns:a16="http://schemas.microsoft.com/office/drawing/2014/main" id="{C10B1D73-8D5D-4576-8048-2D4DD2B62EF7}"/>
              </a:ext>
            </a:extLst>
          </p:cNvPr>
          <p:cNvSpPr txBox="1"/>
          <p:nvPr/>
        </p:nvSpPr>
        <p:spPr>
          <a:xfrm>
            <a:off x="11430757" y="5510724"/>
            <a:ext cx="2750921" cy="707886"/>
          </a:xfrm>
          <a:prstGeom prst="rect">
            <a:avLst/>
          </a:prstGeom>
          <a:noFill/>
        </p:spPr>
        <p:txBody>
          <a:bodyPr wrap="square" rtlCol="0">
            <a:spAutoFit/>
          </a:bodyPr>
          <a:lstStyle/>
          <a:p>
            <a:r>
              <a:rPr lang="tr-TR" sz="1000" dirty="0" err="1">
                <a:latin typeface="Calibri" panose="020F0502020204030204" pitchFamily="34" charset="0"/>
                <a:cs typeface="Calibri" panose="020F0502020204030204" pitchFamily="34" charset="0"/>
              </a:rPr>
              <a:t>With</a:t>
            </a:r>
            <a:r>
              <a:rPr lang="tr-TR" sz="1000" dirty="0">
                <a:latin typeface="Calibri" panose="020F0502020204030204" pitchFamily="34" charset="0"/>
                <a:cs typeface="Calibri" panose="020F0502020204030204" pitchFamily="34" charset="0"/>
              </a:rPr>
              <a:t> COVID-</a:t>
            </a:r>
          </a:p>
          <a:p>
            <a:r>
              <a:rPr lang="tr-TR" sz="1000" dirty="0">
                <a:latin typeface="Calibri" panose="020F0502020204030204" pitchFamily="34" charset="0"/>
                <a:cs typeface="Calibri" panose="020F0502020204030204" pitchFamily="34" charset="0"/>
              </a:rPr>
              <a:t>19 </a:t>
            </a:r>
            <a:r>
              <a:rPr lang="tr-TR" sz="1000" dirty="0" err="1">
                <a:latin typeface="Calibri" panose="020F0502020204030204" pitchFamily="34" charset="0"/>
                <a:cs typeface="Calibri" panose="020F0502020204030204" pitchFamily="34" charset="0"/>
              </a:rPr>
              <a:t>new</a:t>
            </a:r>
            <a:r>
              <a:rPr lang="tr-TR" sz="1000" dirty="0">
                <a:latin typeface="Calibri" panose="020F0502020204030204" pitchFamily="34" charset="0"/>
                <a:cs typeface="Calibri" panose="020F0502020204030204" pitchFamily="34" charset="0"/>
              </a:rPr>
              <a:t> </a:t>
            </a:r>
          </a:p>
          <a:p>
            <a:r>
              <a:rPr lang="tr-TR" sz="1000" dirty="0" err="1">
                <a:latin typeface="Calibri" panose="020F0502020204030204" pitchFamily="34" charset="0"/>
                <a:cs typeface="Calibri" panose="020F0502020204030204" pitchFamily="34" charset="0"/>
              </a:rPr>
              <a:t>emerged</a:t>
            </a:r>
            <a:r>
              <a:rPr lang="tr-TR" sz="1000" dirty="0">
                <a:latin typeface="Calibri" panose="020F0502020204030204" pitchFamily="34" charset="0"/>
                <a:cs typeface="Calibri" panose="020F0502020204030204" pitchFamily="34" charset="0"/>
              </a:rPr>
              <a:t> </a:t>
            </a:r>
          </a:p>
          <a:p>
            <a:r>
              <a:rPr lang="tr-TR" sz="1000" dirty="0" err="1">
                <a:latin typeface="Calibri" panose="020F0502020204030204" pitchFamily="34" charset="0"/>
                <a:cs typeface="Calibri" panose="020F0502020204030204" pitchFamily="34" charset="0"/>
              </a:rPr>
              <a:t>factors</a:t>
            </a:r>
            <a:endParaRPr lang="en-GB" sz="1000" dirty="0">
              <a:latin typeface="Calibri" panose="020F0502020204030204" pitchFamily="34" charset="0"/>
              <a:cs typeface="Calibri" panose="020F0502020204030204" pitchFamily="34" charset="0"/>
            </a:endParaRPr>
          </a:p>
        </p:txBody>
      </p:sp>
      <p:sp>
        <p:nvSpPr>
          <p:cNvPr id="88" name="Dikdörtgen: Köşeleri Yuvarlatılmış 87">
            <a:extLst>
              <a:ext uri="{FF2B5EF4-FFF2-40B4-BE49-F238E27FC236}">
                <a16:creationId xmlns:a16="http://schemas.microsoft.com/office/drawing/2014/main" id="{37A7D292-005A-419C-9D4E-CAB503E50384}"/>
              </a:ext>
            </a:extLst>
          </p:cNvPr>
          <p:cNvSpPr/>
          <p:nvPr/>
        </p:nvSpPr>
        <p:spPr>
          <a:xfrm>
            <a:off x="2517630" y="2938408"/>
            <a:ext cx="1859194" cy="4539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Unfriendly neighborhood for Non-Germans and LGBTQ+</a:t>
            </a:r>
          </a:p>
        </p:txBody>
      </p:sp>
      <p:sp>
        <p:nvSpPr>
          <p:cNvPr id="63" name="Metin kutusu 62">
            <a:extLst>
              <a:ext uri="{FF2B5EF4-FFF2-40B4-BE49-F238E27FC236}">
                <a16:creationId xmlns:a16="http://schemas.microsoft.com/office/drawing/2014/main" id="{5A32D3C1-3632-4968-9938-20AD84F197B5}"/>
              </a:ext>
            </a:extLst>
          </p:cNvPr>
          <p:cNvSpPr txBox="1"/>
          <p:nvPr/>
        </p:nvSpPr>
        <p:spPr>
          <a:xfrm rot="16200000">
            <a:off x="3163172" y="2308139"/>
            <a:ext cx="5088822"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Increasing</a:t>
            </a:r>
            <a:r>
              <a:rPr lang="tr-TR" sz="1200" b="1" dirty="0">
                <a:solidFill>
                  <a:srgbClr val="C00000"/>
                </a:solidFill>
                <a:latin typeface="Calibri" panose="020F0502020204030204" pitchFamily="34" charset="0"/>
                <a:cs typeface="Calibri" panose="020F0502020204030204" pitchFamily="34" charset="0"/>
              </a:rPr>
              <a:t> </a:t>
            </a:r>
            <a:r>
              <a:rPr lang="en-GB" sz="1200" b="1" dirty="0">
                <a:solidFill>
                  <a:srgbClr val="C00000"/>
                </a:solidFill>
                <a:latin typeface="Calibri" panose="020F0502020204030204" pitchFamily="34" charset="0"/>
                <a:cs typeface="Calibri" panose="020F0502020204030204" pitchFamily="34" charset="0"/>
              </a:rPr>
              <a:t>Role </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Emerged</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endParaRPr lang="en-GB" sz="1200" b="1" dirty="0">
              <a:solidFill>
                <a:srgbClr val="C00000"/>
              </a:solidFill>
              <a:latin typeface="Calibri" panose="020F0502020204030204" pitchFamily="34" charset="0"/>
              <a:cs typeface="Calibri" panose="020F0502020204030204" pitchFamily="34" charset="0"/>
            </a:endParaRPr>
          </a:p>
        </p:txBody>
      </p:sp>
      <p:sp>
        <p:nvSpPr>
          <p:cNvPr id="70" name="Dikdörtgen: Köşeleri Yuvarlatılmış 69">
            <a:extLst>
              <a:ext uri="{FF2B5EF4-FFF2-40B4-BE49-F238E27FC236}">
                <a16:creationId xmlns:a16="http://schemas.microsoft.com/office/drawing/2014/main" id="{1D5D6CAD-AA19-4897-BE81-B39EA474989B}"/>
              </a:ext>
            </a:extLst>
          </p:cNvPr>
          <p:cNvSpPr/>
          <p:nvPr/>
        </p:nvSpPr>
        <p:spPr>
          <a:xfrm>
            <a:off x="5340927" y="3843862"/>
            <a:ext cx="1219199" cy="485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Individual variables</a:t>
            </a:r>
          </a:p>
        </p:txBody>
      </p:sp>
      <p:sp>
        <p:nvSpPr>
          <p:cNvPr id="75" name="Metin kutusu 74">
            <a:extLst>
              <a:ext uri="{FF2B5EF4-FFF2-40B4-BE49-F238E27FC236}">
                <a16:creationId xmlns:a16="http://schemas.microsoft.com/office/drawing/2014/main" id="{6686F21A-BE71-4B3E-9AFB-10C90EBCA62E}"/>
              </a:ext>
            </a:extLst>
          </p:cNvPr>
          <p:cNvSpPr txBox="1"/>
          <p:nvPr/>
        </p:nvSpPr>
        <p:spPr>
          <a:xfrm rot="16200000">
            <a:off x="3660033" y="5456416"/>
            <a:ext cx="4098567"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Decreasing</a:t>
            </a:r>
            <a:r>
              <a:rPr lang="tr-TR" sz="1200" b="1" dirty="0">
                <a:solidFill>
                  <a:srgbClr val="C00000"/>
                </a:solidFill>
                <a:latin typeface="Calibri" panose="020F0502020204030204" pitchFamily="34" charset="0"/>
                <a:cs typeface="Calibri" panose="020F0502020204030204" pitchFamily="34" charset="0"/>
              </a:rPr>
              <a:t> Role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r>
              <a:rPr lang="en-GB" sz="1200" b="1" dirty="0">
                <a:solidFill>
                  <a:srgbClr val="C00000"/>
                </a:solidFill>
                <a:latin typeface="Calibri" panose="020F0502020204030204" pitchFamily="34" charset="0"/>
                <a:cs typeface="Calibri" panose="020F0502020204030204" pitchFamily="34" charset="0"/>
              </a:rPr>
              <a:t> </a:t>
            </a:r>
          </a:p>
        </p:txBody>
      </p:sp>
      <p:sp>
        <p:nvSpPr>
          <p:cNvPr id="3" name="Metin kutusu 2">
            <a:extLst>
              <a:ext uri="{FF2B5EF4-FFF2-40B4-BE49-F238E27FC236}">
                <a16:creationId xmlns:a16="http://schemas.microsoft.com/office/drawing/2014/main" id="{E85BD3DF-BD75-49E9-AF04-81336E064D81}"/>
              </a:ext>
            </a:extLst>
          </p:cNvPr>
          <p:cNvSpPr txBox="1"/>
          <p:nvPr/>
        </p:nvSpPr>
        <p:spPr>
          <a:xfrm>
            <a:off x="229137" y="34953"/>
            <a:ext cx="11807246" cy="523220"/>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The capacity of pre-existed factors to cause vulnerability or resilience, the evolution of this capacity with COVID-19, and the emerging vulnerability or resilience factors with COVID-19</a:t>
            </a:r>
          </a:p>
        </p:txBody>
      </p:sp>
      <p:sp>
        <p:nvSpPr>
          <p:cNvPr id="77" name="Dikdörtgen: Köşeleri Yuvarlatılmış 76">
            <a:extLst>
              <a:ext uri="{FF2B5EF4-FFF2-40B4-BE49-F238E27FC236}">
                <a16:creationId xmlns:a16="http://schemas.microsoft.com/office/drawing/2014/main" id="{DCE7F135-DCCD-419F-8B49-5B126E3BE378}"/>
              </a:ext>
            </a:extLst>
          </p:cNvPr>
          <p:cNvSpPr/>
          <p:nvPr/>
        </p:nvSpPr>
        <p:spPr>
          <a:xfrm>
            <a:off x="2818162" y="1092656"/>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Stres and unhealthy lifestyle</a:t>
            </a:r>
          </a:p>
        </p:txBody>
      </p:sp>
      <p:sp>
        <p:nvSpPr>
          <p:cNvPr id="79" name="Dikdörtgen: Köşeleri Yuvarlatılmış 78">
            <a:extLst>
              <a:ext uri="{FF2B5EF4-FFF2-40B4-BE49-F238E27FC236}">
                <a16:creationId xmlns:a16="http://schemas.microsoft.com/office/drawing/2014/main" id="{9029FDC7-52A9-4CAE-8C4D-C1CAB971BEE7}"/>
              </a:ext>
            </a:extLst>
          </p:cNvPr>
          <p:cNvSpPr/>
          <p:nvPr/>
        </p:nvSpPr>
        <p:spPr>
          <a:xfrm>
            <a:off x="2179409" y="2495661"/>
            <a:ext cx="2094642" cy="3745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Financial barriers </a:t>
            </a:r>
          </a:p>
          <a:p>
            <a:pPr algn="ctr"/>
            <a:r>
              <a:rPr lang="en-GB" sz="1200">
                <a:solidFill>
                  <a:schemeClr val="tx1"/>
                </a:solidFill>
                <a:latin typeface="Calibri" panose="020F0502020204030204" pitchFamily="34" charset="0"/>
                <a:cs typeface="Calibri" panose="020F0502020204030204" pitchFamily="34" charset="0"/>
              </a:rPr>
              <a:t>to care, market-orientation</a:t>
            </a:r>
          </a:p>
        </p:txBody>
      </p:sp>
      <p:sp>
        <p:nvSpPr>
          <p:cNvPr id="92" name="Dikdörtgen: Köşeleri Yuvarlatılmış 91">
            <a:extLst>
              <a:ext uri="{FF2B5EF4-FFF2-40B4-BE49-F238E27FC236}">
                <a16:creationId xmlns:a16="http://schemas.microsoft.com/office/drawing/2014/main" id="{99B68CAD-7BF2-49DC-ABB9-9A02F9E81DCE}"/>
              </a:ext>
            </a:extLst>
          </p:cNvPr>
          <p:cNvSpPr/>
          <p:nvPr/>
        </p:nvSpPr>
        <p:spPr>
          <a:xfrm>
            <a:off x="3558581" y="1932860"/>
            <a:ext cx="1588031" cy="5426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Social barriers to care, biomedical approach</a:t>
            </a:r>
          </a:p>
        </p:txBody>
      </p:sp>
      <p:sp>
        <p:nvSpPr>
          <p:cNvPr id="90" name="Dikdörtgen: Köşeleri Yuvarlatılmış 89">
            <a:extLst>
              <a:ext uri="{FF2B5EF4-FFF2-40B4-BE49-F238E27FC236}">
                <a16:creationId xmlns:a16="http://schemas.microsoft.com/office/drawing/2014/main" id="{32E71671-9989-4353-B5FB-E783A69673FB}"/>
              </a:ext>
            </a:extLst>
          </p:cNvPr>
          <p:cNvSpPr/>
          <p:nvPr/>
        </p:nvSpPr>
        <p:spPr>
          <a:xfrm>
            <a:off x="1546164" y="1088857"/>
            <a:ext cx="1208348"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Job and income insecurity</a:t>
            </a:r>
          </a:p>
        </p:txBody>
      </p:sp>
      <p:sp>
        <p:nvSpPr>
          <p:cNvPr id="2" name="Metin kutusu 1">
            <a:extLst>
              <a:ext uri="{FF2B5EF4-FFF2-40B4-BE49-F238E27FC236}">
                <a16:creationId xmlns:a16="http://schemas.microsoft.com/office/drawing/2014/main" id="{C017E178-7B33-4DE5-8AAD-1C383D6E7CB1}"/>
              </a:ext>
            </a:extLst>
          </p:cNvPr>
          <p:cNvSpPr txBox="1"/>
          <p:nvPr/>
        </p:nvSpPr>
        <p:spPr>
          <a:xfrm>
            <a:off x="6325693" y="1075379"/>
            <a:ext cx="4905624" cy="1200329"/>
          </a:xfrm>
          <a:prstGeom prst="rect">
            <a:avLst/>
          </a:prstGeom>
          <a:noFill/>
        </p:spPr>
        <p:txBody>
          <a:bodyPr wrap="square" rtlCol="0">
            <a:spAutoFit/>
          </a:bodyPr>
          <a:lstStyle/>
          <a:p>
            <a:r>
              <a:rPr lang="en-GB" sz="1800" b="1">
                <a:solidFill>
                  <a:schemeClr val="accent2"/>
                </a:solidFill>
                <a:effectLst/>
                <a:latin typeface="Calibri" panose="020F0502020204030204" pitchFamily="34" charset="0"/>
                <a:ea typeface="Arial" panose="020B0604020202020204" pitchFamily="34" charset="0"/>
              </a:rPr>
              <a:t>Question 4: What are the new vulnerability mechanisms that have emerged with the pandemic?</a:t>
            </a:r>
            <a:endParaRPr lang="en-GB" sz="1800" b="1">
              <a:solidFill>
                <a:schemeClr val="accent2"/>
              </a:solidFill>
              <a:effectLst/>
              <a:latin typeface="Arial" panose="020B0604020202020204" pitchFamily="34" charset="0"/>
              <a:ea typeface="Arial" panose="020B0604020202020204" pitchFamily="34" charset="0"/>
            </a:endParaRPr>
          </a:p>
          <a:p>
            <a:endParaRPr lang="en-GB"/>
          </a:p>
        </p:txBody>
      </p:sp>
    </p:spTree>
    <p:extLst>
      <p:ext uri="{BB962C8B-B14F-4D97-AF65-F5344CB8AC3E}">
        <p14:creationId xmlns:p14="http://schemas.microsoft.com/office/powerpoint/2010/main" val="3722251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a:extLst>
              <a:ext uri="{FF2B5EF4-FFF2-40B4-BE49-F238E27FC236}">
                <a16:creationId xmlns:a16="http://schemas.microsoft.com/office/drawing/2014/main" id="{5F510258-F33F-49CB-9625-96430DFDC6EC}"/>
              </a:ext>
            </a:extLst>
          </p:cNvPr>
          <p:cNvSpPr/>
          <p:nvPr/>
        </p:nvSpPr>
        <p:spPr>
          <a:xfrm>
            <a:off x="244638" y="560434"/>
            <a:ext cx="11170618" cy="61981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latin typeface="Calibri" panose="020F0502020204030204" pitchFamily="34" charset="0"/>
                <a:cs typeface="Calibri" panose="020F0502020204030204" pitchFamily="34" charset="0"/>
              </a:rPr>
              <a:t>  </a:t>
            </a:r>
          </a:p>
        </p:txBody>
      </p:sp>
      <p:cxnSp>
        <p:nvCxnSpPr>
          <p:cNvPr id="7" name="Düz Ok Bağlayıcısı 6">
            <a:extLst>
              <a:ext uri="{FF2B5EF4-FFF2-40B4-BE49-F238E27FC236}">
                <a16:creationId xmlns:a16="http://schemas.microsoft.com/office/drawing/2014/main" id="{BFFB31CB-D8BA-4D08-8CBF-68E164C736B0}"/>
              </a:ext>
            </a:extLst>
          </p:cNvPr>
          <p:cNvCxnSpPr>
            <a:cxnSpLocks/>
          </p:cNvCxnSpPr>
          <p:nvPr/>
        </p:nvCxnSpPr>
        <p:spPr>
          <a:xfrm>
            <a:off x="268160" y="4045435"/>
            <a:ext cx="1111335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22A5065F-7313-4518-9DD4-03304DA7C78C}"/>
              </a:ext>
            </a:extLst>
          </p:cNvPr>
          <p:cNvSpPr txBox="1"/>
          <p:nvPr/>
        </p:nvSpPr>
        <p:spPr>
          <a:xfrm>
            <a:off x="9157889" y="3784104"/>
            <a:ext cx="1940315"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Resilience</a:t>
            </a:r>
          </a:p>
        </p:txBody>
      </p:sp>
      <p:sp>
        <p:nvSpPr>
          <p:cNvPr id="13" name="Metin kutusu 12">
            <a:extLst>
              <a:ext uri="{FF2B5EF4-FFF2-40B4-BE49-F238E27FC236}">
                <a16:creationId xmlns:a16="http://schemas.microsoft.com/office/drawing/2014/main" id="{4C6CE855-53C3-4771-BFE2-9D6791EA090E}"/>
              </a:ext>
            </a:extLst>
          </p:cNvPr>
          <p:cNvSpPr txBox="1"/>
          <p:nvPr/>
        </p:nvSpPr>
        <p:spPr>
          <a:xfrm>
            <a:off x="582458" y="3765098"/>
            <a:ext cx="2437138"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Vulnerability</a:t>
            </a:r>
          </a:p>
        </p:txBody>
      </p:sp>
      <p:sp>
        <p:nvSpPr>
          <p:cNvPr id="18" name="Dikdörtgen: Köşeleri Yuvarlatılmış 17">
            <a:extLst>
              <a:ext uri="{FF2B5EF4-FFF2-40B4-BE49-F238E27FC236}">
                <a16:creationId xmlns:a16="http://schemas.microsoft.com/office/drawing/2014/main" id="{66C38B4E-7013-4561-B502-1EA74C27E4E8}"/>
              </a:ext>
            </a:extLst>
          </p:cNvPr>
          <p:cNvSpPr/>
          <p:nvPr/>
        </p:nvSpPr>
        <p:spPr>
          <a:xfrm>
            <a:off x="4028419" y="1504041"/>
            <a:ext cx="835898" cy="3540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Distrust</a:t>
            </a:r>
          </a:p>
        </p:txBody>
      </p:sp>
      <p:sp>
        <p:nvSpPr>
          <p:cNvPr id="20" name="Dikdörtgen: Köşeleri Yuvarlatılmış 19">
            <a:extLst>
              <a:ext uri="{FF2B5EF4-FFF2-40B4-BE49-F238E27FC236}">
                <a16:creationId xmlns:a16="http://schemas.microsoft.com/office/drawing/2014/main" id="{B57B3415-C21E-4B13-99BD-0DBEDFB3356F}"/>
              </a:ext>
            </a:extLst>
          </p:cNvPr>
          <p:cNvSpPr/>
          <p:nvPr/>
        </p:nvSpPr>
        <p:spPr>
          <a:xfrm>
            <a:off x="990058" y="1596673"/>
            <a:ext cx="924729" cy="2648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Loneliness</a:t>
            </a:r>
          </a:p>
        </p:txBody>
      </p:sp>
      <p:sp>
        <p:nvSpPr>
          <p:cNvPr id="24" name="Dikdörtgen: Köşeleri Yuvarlatılmış 23">
            <a:extLst>
              <a:ext uri="{FF2B5EF4-FFF2-40B4-BE49-F238E27FC236}">
                <a16:creationId xmlns:a16="http://schemas.microsoft.com/office/drawing/2014/main" id="{0953A87F-B461-4378-909B-A0A625B3EC87}"/>
              </a:ext>
            </a:extLst>
          </p:cNvPr>
          <p:cNvSpPr/>
          <p:nvPr/>
        </p:nvSpPr>
        <p:spPr>
          <a:xfrm>
            <a:off x="4440644" y="1106599"/>
            <a:ext cx="805839" cy="3540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Worries</a:t>
            </a:r>
          </a:p>
        </p:txBody>
      </p:sp>
      <p:sp>
        <p:nvSpPr>
          <p:cNvPr id="26" name="Dikdörtgen: Köşeleri Yuvarlatılmış 25">
            <a:extLst>
              <a:ext uri="{FF2B5EF4-FFF2-40B4-BE49-F238E27FC236}">
                <a16:creationId xmlns:a16="http://schemas.microsoft.com/office/drawing/2014/main" id="{1AACBE54-E1A1-4279-888D-0852FF07F124}"/>
              </a:ext>
            </a:extLst>
          </p:cNvPr>
          <p:cNvSpPr/>
          <p:nvPr/>
        </p:nvSpPr>
        <p:spPr>
          <a:xfrm>
            <a:off x="8458141" y="1474525"/>
            <a:ext cx="1572894" cy="383362"/>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 from family</a:t>
            </a:r>
          </a:p>
        </p:txBody>
      </p:sp>
      <p:sp>
        <p:nvSpPr>
          <p:cNvPr id="28" name="Dikdörtgen: Köşeleri Yuvarlatılmış 27">
            <a:extLst>
              <a:ext uri="{FF2B5EF4-FFF2-40B4-BE49-F238E27FC236}">
                <a16:creationId xmlns:a16="http://schemas.microsoft.com/office/drawing/2014/main" id="{5FE57555-64CD-48EB-9D9C-0F09ED3BD150}"/>
              </a:ext>
            </a:extLst>
          </p:cNvPr>
          <p:cNvSpPr/>
          <p:nvPr/>
        </p:nvSpPr>
        <p:spPr>
          <a:xfrm>
            <a:off x="7541294" y="1964867"/>
            <a:ext cx="2524636" cy="427296"/>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Supportive physical environment</a:t>
            </a:r>
          </a:p>
          <a:p>
            <a:pPr algn="ctr"/>
            <a:r>
              <a:rPr lang="en-GB" sz="1300">
                <a:solidFill>
                  <a:schemeClr val="tx1"/>
                </a:solidFill>
                <a:latin typeface="Calibri" panose="020F0502020204030204" pitchFamily="34" charset="0"/>
                <a:cs typeface="Calibri" panose="020F0502020204030204" pitchFamily="34" charset="0"/>
              </a:rPr>
              <a:t>(green city)</a:t>
            </a:r>
          </a:p>
        </p:txBody>
      </p:sp>
      <p:sp>
        <p:nvSpPr>
          <p:cNvPr id="29" name="Dikdörtgen: Köşeleri Yuvarlatılmış 28">
            <a:extLst>
              <a:ext uri="{FF2B5EF4-FFF2-40B4-BE49-F238E27FC236}">
                <a16:creationId xmlns:a16="http://schemas.microsoft.com/office/drawing/2014/main" id="{A389CABF-1D9F-47EE-B68B-A1E1006A5498}"/>
              </a:ext>
            </a:extLst>
          </p:cNvPr>
          <p:cNvSpPr/>
          <p:nvPr/>
        </p:nvSpPr>
        <p:spPr>
          <a:xfrm>
            <a:off x="9492715" y="2850284"/>
            <a:ext cx="1423094" cy="433375"/>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Supportive social environment</a:t>
            </a:r>
          </a:p>
        </p:txBody>
      </p:sp>
      <p:cxnSp>
        <p:nvCxnSpPr>
          <p:cNvPr id="33" name="Düz Ok Bağlayıcısı 32">
            <a:extLst>
              <a:ext uri="{FF2B5EF4-FFF2-40B4-BE49-F238E27FC236}">
                <a16:creationId xmlns:a16="http://schemas.microsoft.com/office/drawing/2014/main" id="{E2A7A5AB-BC5B-4481-B477-87A0F4B0B473}"/>
              </a:ext>
            </a:extLst>
          </p:cNvPr>
          <p:cNvCxnSpPr>
            <a:cxnSpLocks/>
          </p:cNvCxnSpPr>
          <p:nvPr/>
        </p:nvCxnSpPr>
        <p:spPr>
          <a:xfrm>
            <a:off x="5909733" y="609410"/>
            <a:ext cx="0" cy="611886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Dikdörtgen: Köşeleri Yuvarlatılmış 36">
            <a:extLst>
              <a:ext uri="{FF2B5EF4-FFF2-40B4-BE49-F238E27FC236}">
                <a16:creationId xmlns:a16="http://schemas.microsoft.com/office/drawing/2014/main" id="{6A93C7E3-9887-43D7-945E-5765EB41973F}"/>
              </a:ext>
            </a:extLst>
          </p:cNvPr>
          <p:cNvSpPr/>
          <p:nvPr/>
        </p:nvSpPr>
        <p:spPr>
          <a:xfrm>
            <a:off x="435303" y="1998152"/>
            <a:ext cx="1246149" cy="3732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Discrimination, stigma, racism</a:t>
            </a:r>
          </a:p>
        </p:txBody>
      </p:sp>
      <p:sp>
        <p:nvSpPr>
          <p:cNvPr id="38" name="Dikdörtgen: Köşeleri Yuvarlatılmış 37">
            <a:extLst>
              <a:ext uri="{FF2B5EF4-FFF2-40B4-BE49-F238E27FC236}">
                <a16:creationId xmlns:a16="http://schemas.microsoft.com/office/drawing/2014/main" id="{69223F99-AE54-4D3A-887E-7278F44FA9D9}"/>
              </a:ext>
            </a:extLst>
          </p:cNvPr>
          <p:cNvSpPr/>
          <p:nvPr/>
        </p:nvSpPr>
        <p:spPr>
          <a:xfrm>
            <a:off x="440068" y="2506123"/>
            <a:ext cx="879923" cy="28310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Violence</a:t>
            </a:r>
          </a:p>
        </p:txBody>
      </p:sp>
      <p:sp>
        <p:nvSpPr>
          <p:cNvPr id="40" name="Dikdörtgen: Köşeleri Yuvarlatılmış 39">
            <a:extLst>
              <a:ext uri="{FF2B5EF4-FFF2-40B4-BE49-F238E27FC236}">
                <a16:creationId xmlns:a16="http://schemas.microsoft.com/office/drawing/2014/main" id="{5B2A7B8D-2B00-47C1-B92A-49C625C19221}"/>
              </a:ext>
            </a:extLst>
          </p:cNvPr>
          <p:cNvSpPr/>
          <p:nvPr/>
        </p:nvSpPr>
        <p:spPr>
          <a:xfrm>
            <a:off x="334100" y="1093181"/>
            <a:ext cx="1129097"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legal status</a:t>
            </a:r>
          </a:p>
        </p:txBody>
      </p:sp>
      <p:sp>
        <p:nvSpPr>
          <p:cNvPr id="42" name="Dikdörtgen: Köşeleri Yuvarlatılmış 41">
            <a:extLst>
              <a:ext uri="{FF2B5EF4-FFF2-40B4-BE49-F238E27FC236}">
                <a16:creationId xmlns:a16="http://schemas.microsoft.com/office/drawing/2014/main" id="{FDF09501-D4AF-403A-8236-12D18FC2F480}"/>
              </a:ext>
            </a:extLst>
          </p:cNvPr>
          <p:cNvSpPr/>
          <p:nvPr/>
        </p:nvSpPr>
        <p:spPr>
          <a:xfrm>
            <a:off x="2517630" y="1496852"/>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Workload and occupational risks</a:t>
            </a:r>
          </a:p>
        </p:txBody>
      </p:sp>
      <p:sp>
        <p:nvSpPr>
          <p:cNvPr id="44" name="Dikdörtgen: Köşeleri Yuvarlatılmış 43">
            <a:extLst>
              <a:ext uri="{FF2B5EF4-FFF2-40B4-BE49-F238E27FC236}">
                <a16:creationId xmlns:a16="http://schemas.microsoft.com/office/drawing/2014/main" id="{6C60A78B-DDEA-4114-AA73-AF9E52ABBDA7}"/>
              </a:ext>
            </a:extLst>
          </p:cNvPr>
          <p:cNvSpPr/>
          <p:nvPr/>
        </p:nvSpPr>
        <p:spPr>
          <a:xfrm>
            <a:off x="10204766" y="618386"/>
            <a:ext cx="1122528" cy="53703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COVID-19 Vaccination</a:t>
            </a:r>
          </a:p>
        </p:txBody>
      </p:sp>
      <p:sp>
        <p:nvSpPr>
          <p:cNvPr id="45" name="Dikdörtgen: Köşeleri Yuvarlatılmış 44">
            <a:extLst>
              <a:ext uri="{FF2B5EF4-FFF2-40B4-BE49-F238E27FC236}">
                <a16:creationId xmlns:a16="http://schemas.microsoft.com/office/drawing/2014/main" id="{11770D37-583B-49C8-A5DA-C5D9CC97094F}"/>
              </a:ext>
            </a:extLst>
          </p:cNvPr>
          <p:cNvSpPr/>
          <p:nvPr/>
        </p:nvSpPr>
        <p:spPr>
          <a:xfrm>
            <a:off x="9206103" y="634763"/>
            <a:ext cx="961308" cy="39683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COVID-19 Test</a:t>
            </a:r>
          </a:p>
        </p:txBody>
      </p:sp>
      <p:sp>
        <p:nvSpPr>
          <p:cNvPr id="46" name="Dikdörtgen: Köşeleri Yuvarlatılmış 45">
            <a:extLst>
              <a:ext uri="{FF2B5EF4-FFF2-40B4-BE49-F238E27FC236}">
                <a16:creationId xmlns:a16="http://schemas.microsoft.com/office/drawing/2014/main" id="{B428E9C0-0BB9-4E75-AEAC-23B39C5FE1A4}"/>
              </a:ext>
            </a:extLst>
          </p:cNvPr>
          <p:cNvSpPr/>
          <p:nvPr/>
        </p:nvSpPr>
        <p:spPr>
          <a:xfrm>
            <a:off x="9299407" y="1059757"/>
            <a:ext cx="731628" cy="27351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PPE</a:t>
            </a:r>
          </a:p>
        </p:txBody>
      </p:sp>
      <p:sp>
        <p:nvSpPr>
          <p:cNvPr id="48" name="Dikdörtgen: Köşeleri Yuvarlatılmış 47">
            <a:extLst>
              <a:ext uri="{FF2B5EF4-FFF2-40B4-BE49-F238E27FC236}">
                <a16:creationId xmlns:a16="http://schemas.microsoft.com/office/drawing/2014/main" id="{05352702-1AC6-472B-B5DF-3C29101635A4}"/>
              </a:ext>
            </a:extLst>
          </p:cNvPr>
          <p:cNvSpPr/>
          <p:nvPr/>
        </p:nvSpPr>
        <p:spPr>
          <a:xfrm>
            <a:off x="1714310" y="1910895"/>
            <a:ext cx="1588031" cy="40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unstable, unafforadble housing</a:t>
            </a:r>
          </a:p>
        </p:txBody>
      </p:sp>
      <p:sp>
        <p:nvSpPr>
          <p:cNvPr id="51" name="Dikdörtgen: Köşeleri Yuvarlatılmış 50">
            <a:extLst>
              <a:ext uri="{FF2B5EF4-FFF2-40B4-BE49-F238E27FC236}">
                <a16:creationId xmlns:a16="http://schemas.microsoft.com/office/drawing/2014/main" id="{D9200A88-FF96-4FB4-B87D-463D0FE3009B}"/>
              </a:ext>
            </a:extLst>
          </p:cNvPr>
          <p:cNvSpPr/>
          <p:nvPr/>
        </p:nvSpPr>
        <p:spPr>
          <a:xfrm>
            <a:off x="8596625" y="3355330"/>
            <a:ext cx="846876" cy="422978"/>
          </a:xfrm>
          <a:prstGeom prst="roundRect">
            <a:avLst>
              <a:gd name="adj" fmla="val 16667"/>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Healthy </a:t>
            </a:r>
          </a:p>
          <a:p>
            <a:pPr algn="ctr"/>
            <a:r>
              <a:rPr lang="en-GB" sz="1300">
                <a:solidFill>
                  <a:schemeClr val="tx1"/>
                </a:solidFill>
                <a:latin typeface="Calibri" panose="020F0502020204030204" pitchFamily="34" charset="0"/>
                <a:cs typeface="Calibri" panose="020F0502020204030204" pitchFamily="34" charset="0"/>
              </a:rPr>
              <a:t>lifestyle</a:t>
            </a:r>
          </a:p>
        </p:txBody>
      </p:sp>
      <p:sp>
        <p:nvSpPr>
          <p:cNvPr id="57" name="Dikdörtgen: Köşeleri Yuvarlatılmış 56">
            <a:extLst>
              <a:ext uri="{FF2B5EF4-FFF2-40B4-BE49-F238E27FC236}">
                <a16:creationId xmlns:a16="http://schemas.microsoft.com/office/drawing/2014/main" id="{F6C84965-0BE7-464F-9AD8-411ED8554880}"/>
              </a:ext>
            </a:extLst>
          </p:cNvPr>
          <p:cNvSpPr/>
          <p:nvPr/>
        </p:nvSpPr>
        <p:spPr>
          <a:xfrm>
            <a:off x="1342877" y="651308"/>
            <a:ext cx="1246149"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COVID-19 Rules, Quarantine</a:t>
            </a:r>
          </a:p>
        </p:txBody>
      </p:sp>
      <p:sp>
        <p:nvSpPr>
          <p:cNvPr id="58" name="Dikdörtgen: Köşeleri Yuvarlatılmış 57">
            <a:extLst>
              <a:ext uri="{FF2B5EF4-FFF2-40B4-BE49-F238E27FC236}">
                <a16:creationId xmlns:a16="http://schemas.microsoft.com/office/drawing/2014/main" id="{CA64430A-1CFA-4FD9-A892-7CFB351BE3FF}"/>
              </a:ext>
            </a:extLst>
          </p:cNvPr>
          <p:cNvSpPr/>
          <p:nvPr/>
        </p:nvSpPr>
        <p:spPr>
          <a:xfrm>
            <a:off x="280845" y="652842"/>
            <a:ext cx="964363"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Long COVID</a:t>
            </a:r>
          </a:p>
        </p:txBody>
      </p:sp>
      <p:sp>
        <p:nvSpPr>
          <p:cNvPr id="59" name="Dikdörtgen: Köşeleri Yuvarlatılmış 58">
            <a:extLst>
              <a:ext uri="{FF2B5EF4-FFF2-40B4-BE49-F238E27FC236}">
                <a16:creationId xmlns:a16="http://schemas.microsoft.com/office/drawing/2014/main" id="{C103BB9C-A2FF-4A51-8208-85285C6D3C8C}"/>
              </a:ext>
            </a:extLst>
          </p:cNvPr>
          <p:cNvSpPr/>
          <p:nvPr/>
        </p:nvSpPr>
        <p:spPr>
          <a:xfrm>
            <a:off x="7858905" y="667325"/>
            <a:ext cx="1283546" cy="44894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Access to information</a:t>
            </a:r>
          </a:p>
        </p:txBody>
      </p:sp>
      <p:sp>
        <p:nvSpPr>
          <p:cNvPr id="60" name="Dikdörtgen: Köşeleri Yuvarlatılmış 59">
            <a:extLst>
              <a:ext uri="{FF2B5EF4-FFF2-40B4-BE49-F238E27FC236}">
                <a16:creationId xmlns:a16="http://schemas.microsoft.com/office/drawing/2014/main" id="{E890FE87-5808-4EA6-9593-1ED229BFE6B7}"/>
              </a:ext>
            </a:extLst>
          </p:cNvPr>
          <p:cNvSpPr/>
          <p:nvPr/>
        </p:nvSpPr>
        <p:spPr>
          <a:xfrm>
            <a:off x="2703997" y="624278"/>
            <a:ext cx="1862627"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Untailored information on COVID-19 and Infodemic</a:t>
            </a:r>
          </a:p>
        </p:txBody>
      </p:sp>
      <p:sp>
        <p:nvSpPr>
          <p:cNvPr id="65" name="Dikdörtgen: Köşeleri Yuvarlatılmış 64">
            <a:extLst>
              <a:ext uri="{FF2B5EF4-FFF2-40B4-BE49-F238E27FC236}">
                <a16:creationId xmlns:a16="http://schemas.microsoft.com/office/drawing/2014/main" id="{6DA87853-6289-435E-925E-56675872AD66}"/>
              </a:ext>
            </a:extLst>
          </p:cNvPr>
          <p:cNvSpPr/>
          <p:nvPr/>
        </p:nvSpPr>
        <p:spPr>
          <a:xfrm>
            <a:off x="3470902" y="1914051"/>
            <a:ext cx="1195197"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Unproductive free time</a:t>
            </a:r>
          </a:p>
        </p:txBody>
      </p:sp>
      <p:sp>
        <p:nvSpPr>
          <p:cNvPr id="66" name="Dikdörtgen: Köşeleri Yuvarlatılmış 65">
            <a:extLst>
              <a:ext uri="{FF2B5EF4-FFF2-40B4-BE49-F238E27FC236}">
                <a16:creationId xmlns:a16="http://schemas.microsoft.com/office/drawing/2014/main" id="{C7127005-718A-48B6-856B-E4C0D2E81FA7}"/>
              </a:ext>
            </a:extLst>
          </p:cNvPr>
          <p:cNvSpPr/>
          <p:nvPr/>
        </p:nvSpPr>
        <p:spPr>
          <a:xfrm>
            <a:off x="1377185" y="2482463"/>
            <a:ext cx="734701" cy="3290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Gender</a:t>
            </a:r>
          </a:p>
        </p:txBody>
      </p:sp>
      <p:sp>
        <p:nvSpPr>
          <p:cNvPr id="67" name="Dikdörtgen: Köşeleri Yuvarlatılmış 66">
            <a:extLst>
              <a:ext uri="{FF2B5EF4-FFF2-40B4-BE49-F238E27FC236}">
                <a16:creationId xmlns:a16="http://schemas.microsoft.com/office/drawing/2014/main" id="{2F429553-BCEE-4820-85BA-3CD2694A7BFF}"/>
              </a:ext>
            </a:extLst>
          </p:cNvPr>
          <p:cNvSpPr/>
          <p:nvPr/>
        </p:nvSpPr>
        <p:spPr>
          <a:xfrm>
            <a:off x="4630276" y="637720"/>
            <a:ext cx="1038746" cy="390923"/>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Vaccine hesitancy</a:t>
            </a:r>
          </a:p>
        </p:txBody>
      </p:sp>
      <p:sp>
        <p:nvSpPr>
          <p:cNvPr id="72" name="Dikdörtgen: Köşeleri Yuvarlatılmış 71">
            <a:extLst>
              <a:ext uri="{FF2B5EF4-FFF2-40B4-BE49-F238E27FC236}">
                <a16:creationId xmlns:a16="http://schemas.microsoft.com/office/drawing/2014/main" id="{0085708E-90E1-4676-B94E-30B971505E58}"/>
              </a:ext>
            </a:extLst>
          </p:cNvPr>
          <p:cNvSpPr/>
          <p:nvPr/>
        </p:nvSpPr>
        <p:spPr>
          <a:xfrm>
            <a:off x="11509225" y="4020259"/>
            <a:ext cx="422702" cy="2240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78" name="Dikdörtgen: Köşeleri Yuvarlatılmış 77">
            <a:extLst>
              <a:ext uri="{FF2B5EF4-FFF2-40B4-BE49-F238E27FC236}">
                <a16:creationId xmlns:a16="http://schemas.microsoft.com/office/drawing/2014/main" id="{FE88B508-9F80-4DEF-84EC-88A2434A7F82}"/>
              </a:ext>
            </a:extLst>
          </p:cNvPr>
          <p:cNvSpPr/>
          <p:nvPr/>
        </p:nvSpPr>
        <p:spPr>
          <a:xfrm>
            <a:off x="11512489" y="4715819"/>
            <a:ext cx="411351" cy="22408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1" name="Metin kutusu 80">
            <a:extLst>
              <a:ext uri="{FF2B5EF4-FFF2-40B4-BE49-F238E27FC236}">
                <a16:creationId xmlns:a16="http://schemas.microsoft.com/office/drawing/2014/main" id="{3043DD49-DDFC-472D-A72C-8948603D6CBB}"/>
              </a:ext>
            </a:extLst>
          </p:cNvPr>
          <p:cNvSpPr txBox="1"/>
          <p:nvPr/>
        </p:nvSpPr>
        <p:spPr>
          <a:xfrm>
            <a:off x="11423387" y="4229556"/>
            <a:ext cx="83250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Vulnerabilty factors</a:t>
            </a:r>
          </a:p>
        </p:txBody>
      </p:sp>
      <p:sp>
        <p:nvSpPr>
          <p:cNvPr id="82" name="Metin kutusu 81">
            <a:extLst>
              <a:ext uri="{FF2B5EF4-FFF2-40B4-BE49-F238E27FC236}">
                <a16:creationId xmlns:a16="http://schemas.microsoft.com/office/drawing/2014/main" id="{1EC3373A-2F85-41E5-9042-F0A02EEF32BA}"/>
              </a:ext>
            </a:extLst>
          </p:cNvPr>
          <p:cNvSpPr txBox="1"/>
          <p:nvPr/>
        </p:nvSpPr>
        <p:spPr>
          <a:xfrm>
            <a:off x="11433031" y="4903363"/>
            <a:ext cx="78292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Resilience factors</a:t>
            </a:r>
          </a:p>
        </p:txBody>
      </p:sp>
      <p:sp>
        <p:nvSpPr>
          <p:cNvPr id="83" name="Dikdörtgen: Köşeleri Yuvarlatılmış 82">
            <a:extLst>
              <a:ext uri="{FF2B5EF4-FFF2-40B4-BE49-F238E27FC236}">
                <a16:creationId xmlns:a16="http://schemas.microsoft.com/office/drawing/2014/main" id="{10D1D158-5030-4D2D-8225-E16F77129D64}"/>
              </a:ext>
            </a:extLst>
          </p:cNvPr>
          <p:cNvSpPr/>
          <p:nvPr/>
        </p:nvSpPr>
        <p:spPr>
          <a:xfrm>
            <a:off x="11520576" y="5328082"/>
            <a:ext cx="411351" cy="215654"/>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4" name="Metin kutusu 83">
            <a:extLst>
              <a:ext uri="{FF2B5EF4-FFF2-40B4-BE49-F238E27FC236}">
                <a16:creationId xmlns:a16="http://schemas.microsoft.com/office/drawing/2014/main" id="{C10B1D73-8D5D-4576-8048-2D4DD2B62EF7}"/>
              </a:ext>
            </a:extLst>
          </p:cNvPr>
          <p:cNvSpPr txBox="1"/>
          <p:nvPr/>
        </p:nvSpPr>
        <p:spPr>
          <a:xfrm>
            <a:off x="11415256" y="5506685"/>
            <a:ext cx="2750921" cy="707886"/>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With COVID-</a:t>
            </a:r>
          </a:p>
          <a:p>
            <a:r>
              <a:rPr lang="en-GB" sz="1000">
                <a:latin typeface="Calibri" panose="020F0502020204030204" pitchFamily="34" charset="0"/>
                <a:cs typeface="Calibri" panose="020F0502020204030204" pitchFamily="34" charset="0"/>
              </a:rPr>
              <a:t>19 new </a:t>
            </a:r>
          </a:p>
          <a:p>
            <a:r>
              <a:rPr lang="en-GB" sz="1000">
                <a:latin typeface="Calibri" panose="020F0502020204030204" pitchFamily="34" charset="0"/>
                <a:cs typeface="Calibri" panose="020F0502020204030204" pitchFamily="34" charset="0"/>
              </a:rPr>
              <a:t>emerged </a:t>
            </a:r>
          </a:p>
          <a:p>
            <a:r>
              <a:rPr lang="en-GB" sz="1000">
                <a:latin typeface="Calibri" panose="020F0502020204030204" pitchFamily="34" charset="0"/>
                <a:cs typeface="Calibri" panose="020F0502020204030204" pitchFamily="34" charset="0"/>
              </a:rPr>
              <a:t>factors</a:t>
            </a:r>
          </a:p>
        </p:txBody>
      </p:sp>
      <p:sp>
        <p:nvSpPr>
          <p:cNvPr id="87" name="Dikdörtgen: Köşeleri Yuvarlatılmış 86">
            <a:extLst>
              <a:ext uri="{FF2B5EF4-FFF2-40B4-BE49-F238E27FC236}">
                <a16:creationId xmlns:a16="http://schemas.microsoft.com/office/drawing/2014/main" id="{31F5CA8F-C2CF-46F0-8853-FAC2C76C7A97}"/>
              </a:ext>
            </a:extLst>
          </p:cNvPr>
          <p:cNvSpPr/>
          <p:nvPr/>
        </p:nvSpPr>
        <p:spPr>
          <a:xfrm>
            <a:off x="6141069" y="623561"/>
            <a:ext cx="1680481" cy="55387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Financial support or bonus regarding COVID-19</a:t>
            </a:r>
          </a:p>
        </p:txBody>
      </p:sp>
      <p:sp>
        <p:nvSpPr>
          <p:cNvPr id="88" name="Dikdörtgen: Köşeleri Yuvarlatılmış 87">
            <a:extLst>
              <a:ext uri="{FF2B5EF4-FFF2-40B4-BE49-F238E27FC236}">
                <a16:creationId xmlns:a16="http://schemas.microsoft.com/office/drawing/2014/main" id="{37A7D292-005A-419C-9D4E-CAB503E50384}"/>
              </a:ext>
            </a:extLst>
          </p:cNvPr>
          <p:cNvSpPr/>
          <p:nvPr/>
        </p:nvSpPr>
        <p:spPr>
          <a:xfrm>
            <a:off x="2517630" y="2938408"/>
            <a:ext cx="1859194" cy="4539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Unfriendly neighborhood for Non-Germans and LGBTQ+</a:t>
            </a:r>
          </a:p>
        </p:txBody>
      </p:sp>
      <p:sp>
        <p:nvSpPr>
          <p:cNvPr id="63" name="Metin kutusu 62">
            <a:extLst>
              <a:ext uri="{FF2B5EF4-FFF2-40B4-BE49-F238E27FC236}">
                <a16:creationId xmlns:a16="http://schemas.microsoft.com/office/drawing/2014/main" id="{5A32D3C1-3632-4968-9938-20AD84F197B5}"/>
              </a:ext>
            </a:extLst>
          </p:cNvPr>
          <p:cNvSpPr txBox="1"/>
          <p:nvPr/>
        </p:nvSpPr>
        <p:spPr>
          <a:xfrm rot="16200000">
            <a:off x="3179798" y="2308139"/>
            <a:ext cx="5088822"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Increasing</a:t>
            </a:r>
            <a:r>
              <a:rPr lang="tr-TR" sz="1200" b="1" dirty="0">
                <a:solidFill>
                  <a:srgbClr val="C00000"/>
                </a:solidFill>
                <a:latin typeface="Calibri" panose="020F0502020204030204" pitchFamily="34" charset="0"/>
                <a:cs typeface="Calibri" panose="020F0502020204030204" pitchFamily="34" charset="0"/>
              </a:rPr>
              <a:t> </a:t>
            </a:r>
            <a:r>
              <a:rPr lang="en-GB" sz="1200" b="1" dirty="0">
                <a:solidFill>
                  <a:srgbClr val="C00000"/>
                </a:solidFill>
                <a:latin typeface="Calibri" panose="020F0502020204030204" pitchFamily="34" charset="0"/>
                <a:cs typeface="Calibri" panose="020F0502020204030204" pitchFamily="34" charset="0"/>
              </a:rPr>
              <a:t>Role </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Emerged</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endParaRPr lang="en-GB" sz="1200" b="1" dirty="0">
              <a:solidFill>
                <a:srgbClr val="C00000"/>
              </a:solidFill>
              <a:latin typeface="Calibri" panose="020F0502020204030204" pitchFamily="34" charset="0"/>
              <a:cs typeface="Calibri" panose="020F0502020204030204" pitchFamily="34" charset="0"/>
            </a:endParaRPr>
          </a:p>
        </p:txBody>
      </p:sp>
      <p:sp>
        <p:nvSpPr>
          <p:cNvPr id="70" name="Dikdörtgen: Köşeleri Yuvarlatılmış 69">
            <a:extLst>
              <a:ext uri="{FF2B5EF4-FFF2-40B4-BE49-F238E27FC236}">
                <a16:creationId xmlns:a16="http://schemas.microsoft.com/office/drawing/2014/main" id="{1D5D6CAD-AA19-4897-BE81-B39EA474989B}"/>
              </a:ext>
            </a:extLst>
          </p:cNvPr>
          <p:cNvSpPr/>
          <p:nvPr/>
        </p:nvSpPr>
        <p:spPr>
          <a:xfrm>
            <a:off x="5340927" y="3843862"/>
            <a:ext cx="1219199" cy="485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Individual variables</a:t>
            </a:r>
          </a:p>
        </p:txBody>
      </p:sp>
      <p:sp>
        <p:nvSpPr>
          <p:cNvPr id="75" name="Metin kutusu 74">
            <a:extLst>
              <a:ext uri="{FF2B5EF4-FFF2-40B4-BE49-F238E27FC236}">
                <a16:creationId xmlns:a16="http://schemas.microsoft.com/office/drawing/2014/main" id="{6686F21A-BE71-4B3E-9AFB-10C90EBCA62E}"/>
              </a:ext>
            </a:extLst>
          </p:cNvPr>
          <p:cNvSpPr txBox="1"/>
          <p:nvPr/>
        </p:nvSpPr>
        <p:spPr>
          <a:xfrm rot="16200000">
            <a:off x="3660033" y="5456416"/>
            <a:ext cx="4098567"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Decreasing</a:t>
            </a:r>
            <a:r>
              <a:rPr lang="tr-TR" sz="1200" b="1" dirty="0">
                <a:solidFill>
                  <a:srgbClr val="C00000"/>
                </a:solidFill>
                <a:latin typeface="Calibri" panose="020F0502020204030204" pitchFamily="34" charset="0"/>
                <a:cs typeface="Calibri" panose="020F0502020204030204" pitchFamily="34" charset="0"/>
              </a:rPr>
              <a:t> Role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r>
              <a:rPr lang="en-GB" sz="1200" b="1" dirty="0">
                <a:solidFill>
                  <a:srgbClr val="C00000"/>
                </a:solidFill>
                <a:latin typeface="Calibri" panose="020F0502020204030204" pitchFamily="34" charset="0"/>
                <a:cs typeface="Calibri" panose="020F0502020204030204" pitchFamily="34" charset="0"/>
              </a:rPr>
              <a:t> </a:t>
            </a:r>
          </a:p>
        </p:txBody>
      </p:sp>
      <p:sp>
        <p:nvSpPr>
          <p:cNvPr id="3" name="Metin kutusu 2">
            <a:extLst>
              <a:ext uri="{FF2B5EF4-FFF2-40B4-BE49-F238E27FC236}">
                <a16:creationId xmlns:a16="http://schemas.microsoft.com/office/drawing/2014/main" id="{E85BD3DF-BD75-49E9-AF04-81336E064D81}"/>
              </a:ext>
            </a:extLst>
          </p:cNvPr>
          <p:cNvSpPr txBox="1"/>
          <p:nvPr/>
        </p:nvSpPr>
        <p:spPr>
          <a:xfrm>
            <a:off x="229137" y="34953"/>
            <a:ext cx="11807246" cy="523220"/>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The capacity of pre-existed factors to cause vulnerability or resilience, the evolution of this capacity with COVID-19, and the emerging vulnerability or resilience factors with COVID-19</a:t>
            </a:r>
          </a:p>
        </p:txBody>
      </p:sp>
      <p:sp>
        <p:nvSpPr>
          <p:cNvPr id="73" name="Dikdörtgen: Köşeleri Yuvarlatılmış 72">
            <a:extLst>
              <a:ext uri="{FF2B5EF4-FFF2-40B4-BE49-F238E27FC236}">
                <a16:creationId xmlns:a16="http://schemas.microsoft.com/office/drawing/2014/main" id="{22AEB3D6-146B-4E6C-95DB-BDC8E456D3F1}"/>
              </a:ext>
            </a:extLst>
          </p:cNvPr>
          <p:cNvSpPr/>
          <p:nvPr/>
        </p:nvSpPr>
        <p:spPr>
          <a:xfrm>
            <a:off x="5839622" y="1223879"/>
            <a:ext cx="735025" cy="43762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Social media</a:t>
            </a:r>
          </a:p>
        </p:txBody>
      </p:sp>
      <p:sp>
        <p:nvSpPr>
          <p:cNvPr id="77" name="Dikdörtgen: Köşeleri Yuvarlatılmış 76">
            <a:extLst>
              <a:ext uri="{FF2B5EF4-FFF2-40B4-BE49-F238E27FC236}">
                <a16:creationId xmlns:a16="http://schemas.microsoft.com/office/drawing/2014/main" id="{DCE7F135-DCCD-419F-8B49-5B126E3BE378}"/>
              </a:ext>
            </a:extLst>
          </p:cNvPr>
          <p:cNvSpPr/>
          <p:nvPr/>
        </p:nvSpPr>
        <p:spPr>
          <a:xfrm>
            <a:off x="2818162" y="1092656"/>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Stres and unhealthy lifestyle</a:t>
            </a:r>
          </a:p>
        </p:txBody>
      </p:sp>
      <p:sp>
        <p:nvSpPr>
          <p:cNvPr id="79" name="Dikdörtgen: Köşeleri Yuvarlatılmış 78">
            <a:extLst>
              <a:ext uri="{FF2B5EF4-FFF2-40B4-BE49-F238E27FC236}">
                <a16:creationId xmlns:a16="http://schemas.microsoft.com/office/drawing/2014/main" id="{9029FDC7-52A9-4CAE-8C4D-C1CAB971BEE7}"/>
              </a:ext>
            </a:extLst>
          </p:cNvPr>
          <p:cNvSpPr/>
          <p:nvPr/>
        </p:nvSpPr>
        <p:spPr>
          <a:xfrm>
            <a:off x="2179410" y="2360140"/>
            <a:ext cx="1410580" cy="5100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Financial barriers </a:t>
            </a:r>
          </a:p>
          <a:p>
            <a:pPr algn="ctr"/>
            <a:r>
              <a:rPr lang="en-GB" sz="1200">
                <a:solidFill>
                  <a:schemeClr val="tx1"/>
                </a:solidFill>
                <a:latin typeface="Calibri" panose="020F0502020204030204" pitchFamily="34" charset="0"/>
                <a:cs typeface="Calibri" panose="020F0502020204030204" pitchFamily="34" charset="0"/>
              </a:rPr>
              <a:t>to care, market-orientation</a:t>
            </a:r>
          </a:p>
        </p:txBody>
      </p:sp>
      <p:sp>
        <p:nvSpPr>
          <p:cNvPr id="62" name="Dikdörtgen: Köşeleri Yuvarlatılmış 61">
            <a:extLst>
              <a:ext uri="{FF2B5EF4-FFF2-40B4-BE49-F238E27FC236}">
                <a16:creationId xmlns:a16="http://schemas.microsoft.com/office/drawing/2014/main" id="{E21F4C56-C672-448C-A36D-B5E77A924EC8}"/>
              </a:ext>
            </a:extLst>
          </p:cNvPr>
          <p:cNvSpPr/>
          <p:nvPr/>
        </p:nvSpPr>
        <p:spPr>
          <a:xfrm>
            <a:off x="10204262" y="1189296"/>
            <a:ext cx="1101531" cy="61919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Access to COVID-19 treatment</a:t>
            </a:r>
          </a:p>
        </p:txBody>
      </p:sp>
      <p:sp>
        <p:nvSpPr>
          <p:cNvPr id="92" name="Dikdörtgen: Köşeleri Yuvarlatılmış 91">
            <a:extLst>
              <a:ext uri="{FF2B5EF4-FFF2-40B4-BE49-F238E27FC236}">
                <a16:creationId xmlns:a16="http://schemas.microsoft.com/office/drawing/2014/main" id="{99B68CAD-7BF2-49DC-ABB9-9A02F9E81DCE}"/>
              </a:ext>
            </a:extLst>
          </p:cNvPr>
          <p:cNvSpPr/>
          <p:nvPr/>
        </p:nvSpPr>
        <p:spPr>
          <a:xfrm>
            <a:off x="3625734" y="2350406"/>
            <a:ext cx="1322222" cy="5426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Social barriers to care, biomedical approach</a:t>
            </a:r>
          </a:p>
        </p:txBody>
      </p:sp>
      <p:sp>
        <p:nvSpPr>
          <p:cNvPr id="90" name="Dikdörtgen: Köşeleri Yuvarlatılmış 89">
            <a:extLst>
              <a:ext uri="{FF2B5EF4-FFF2-40B4-BE49-F238E27FC236}">
                <a16:creationId xmlns:a16="http://schemas.microsoft.com/office/drawing/2014/main" id="{32E71671-9989-4353-B5FB-E783A69673FB}"/>
              </a:ext>
            </a:extLst>
          </p:cNvPr>
          <p:cNvSpPr/>
          <p:nvPr/>
        </p:nvSpPr>
        <p:spPr>
          <a:xfrm>
            <a:off x="1546164" y="1088857"/>
            <a:ext cx="1208348"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Job and income insecurity</a:t>
            </a:r>
          </a:p>
        </p:txBody>
      </p:sp>
      <p:sp>
        <p:nvSpPr>
          <p:cNvPr id="2" name="Metin kutusu 1">
            <a:extLst>
              <a:ext uri="{FF2B5EF4-FFF2-40B4-BE49-F238E27FC236}">
                <a16:creationId xmlns:a16="http://schemas.microsoft.com/office/drawing/2014/main" id="{9A0C7206-871A-4818-AB98-A02B48E809BC}"/>
              </a:ext>
            </a:extLst>
          </p:cNvPr>
          <p:cNvSpPr txBox="1"/>
          <p:nvPr/>
        </p:nvSpPr>
        <p:spPr>
          <a:xfrm>
            <a:off x="390916" y="4338115"/>
            <a:ext cx="4660390" cy="2358594"/>
          </a:xfrm>
          <a:prstGeom prst="rect">
            <a:avLst/>
          </a:prstGeom>
          <a:noFill/>
        </p:spPr>
        <p:txBody>
          <a:bodyPr wrap="square" rtlCol="0">
            <a:spAutoFit/>
          </a:bodyPr>
          <a:lstStyle/>
          <a:p>
            <a:pPr lvl="0">
              <a:lnSpc>
                <a:spcPct val="110000"/>
              </a:lnSpc>
              <a:spcBef>
                <a:spcPts val="600"/>
              </a:spcBef>
              <a:spcAft>
                <a:spcPts val="600"/>
              </a:spcAft>
            </a:pPr>
            <a:r>
              <a:rPr lang="en-GB" sz="1800" b="1">
                <a:solidFill>
                  <a:schemeClr val="accent2"/>
                </a:solidFill>
                <a:effectLst/>
                <a:latin typeface="Calibri" panose="020F0502020204030204" pitchFamily="34" charset="0"/>
                <a:ea typeface="Arial" panose="020B0604020202020204" pitchFamily="34" charset="0"/>
              </a:rPr>
              <a:t>Question 5, 6: </a:t>
            </a:r>
          </a:p>
          <a:p>
            <a:pPr lvl="0">
              <a:lnSpc>
                <a:spcPct val="110000"/>
              </a:lnSpc>
              <a:spcBef>
                <a:spcPts val="600"/>
              </a:spcBef>
              <a:spcAft>
                <a:spcPts val="600"/>
              </a:spcAft>
            </a:pPr>
            <a:r>
              <a:rPr lang="en-GB" sz="1800" b="1">
                <a:solidFill>
                  <a:schemeClr val="accent2"/>
                </a:solidFill>
                <a:effectLst/>
                <a:latin typeface="Calibri" panose="020F0502020204030204" pitchFamily="34" charset="0"/>
                <a:ea typeface="Arial" panose="020B0604020202020204" pitchFamily="34" charset="0"/>
              </a:rPr>
              <a:t>Which resilience mechanisms have become more important in the pandemic?</a:t>
            </a:r>
          </a:p>
          <a:p>
            <a:pPr>
              <a:lnSpc>
                <a:spcPct val="110000"/>
              </a:lnSpc>
              <a:spcBef>
                <a:spcPts val="600"/>
              </a:spcBef>
              <a:spcAft>
                <a:spcPts val="600"/>
              </a:spcAft>
            </a:pPr>
            <a:r>
              <a:rPr lang="en-GB" sz="1800" b="1">
                <a:solidFill>
                  <a:schemeClr val="accent2"/>
                </a:solidFill>
                <a:effectLst/>
                <a:latin typeface="Calibri" panose="020F0502020204030204" pitchFamily="34" charset="0"/>
                <a:ea typeface="Arial" panose="020B0604020202020204" pitchFamily="34" charset="0"/>
              </a:rPr>
              <a:t>Are there any emerging resilience mechanisms in the pandemic?</a:t>
            </a:r>
            <a:endParaRPr lang="en-GB" sz="1800" b="1">
              <a:solidFill>
                <a:schemeClr val="accent2"/>
              </a:solidFill>
              <a:effectLst/>
              <a:latin typeface="Arial" panose="020B0604020202020204" pitchFamily="34" charset="0"/>
              <a:ea typeface="Arial" panose="020B0604020202020204" pitchFamily="34" charset="0"/>
            </a:endParaRPr>
          </a:p>
          <a:p>
            <a:pPr lvl="0">
              <a:lnSpc>
                <a:spcPct val="110000"/>
              </a:lnSpc>
              <a:spcBef>
                <a:spcPts val="600"/>
              </a:spcBef>
              <a:spcAft>
                <a:spcPts val="600"/>
              </a:spcAft>
            </a:pPr>
            <a:endParaRPr lang="en-GB" sz="1800" b="1">
              <a:solidFill>
                <a:schemeClr val="accent2"/>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4089717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a:extLst>
              <a:ext uri="{FF2B5EF4-FFF2-40B4-BE49-F238E27FC236}">
                <a16:creationId xmlns:a16="http://schemas.microsoft.com/office/drawing/2014/main" id="{5F510258-F33F-49CB-9625-96430DFDC6EC}"/>
              </a:ext>
            </a:extLst>
          </p:cNvPr>
          <p:cNvSpPr/>
          <p:nvPr/>
        </p:nvSpPr>
        <p:spPr>
          <a:xfrm>
            <a:off x="244638" y="560434"/>
            <a:ext cx="11170618" cy="6198156"/>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00">
              <a:latin typeface="Calibri" panose="020F0502020204030204" pitchFamily="34" charset="0"/>
              <a:cs typeface="Calibri" panose="020F0502020204030204" pitchFamily="34" charset="0"/>
            </a:endParaRPr>
          </a:p>
        </p:txBody>
      </p:sp>
      <p:cxnSp>
        <p:nvCxnSpPr>
          <p:cNvPr id="7" name="Düz Ok Bağlayıcısı 6">
            <a:extLst>
              <a:ext uri="{FF2B5EF4-FFF2-40B4-BE49-F238E27FC236}">
                <a16:creationId xmlns:a16="http://schemas.microsoft.com/office/drawing/2014/main" id="{BFFB31CB-D8BA-4D08-8CBF-68E164C736B0}"/>
              </a:ext>
            </a:extLst>
          </p:cNvPr>
          <p:cNvCxnSpPr>
            <a:cxnSpLocks/>
          </p:cNvCxnSpPr>
          <p:nvPr/>
        </p:nvCxnSpPr>
        <p:spPr>
          <a:xfrm>
            <a:off x="268160" y="4045435"/>
            <a:ext cx="1111335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22A5065F-7313-4518-9DD4-03304DA7C78C}"/>
              </a:ext>
            </a:extLst>
          </p:cNvPr>
          <p:cNvSpPr txBox="1"/>
          <p:nvPr/>
        </p:nvSpPr>
        <p:spPr>
          <a:xfrm>
            <a:off x="9157889" y="3784104"/>
            <a:ext cx="1940315"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Resilience</a:t>
            </a:r>
          </a:p>
        </p:txBody>
      </p:sp>
      <p:sp>
        <p:nvSpPr>
          <p:cNvPr id="13" name="Metin kutusu 12">
            <a:extLst>
              <a:ext uri="{FF2B5EF4-FFF2-40B4-BE49-F238E27FC236}">
                <a16:creationId xmlns:a16="http://schemas.microsoft.com/office/drawing/2014/main" id="{4C6CE855-53C3-4771-BFE2-9D6791EA090E}"/>
              </a:ext>
            </a:extLst>
          </p:cNvPr>
          <p:cNvSpPr txBox="1"/>
          <p:nvPr/>
        </p:nvSpPr>
        <p:spPr>
          <a:xfrm>
            <a:off x="582458" y="3765098"/>
            <a:ext cx="2437138" cy="307777"/>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Increasing Vulnerability</a:t>
            </a:r>
          </a:p>
        </p:txBody>
      </p:sp>
      <p:sp>
        <p:nvSpPr>
          <p:cNvPr id="18" name="Dikdörtgen: Köşeleri Yuvarlatılmış 17">
            <a:extLst>
              <a:ext uri="{FF2B5EF4-FFF2-40B4-BE49-F238E27FC236}">
                <a16:creationId xmlns:a16="http://schemas.microsoft.com/office/drawing/2014/main" id="{66C38B4E-7013-4561-B502-1EA74C27E4E8}"/>
              </a:ext>
            </a:extLst>
          </p:cNvPr>
          <p:cNvSpPr/>
          <p:nvPr/>
        </p:nvSpPr>
        <p:spPr>
          <a:xfrm>
            <a:off x="4028419" y="1504041"/>
            <a:ext cx="835898" cy="35401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Distrust</a:t>
            </a:r>
          </a:p>
        </p:txBody>
      </p:sp>
      <p:sp>
        <p:nvSpPr>
          <p:cNvPr id="20" name="Dikdörtgen: Köşeleri Yuvarlatılmış 19">
            <a:extLst>
              <a:ext uri="{FF2B5EF4-FFF2-40B4-BE49-F238E27FC236}">
                <a16:creationId xmlns:a16="http://schemas.microsoft.com/office/drawing/2014/main" id="{B57B3415-C21E-4B13-99BD-0DBEDFB3356F}"/>
              </a:ext>
            </a:extLst>
          </p:cNvPr>
          <p:cNvSpPr/>
          <p:nvPr/>
        </p:nvSpPr>
        <p:spPr>
          <a:xfrm>
            <a:off x="990058" y="1596673"/>
            <a:ext cx="924729" cy="26489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Loneliness</a:t>
            </a:r>
          </a:p>
        </p:txBody>
      </p:sp>
      <p:sp>
        <p:nvSpPr>
          <p:cNvPr id="24" name="Dikdörtgen: Köşeleri Yuvarlatılmış 23">
            <a:extLst>
              <a:ext uri="{FF2B5EF4-FFF2-40B4-BE49-F238E27FC236}">
                <a16:creationId xmlns:a16="http://schemas.microsoft.com/office/drawing/2014/main" id="{0953A87F-B461-4378-909B-A0A625B3EC87}"/>
              </a:ext>
            </a:extLst>
          </p:cNvPr>
          <p:cNvSpPr/>
          <p:nvPr/>
        </p:nvSpPr>
        <p:spPr>
          <a:xfrm>
            <a:off x="4440644" y="1106599"/>
            <a:ext cx="805839" cy="35401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Worries</a:t>
            </a:r>
          </a:p>
        </p:txBody>
      </p:sp>
      <p:sp>
        <p:nvSpPr>
          <p:cNvPr id="26" name="Dikdörtgen: Köşeleri Yuvarlatılmış 25">
            <a:extLst>
              <a:ext uri="{FF2B5EF4-FFF2-40B4-BE49-F238E27FC236}">
                <a16:creationId xmlns:a16="http://schemas.microsoft.com/office/drawing/2014/main" id="{1AACBE54-E1A1-4279-888D-0852FF07F124}"/>
              </a:ext>
            </a:extLst>
          </p:cNvPr>
          <p:cNvSpPr/>
          <p:nvPr/>
        </p:nvSpPr>
        <p:spPr>
          <a:xfrm>
            <a:off x="8458141" y="1474525"/>
            <a:ext cx="1572894" cy="383362"/>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 from family</a:t>
            </a:r>
          </a:p>
        </p:txBody>
      </p:sp>
      <p:sp>
        <p:nvSpPr>
          <p:cNvPr id="28" name="Dikdörtgen: Köşeleri Yuvarlatılmış 27">
            <a:extLst>
              <a:ext uri="{FF2B5EF4-FFF2-40B4-BE49-F238E27FC236}">
                <a16:creationId xmlns:a16="http://schemas.microsoft.com/office/drawing/2014/main" id="{5FE57555-64CD-48EB-9D9C-0F09ED3BD150}"/>
              </a:ext>
            </a:extLst>
          </p:cNvPr>
          <p:cNvSpPr/>
          <p:nvPr/>
        </p:nvSpPr>
        <p:spPr>
          <a:xfrm>
            <a:off x="7541294" y="1964867"/>
            <a:ext cx="2524636" cy="427296"/>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Supportive physical environment and housing</a:t>
            </a:r>
          </a:p>
        </p:txBody>
      </p:sp>
      <p:sp>
        <p:nvSpPr>
          <p:cNvPr id="29" name="Dikdörtgen: Köşeleri Yuvarlatılmış 28">
            <a:extLst>
              <a:ext uri="{FF2B5EF4-FFF2-40B4-BE49-F238E27FC236}">
                <a16:creationId xmlns:a16="http://schemas.microsoft.com/office/drawing/2014/main" id="{A389CABF-1D9F-47EE-B68B-A1E1006A5498}"/>
              </a:ext>
            </a:extLst>
          </p:cNvPr>
          <p:cNvSpPr/>
          <p:nvPr/>
        </p:nvSpPr>
        <p:spPr>
          <a:xfrm>
            <a:off x="9492715" y="2850284"/>
            <a:ext cx="1423094" cy="433375"/>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Supportive social environment</a:t>
            </a:r>
          </a:p>
        </p:txBody>
      </p:sp>
      <p:cxnSp>
        <p:nvCxnSpPr>
          <p:cNvPr id="33" name="Düz Ok Bağlayıcısı 32">
            <a:extLst>
              <a:ext uri="{FF2B5EF4-FFF2-40B4-BE49-F238E27FC236}">
                <a16:creationId xmlns:a16="http://schemas.microsoft.com/office/drawing/2014/main" id="{E2A7A5AB-BC5B-4481-B477-87A0F4B0B473}"/>
              </a:ext>
            </a:extLst>
          </p:cNvPr>
          <p:cNvCxnSpPr>
            <a:cxnSpLocks/>
          </p:cNvCxnSpPr>
          <p:nvPr/>
        </p:nvCxnSpPr>
        <p:spPr>
          <a:xfrm>
            <a:off x="5909733" y="609410"/>
            <a:ext cx="0" cy="611886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Dikdörtgen: Köşeleri Yuvarlatılmış 34">
            <a:extLst>
              <a:ext uri="{FF2B5EF4-FFF2-40B4-BE49-F238E27FC236}">
                <a16:creationId xmlns:a16="http://schemas.microsoft.com/office/drawing/2014/main" id="{DEABBF4B-2410-44F5-B170-09A2F5C841EB}"/>
              </a:ext>
            </a:extLst>
          </p:cNvPr>
          <p:cNvSpPr/>
          <p:nvPr/>
        </p:nvSpPr>
        <p:spPr>
          <a:xfrm>
            <a:off x="9053944" y="6189703"/>
            <a:ext cx="2120049" cy="468759"/>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Integration, social care and </a:t>
            </a:r>
          </a:p>
          <a:p>
            <a:pPr algn="ctr"/>
            <a:r>
              <a:rPr lang="en-GB" sz="1300">
                <a:solidFill>
                  <a:schemeClr val="tx1"/>
                </a:solidFill>
                <a:latin typeface="Calibri" panose="020F0502020204030204" pitchFamily="34" charset="0"/>
                <a:cs typeface="Calibri" panose="020F0502020204030204" pitchFamily="34" charset="0"/>
              </a:rPr>
              <a:t>support for refugees</a:t>
            </a:r>
          </a:p>
        </p:txBody>
      </p:sp>
      <p:sp>
        <p:nvSpPr>
          <p:cNvPr id="37" name="Dikdörtgen: Köşeleri Yuvarlatılmış 36">
            <a:extLst>
              <a:ext uri="{FF2B5EF4-FFF2-40B4-BE49-F238E27FC236}">
                <a16:creationId xmlns:a16="http://schemas.microsoft.com/office/drawing/2014/main" id="{6A93C7E3-9887-43D7-945E-5765EB41973F}"/>
              </a:ext>
            </a:extLst>
          </p:cNvPr>
          <p:cNvSpPr/>
          <p:nvPr/>
        </p:nvSpPr>
        <p:spPr>
          <a:xfrm>
            <a:off x="435303" y="1998152"/>
            <a:ext cx="1246149" cy="37329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Discrimination, stigma, racism</a:t>
            </a:r>
          </a:p>
        </p:txBody>
      </p:sp>
      <p:sp>
        <p:nvSpPr>
          <p:cNvPr id="38" name="Dikdörtgen: Köşeleri Yuvarlatılmış 37">
            <a:extLst>
              <a:ext uri="{FF2B5EF4-FFF2-40B4-BE49-F238E27FC236}">
                <a16:creationId xmlns:a16="http://schemas.microsoft.com/office/drawing/2014/main" id="{69223F99-AE54-4D3A-887E-7278F44FA9D9}"/>
              </a:ext>
            </a:extLst>
          </p:cNvPr>
          <p:cNvSpPr/>
          <p:nvPr/>
        </p:nvSpPr>
        <p:spPr>
          <a:xfrm>
            <a:off x="440068" y="2506123"/>
            <a:ext cx="879923" cy="28310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Violence</a:t>
            </a:r>
          </a:p>
        </p:txBody>
      </p:sp>
      <p:sp>
        <p:nvSpPr>
          <p:cNvPr id="40" name="Dikdörtgen: Köşeleri Yuvarlatılmış 39">
            <a:extLst>
              <a:ext uri="{FF2B5EF4-FFF2-40B4-BE49-F238E27FC236}">
                <a16:creationId xmlns:a16="http://schemas.microsoft.com/office/drawing/2014/main" id="{5B2A7B8D-2B00-47C1-B92A-49C625C19221}"/>
              </a:ext>
            </a:extLst>
          </p:cNvPr>
          <p:cNvSpPr/>
          <p:nvPr/>
        </p:nvSpPr>
        <p:spPr>
          <a:xfrm>
            <a:off x="334100" y="1093181"/>
            <a:ext cx="1129097"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legal status</a:t>
            </a:r>
          </a:p>
        </p:txBody>
      </p:sp>
      <p:sp>
        <p:nvSpPr>
          <p:cNvPr id="42" name="Dikdörtgen: Köşeleri Yuvarlatılmış 41">
            <a:extLst>
              <a:ext uri="{FF2B5EF4-FFF2-40B4-BE49-F238E27FC236}">
                <a16:creationId xmlns:a16="http://schemas.microsoft.com/office/drawing/2014/main" id="{FDF09501-D4AF-403A-8236-12D18FC2F480}"/>
              </a:ext>
            </a:extLst>
          </p:cNvPr>
          <p:cNvSpPr/>
          <p:nvPr/>
        </p:nvSpPr>
        <p:spPr>
          <a:xfrm>
            <a:off x="2517630" y="1496852"/>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Workload and occupational risks</a:t>
            </a:r>
          </a:p>
        </p:txBody>
      </p:sp>
      <p:sp>
        <p:nvSpPr>
          <p:cNvPr id="43" name="Dikdörtgen: Köşeleri Yuvarlatılmış 42">
            <a:extLst>
              <a:ext uri="{FF2B5EF4-FFF2-40B4-BE49-F238E27FC236}">
                <a16:creationId xmlns:a16="http://schemas.microsoft.com/office/drawing/2014/main" id="{D43816F6-E1B8-4727-9337-E64CEE27F571}"/>
              </a:ext>
            </a:extLst>
          </p:cNvPr>
          <p:cNvSpPr/>
          <p:nvPr/>
        </p:nvSpPr>
        <p:spPr>
          <a:xfrm>
            <a:off x="10179762" y="4127878"/>
            <a:ext cx="961304" cy="422979"/>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Healthcare insurance</a:t>
            </a:r>
          </a:p>
        </p:txBody>
      </p:sp>
      <p:sp>
        <p:nvSpPr>
          <p:cNvPr id="44" name="Dikdörtgen: Köşeleri Yuvarlatılmış 43">
            <a:extLst>
              <a:ext uri="{FF2B5EF4-FFF2-40B4-BE49-F238E27FC236}">
                <a16:creationId xmlns:a16="http://schemas.microsoft.com/office/drawing/2014/main" id="{6C60A78B-DDEA-4114-AA73-AF9E52ABBDA7}"/>
              </a:ext>
            </a:extLst>
          </p:cNvPr>
          <p:cNvSpPr/>
          <p:nvPr/>
        </p:nvSpPr>
        <p:spPr>
          <a:xfrm>
            <a:off x="10204766" y="618386"/>
            <a:ext cx="1122528" cy="53703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COVID-19 Vaccination</a:t>
            </a:r>
          </a:p>
        </p:txBody>
      </p:sp>
      <p:sp>
        <p:nvSpPr>
          <p:cNvPr id="45" name="Dikdörtgen: Köşeleri Yuvarlatılmış 44">
            <a:extLst>
              <a:ext uri="{FF2B5EF4-FFF2-40B4-BE49-F238E27FC236}">
                <a16:creationId xmlns:a16="http://schemas.microsoft.com/office/drawing/2014/main" id="{11770D37-583B-49C8-A5DA-C5D9CC97094F}"/>
              </a:ext>
            </a:extLst>
          </p:cNvPr>
          <p:cNvSpPr/>
          <p:nvPr/>
        </p:nvSpPr>
        <p:spPr>
          <a:xfrm>
            <a:off x="9206103" y="634763"/>
            <a:ext cx="961308" cy="39683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COVID-19 Test</a:t>
            </a:r>
          </a:p>
        </p:txBody>
      </p:sp>
      <p:sp>
        <p:nvSpPr>
          <p:cNvPr id="46" name="Dikdörtgen: Köşeleri Yuvarlatılmış 45">
            <a:extLst>
              <a:ext uri="{FF2B5EF4-FFF2-40B4-BE49-F238E27FC236}">
                <a16:creationId xmlns:a16="http://schemas.microsoft.com/office/drawing/2014/main" id="{B428E9C0-0BB9-4E75-AEAC-23B39C5FE1A4}"/>
              </a:ext>
            </a:extLst>
          </p:cNvPr>
          <p:cNvSpPr/>
          <p:nvPr/>
        </p:nvSpPr>
        <p:spPr>
          <a:xfrm>
            <a:off x="9299407" y="1059757"/>
            <a:ext cx="731628" cy="273519"/>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PPE</a:t>
            </a:r>
          </a:p>
        </p:txBody>
      </p:sp>
      <p:sp>
        <p:nvSpPr>
          <p:cNvPr id="48" name="Dikdörtgen: Köşeleri Yuvarlatılmış 47">
            <a:extLst>
              <a:ext uri="{FF2B5EF4-FFF2-40B4-BE49-F238E27FC236}">
                <a16:creationId xmlns:a16="http://schemas.microsoft.com/office/drawing/2014/main" id="{05352702-1AC6-472B-B5DF-3C29101635A4}"/>
              </a:ext>
            </a:extLst>
          </p:cNvPr>
          <p:cNvSpPr/>
          <p:nvPr/>
        </p:nvSpPr>
        <p:spPr>
          <a:xfrm>
            <a:off x="1714310" y="1910895"/>
            <a:ext cx="1588031" cy="40384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Insecure, unstable, unafforadble housing</a:t>
            </a:r>
          </a:p>
        </p:txBody>
      </p:sp>
      <p:sp>
        <p:nvSpPr>
          <p:cNvPr id="51" name="Dikdörtgen: Köşeleri Yuvarlatılmış 50">
            <a:extLst>
              <a:ext uri="{FF2B5EF4-FFF2-40B4-BE49-F238E27FC236}">
                <a16:creationId xmlns:a16="http://schemas.microsoft.com/office/drawing/2014/main" id="{D9200A88-FF96-4FB4-B87D-463D0FE3009B}"/>
              </a:ext>
            </a:extLst>
          </p:cNvPr>
          <p:cNvSpPr/>
          <p:nvPr/>
        </p:nvSpPr>
        <p:spPr>
          <a:xfrm>
            <a:off x="8596625" y="3355330"/>
            <a:ext cx="846876" cy="422978"/>
          </a:xfrm>
          <a:prstGeom prst="roundRect">
            <a:avLst>
              <a:gd name="adj" fmla="val 16667"/>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Healthy </a:t>
            </a:r>
          </a:p>
          <a:p>
            <a:pPr algn="ctr"/>
            <a:r>
              <a:rPr lang="en-GB" sz="1300">
                <a:solidFill>
                  <a:schemeClr val="tx1"/>
                </a:solidFill>
                <a:latin typeface="Calibri" panose="020F0502020204030204" pitchFamily="34" charset="0"/>
                <a:cs typeface="Calibri" panose="020F0502020204030204" pitchFamily="34" charset="0"/>
              </a:rPr>
              <a:t>lifestyle</a:t>
            </a:r>
          </a:p>
        </p:txBody>
      </p:sp>
      <p:sp>
        <p:nvSpPr>
          <p:cNvPr id="53" name="Dikdörtgen: Köşeleri Yuvarlatılmış 52">
            <a:extLst>
              <a:ext uri="{FF2B5EF4-FFF2-40B4-BE49-F238E27FC236}">
                <a16:creationId xmlns:a16="http://schemas.microsoft.com/office/drawing/2014/main" id="{181FE77B-8EB8-4FDD-9A14-06356E4E974F}"/>
              </a:ext>
            </a:extLst>
          </p:cNvPr>
          <p:cNvSpPr/>
          <p:nvPr/>
        </p:nvSpPr>
        <p:spPr>
          <a:xfrm>
            <a:off x="7459981" y="4592609"/>
            <a:ext cx="1122528" cy="48749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Surrounding</a:t>
            </a:r>
          </a:p>
          <a:p>
            <a:pPr algn="ctr"/>
            <a:r>
              <a:rPr lang="en-GB" sz="1300">
                <a:solidFill>
                  <a:schemeClr val="tx1"/>
                </a:solidFill>
                <a:latin typeface="Calibri" panose="020F0502020204030204" pitchFamily="34" charset="0"/>
                <a:cs typeface="Calibri" panose="020F0502020204030204" pitchFamily="34" charset="0"/>
              </a:rPr>
              <a:t>facilities</a:t>
            </a:r>
          </a:p>
        </p:txBody>
      </p:sp>
      <p:sp>
        <p:nvSpPr>
          <p:cNvPr id="57" name="Dikdörtgen: Köşeleri Yuvarlatılmış 56">
            <a:extLst>
              <a:ext uri="{FF2B5EF4-FFF2-40B4-BE49-F238E27FC236}">
                <a16:creationId xmlns:a16="http://schemas.microsoft.com/office/drawing/2014/main" id="{F6C84965-0BE7-464F-9AD8-411ED8554880}"/>
              </a:ext>
            </a:extLst>
          </p:cNvPr>
          <p:cNvSpPr/>
          <p:nvPr/>
        </p:nvSpPr>
        <p:spPr>
          <a:xfrm>
            <a:off x="1342877" y="651308"/>
            <a:ext cx="1246149"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COVID-19 Rules, Quarantine</a:t>
            </a:r>
          </a:p>
        </p:txBody>
      </p:sp>
      <p:sp>
        <p:nvSpPr>
          <p:cNvPr id="58" name="Dikdörtgen: Köşeleri Yuvarlatılmış 57">
            <a:extLst>
              <a:ext uri="{FF2B5EF4-FFF2-40B4-BE49-F238E27FC236}">
                <a16:creationId xmlns:a16="http://schemas.microsoft.com/office/drawing/2014/main" id="{CA64430A-1CFA-4FD9-A892-7CFB351BE3FF}"/>
              </a:ext>
            </a:extLst>
          </p:cNvPr>
          <p:cNvSpPr/>
          <p:nvPr/>
        </p:nvSpPr>
        <p:spPr>
          <a:xfrm>
            <a:off x="280845" y="652842"/>
            <a:ext cx="964363"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Long COVID</a:t>
            </a:r>
          </a:p>
        </p:txBody>
      </p:sp>
      <p:sp>
        <p:nvSpPr>
          <p:cNvPr id="59" name="Dikdörtgen: Köşeleri Yuvarlatılmış 58">
            <a:extLst>
              <a:ext uri="{FF2B5EF4-FFF2-40B4-BE49-F238E27FC236}">
                <a16:creationId xmlns:a16="http://schemas.microsoft.com/office/drawing/2014/main" id="{C103BB9C-A2FF-4A51-8208-85285C6D3C8C}"/>
              </a:ext>
            </a:extLst>
          </p:cNvPr>
          <p:cNvSpPr/>
          <p:nvPr/>
        </p:nvSpPr>
        <p:spPr>
          <a:xfrm>
            <a:off x="7858905" y="667325"/>
            <a:ext cx="1283546" cy="44894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Access to information</a:t>
            </a:r>
          </a:p>
        </p:txBody>
      </p:sp>
      <p:sp>
        <p:nvSpPr>
          <p:cNvPr id="60" name="Dikdörtgen: Köşeleri Yuvarlatılmış 59">
            <a:extLst>
              <a:ext uri="{FF2B5EF4-FFF2-40B4-BE49-F238E27FC236}">
                <a16:creationId xmlns:a16="http://schemas.microsoft.com/office/drawing/2014/main" id="{E890FE87-5808-4EA6-9593-1ED229BFE6B7}"/>
              </a:ext>
            </a:extLst>
          </p:cNvPr>
          <p:cNvSpPr/>
          <p:nvPr/>
        </p:nvSpPr>
        <p:spPr>
          <a:xfrm>
            <a:off x="2650943" y="624278"/>
            <a:ext cx="1849074" cy="404321"/>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Untailored information on COVID-19 and infodemic</a:t>
            </a:r>
          </a:p>
        </p:txBody>
      </p:sp>
      <p:sp>
        <p:nvSpPr>
          <p:cNvPr id="65" name="Dikdörtgen: Köşeleri Yuvarlatılmış 64">
            <a:extLst>
              <a:ext uri="{FF2B5EF4-FFF2-40B4-BE49-F238E27FC236}">
                <a16:creationId xmlns:a16="http://schemas.microsoft.com/office/drawing/2014/main" id="{6DA87853-6289-435E-925E-56675872AD66}"/>
              </a:ext>
            </a:extLst>
          </p:cNvPr>
          <p:cNvSpPr/>
          <p:nvPr/>
        </p:nvSpPr>
        <p:spPr>
          <a:xfrm>
            <a:off x="3470902" y="1914051"/>
            <a:ext cx="1195197"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Unproductive free time</a:t>
            </a:r>
          </a:p>
        </p:txBody>
      </p:sp>
      <p:sp>
        <p:nvSpPr>
          <p:cNvPr id="66" name="Dikdörtgen: Köşeleri Yuvarlatılmış 65">
            <a:extLst>
              <a:ext uri="{FF2B5EF4-FFF2-40B4-BE49-F238E27FC236}">
                <a16:creationId xmlns:a16="http://schemas.microsoft.com/office/drawing/2014/main" id="{C7127005-718A-48B6-856B-E4C0D2E81FA7}"/>
              </a:ext>
            </a:extLst>
          </p:cNvPr>
          <p:cNvSpPr/>
          <p:nvPr/>
        </p:nvSpPr>
        <p:spPr>
          <a:xfrm>
            <a:off x="1377185" y="2482463"/>
            <a:ext cx="734701" cy="329031"/>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Gender</a:t>
            </a:r>
          </a:p>
        </p:txBody>
      </p:sp>
      <p:sp>
        <p:nvSpPr>
          <p:cNvPr id="67" name="Dikdörtgen: Köşeleri Yuvarlatılmış 66">
            <a:extLst>
              <a:ext uri="{FF2B5EF4-FFF2-40B4-BE49-F238E27FC236}">
                <a16:creationId xmlns:a16="http://schemas.microsoft.com/office/drawing/2014/main" id="{2F429553-BCEE-4820-85BA-3CD2694A7BFF}"/>
              </a:ext>
            </a:extLst>
          </p:cNvPr>
          <p:cNvSpPr/>
          <p:nvPr/>
        </p:nvSpPr>
        <p:spPr>
          <a:xfrm>
            <a:off x="4605337" y="637720"/>
            <a:ext cx="1038746" cy="390923"/>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Vaccine hesitancy</a:t>
            </a:r>
          </a:p>
        </p:txBody>
      </p:sp>
      <p:sp>
        <p:nvSpPr>
          <p:cNvPr id="68" name="Dikdörtgen: Köşeleri Yuvarlatılmış 67">
            <a:extLst>
              <a:ext uri="{FF2B5EF4-FFF2-40B4-BE49-F238E27FC236}">
                <a16:creationId xmlns:a16="http://schemas.microsoft.com/office/drawing/2014/main" id="{B1F35D81-C4E3-4002-8C7D-FD7085D75481}"/>
              </a:ext>
            </a:extLst>
          </p:cNvPr>
          <p:cNvSpPr/>
          <p:nvPr/>
        </p:nvSpPr>
        <p:spPr>
          <a:xfrm>
            <a:off x="6108656" y="5275139"/>
            <a:ext cx="914399" cy="415209"/>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Trust</a:t>
            </a:r>
          </a:p>
        </p:txBody>
      </p:sp>
      <p:sp>
        <p:nvSpPr>
          <p:cNvPr id="69" name="Dikdörtgen: Köşeleri Yuvarlatılmış 68">
            <a:extLst>
              <a:ext uri="{FF2B5EF4-FFF2-40B4-BE49-F238E27FC236}">
                <a16:creationId xmlns:a16="http://schemas.microsoft.com/office/drawing/2014/main" id="{A748A161-6693-4380-AB41-86511C7A13D2}"/>
              </a:ext>
            </a:extLst>
          </p:cNvPr>
          <p:cNvSpPr/>
          <p:nvPr/>
        </p:nvSpPr>
        <p:spPr>
          <a:xfrm>
            <a:off x="7084973" y="5275139"/>
            <a:ext cx="1337323" cy="422978"/>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Living in islands</a:t>
            </a:r>
          </a:p>
        </p:txBody>
      </p:sp>
      <p:sp>
        <p:nvSpPr>
          <p:cNvPr id="72" name="Dikdörtgen: Köşeleri Yuvarlatılmış 71">
            <a:extLst>
              <a:ext uri="{FF2B5EF4-FFF2-40B4-BE49-F238E27FC236}">
                <a16:creationId xmlns:a16="http://schemas.microsoft.com/office/drawing/2014/main" id="{0085708E-90E1-4676-B94E-30B971505E58}"/>
              </a:ext>
            </a:extLst>
          </p:cNvPr>
          <p:cNvSpPr/>
          <p:nvPr/>
        </p:nvSpPr>
        <p:spPr>
          <a:xfrm>
            <a:off x="11509225" y="3932144"/>
            <a:ext cx="422702" cy="2240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78" name="Dikdörtgen: Köşeleri Yuvarlatılmış 77">
            <a:extLst>
              <a:ext uri="{FF2B5EF4-FFF2-40B4-BE49-F238E27FC236}">
                <a16:creationId xmlns:a16="http://schemas.microsoft.com/office/drawing/2014/main" id="{FE88B508-9F80-4DEF-84EC-88A2434A7F82}"/>
              </a:ext>
            </a:extLst>
          </p:cNvPr>
          <p:cNvSpPr/>
          <p:nvPr/>
        </p:nvSpPr>
        <p:spPr>
          <a:xfrm>
            <a:off x="11512489" y="4627704"/>
            <a:ext cx="411351" cy="22408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1" name="Metin kutusu 80">
            <a:extLst>
              <a:ext uri="{FF2B5EF4-FFF2-40B4-BE49-F238E27FC236}">
                <a16:creationId xmlns:a16="http://schemas.microsoft.com/office/drawing/2014/main" id="{3043DD49-DDFC-472D-A72C-8948603D6CBB}"/>
              </a:ext>
            </a:extLst>
          </p:cNvPr>
          <p:cNvSpPr txBox="1"/>
          <p:nvPr/>
        </p:nvSpPr>
        <p:spPr>
          <a:xfrm>
            <a:off x="11423387" y="4141441"/>
            <a:ext cx="83250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Vulnerabilty factors</a:t>
            </a:r>
          </a:p>
        </p:txBody>
      </p:sp>
      <p:sp>
        <p:nvSpPr>
          <p:cNvPr id="82" name="Metin kutusu 81">
            <a:extLst>
              <a:ext uri="{FF2B5EF4-FFF2-40B4-BE49-F238E27FC236}">
                <a16:creationId xmlns:a16="http://schemas.microsoft.com/office/drawing/2014/main" id="{1EC3373A-2F85-41E5-9042-F0A02EEF32BA}"/>
              </a:ext>
            </a:extLst>
          </p:cNvPr>
          <p:cNvSpPr txBox="1"/>
          <p:nvPr/>
        </p:nvSpPr>
        <p:spPr>
          <a:xfrm>
            <a:off x="11433031" y="4815248"/>
            <a:ext cx="782929" cy="400110"/>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Resilience factors</a:t>
            </a:r>
          </a:p>
        </p:txBody>
      </p:sp>
      <p:sp>
        <p:nvSpPr>
          <p:cNvPr id="83" name="Dikdörtgen: Köşeleri Yuvarlatılmış 82">
            <a:extLst>
              <a:ext uri="{FF2B5EF4-FFF2-40B4-BE49-F238E27FC236}">
                <a16:creationId xmlns:a16="http://schemas.microsoft.com/office/drawing/2014/main" id="{10D1D158-5030-4D2D-8225-E16F77129D64}"/>
              </a:ext>
            </a:extLst>
          </p:cNvPr>
          <p:cNvSpPr/>
          <p:nvPr/>
        </p:nvSpPr>
        <p:spPr>
          <a:xfrm>
            <a:off x="11520576" y="5239967"/>
            <a:ext cx="411351" cy="215654"/>
          </a:xfrm>
          <a:prstGeom prst="round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a:solidFill>
                <a:schemeClr val="tx1"/>
              </a:solidFill>
              <a:latin typeface="Calibri" panose="020F0502020204030204" pitchFamily="34" charset="0"/>
              <a:cs typeface="Calibri" panose="020F0502020204030204" pitchFamily="34" charset="0"/>
            </a:endParaRPr>
          </a:p>
        </p:txBody>
      </p:sp>
      <p:sp>
        <p:nvSpPr>
          <p:cNvPr id="84" name="Metin kutusu 83">
            <a:extLst>
              <a:ext uri="{FF2B5EF4-FFF2-40B4-BE49-F238E27FC236}">
                <a16:creationId xmlns:a16="http://schemas.microsoft.com/office/drawing/2014/main" id="{C10B1D73-8D5D-4576-8048-2D4DD2B62EF7}"/>
              </a:ext>
            </a:extLst>
          </p:cNvPr>
          <p:cNvSpPr txBox="1"/>
          <p:nvPr/>
        </p:nvSpPr>
        <p:spPr>
          <a:xfrm>
            <a:off x="11430757" y="5455621"/>
            <a:ext cx="2750921" cy="707886"/>
          </a:xfrm>
          <a:prstGeom prst="rect">
            <a:avLst/>
          </a:prstGeom>
          <a:noFill/>
        </p:spPr>
        <p:txBody>
          <a:bodyPr wrap="square" rtlCol="0">
            <a:spAutoFit/>
          </a:bodyPr>
          <a:lstStyle/>
          <a:p>
            <a:r>
              <a:rPr lang="en-GB" sz="1000">
                <a:latin typeface="Calibri" panose="020F0502020204030204" pitchFamily="34" charset="0"/>
                <a:cs typeface="Calibri" panose="020F0502020204030204" pitchFamily="34" charset="0"/>
              </a:rPr>
              <a:t>With COVID-</a:t>
            </a:r>
          </a:p>
          <a:p>
            <a:r>
              <a:rPr lang="en-GB" sz="1000">
                <a:latin typeface="Calibri" panose="020F0502020204030204" pitchFamily="34" charset="0"/>
                <a:cs typeface="Calibri" panose="020F0502020204030204" pitchFamily="34" charset="0"/>
              </a:rPr>
              <a:t>19 new </a:t>
            </a:r>
          </a:p>
          <a:p>
            <a:r>
              <a:rPr lang="en-GB" sz="1000">
                <a:latin typeface="Calibri" panose="020F0502020204030204" pitchFamily="34" charset="0"/>
                <a:cs typeface="Calibri" panose="020F0502020204030204" pitchFamily="34" charset="0"/>
              </a:rPr>
              <a:t>emerged </a:t>
            </a:r>
          </a:p>
          <a:p>
            <a:r>
              <a:rPr lang="en-GB" sz="1000">
                <a:latin typeface="Calibri" panose="020F0502020204030204" pitchFamily="34" charset="0"/>
                <a:cs typeface="Calibri" panose="020F0502020204030204" pitchFamily="34" charset="0"/>
              </a:rPr>
              <a:t>factors</a:t>
            </a:r>
          </a:p>
        </p:txBody>
      </p:sp>
      <p:sp>
        <p:nvSpPr>
          <p:cNvPr id="86" name="Dikdörtgen: Köşeleri Yuvarlatılmış 85">
            <a:extLst>
              <a:ext uri="{FF2B5EF4-FFF2-40B4-BE49-F238E27FC236}">
                <a16:creationId xmlns:a16="http://schemas.microsoft.com/office/drawing/2014/main" id="{3CFA706E-7B77-4E15-B9DB-0B4425539EA6}"/>
              </a:ext>
            </a:extLst>
          </p:cNvPr>
          <p:cNvSpPr/>
          <p:nvPr/>
        </p:nvSpPr>
        <p:spPr>
          <a:xfrm>
            <a:off x="8839203" y="5668368"/>
            <a:ext cx="2397337" cy="422978"/>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Social care and support for famililies, children and students </a:t>
            </a:r>
          </a:p>
        </p:txBody>
      </p:sp>
      <p:sp>
        <p:nvSpPr>
          <p:cNvPr id="87" name="Dikdörtgen: Köşeleri Yuvarlatılmış 86">
            <a:extLst>
              <a:ext uri="{FF2B5EF4-FFF2-40B4-BE49-F238E27FC236}">
                <a16:creationId xmlns:a16="http://schemas.microsoft.com/office/drawing/2014/main" id="{31F5CA8F-C2CF-46F0-8853-FAC2C76C7A97}"/>
              </a:ext>
            </a:extLst>
          </p:cNvPr>
          <p:cNvSpPr/>
          <p:nvPr/>
        </p:nvSpPr>
        <p:spPr>
          <a:xfrm>
            <a:off x="6141069" y="623561"/>
            <a:ext cx="1680481" cy="55387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Financial support or bonus regarding COVID-19</a:t>
            </a:r>
          </a:p>
        </p:txBody>
      </p:sp>
      <p:sp>
        <p:nvSpPr>
          <p:cNvPr id="88" name="Dikdörtgen: Köşeleri Yuvarlatılmış 87">
            <a:extLst>
              <a:ext uri="{FF2B5EF4-FFF2-40B4-BE49-F238E27FC236}">
                <a16:creationId xmlns:a16="http://schemas.microsoft.com/office/drawing/2014/main" id="{37A7D292-005A-419C-9D4E-CAB503E50384}"/>
              </a:ext>
            </a:extLst>
          </p:cNvPr>
          <p:cNvSpPr/>
          <p:nvPr/>
        </p:nvSpPr>
        <p:spPr>
          <a:xfrm>
            <a:off x="2517630" y="2938408"/>
            <a:ext cx="1859194" cy="4539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GB" sz="1200">
                <a:solidFill>
                  <a:schemeClr val="tx1"/>
                </a:solidFill>
                <a:latin typeface="Calibri" panose="020F0502020204030204" pitchFamily="34" charset="0"/>
                <a:cs typeface="Calibri" panose="020F0502020204030204" pitchFamily="34" charset="0"/>
              </a:rPr>
              <a:t>Unfriendly neighborhood for Non-Germans and LGBTQ+</a:t>
            </a:r>
          </a:p>
        </p:txBody>
      </p:sp>
      <p:sp>
        <p:nvSpPr>
          <p:cNvPr id="89" name="Dikdörtgen: Köşeleri Yuvarlatılmış 88">
            <a:extLst>
              <a:ext uri="{FF2B5EF4-FFF2-40B4-BE49-F238E27FC236}">
                <a16:creationId xmlns:a16="http://schemas.microsoft.com/office/drawing/2014/main" id="{B6FC8B16-9554-4E6E-9E45-03F78C2D1897}"/>
              </a:ext>
            </a:extLst>
          </p:cNvPr>
          <p:cNvSpPr/>
          <p:nvPr/>
        </p:nvSpPr>
        <p:spPr>
          <a:xfrm>
            <a:off x="9665221" y="4684188"/>
            <a:ext cx="1127854" cy="422978"/>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Disability- friendly city</a:t>
            </a:r>
          </a:p>
        </p:txBody>
      </p:sp>
      <p:sp>
        <p:nvSpPr>
          <p:cNvPr id="63" name="Metin kutusu 62">
            <a:extLst>
              <a:ext uri="{FF2B5EF4-FFF2-40B4-BE49-F238E27FC236}">
                <a16:creationId xmlns:a16="http://schemas.microsoft.com/office/drawing/2014/main" id="{5A32D3C1-3632-4968-9938-20AD84F197B5}"/>
              </a:ext>
            </a:extLst>
          </p:cNvPr>
          <p:cNvSpPr txBox="1"/>
          <p:nvPr/>
        </p:nvSpPr>
        <p:spPr>
          <a:xfrm rot="16200000">
            <a:off x="3163172" y="2308139"/>
            <a:ext cx="5088822"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Increasing</a:t>
            </a:r>
            <a:r>
              <a:rPr lang="tr-TR" sz="1200" b="1" dirty="0">
                <a:solidFill>
                  <a:srgbClr val="C00000"/>
                </a:solidFill>
                <a:latin typeface="Calibri" panose="020F0502020204030204" pitchFamily="34" charset="0"/>
                <a:cs typeface="Calibri" panose="020F0502020204030204" pitchFamily="34" charset="0"/>
              </a:rPr>
              <a:t> </a:t>
            </a:r>
            <a:r>
              <a:rPr lang="en-GB" sz="1200" b="1" dirty="0">
                <a:solidFill>
                  <a:srgbClr val="C00000"/>
                </a:solidFill>
                <a:latin typeface="Calibri" panose="020F0502020204030204" pitchFamily="34" charset="0"/>
                <a:cs typeface="Calibri" panose="020F0502020204030204" pitchFamily="34" charset="0"/>
              </a:rPr>
              <a:t>Role </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Emerged</a:t>
            </a:r>
            <a:r>
              <a:rPr lang="tr-TR" sz="1200" b="1" dirty="0">
                <a:solidFill>
                  <a:srgbClr val="C00000"/>
                </a:solidFill>
                <a:latin typeface="Calibri" panose="020F0502020204030204" pitchFamily="34" charset="0"/>
                <a:cs typeface="Calibri" panose="020F0502020204030204" pitchFamily="34" charset="0"/>
              </a:rPr>
              <a:t>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endParaRPr lang="en-GB" sz="1200" b="1" dirty="0">
              <a:solidFill>
                <a:srgbClr val="C00000"/>
              </a:solidFill>
              <a:latin typeface="Calibri" panose="020F0502020204030204" pitchFamily="34" charset="0"/>
              <a:cs typeface="Calibri" panose="020F0502020204030204" pitchFamily="34" charset="0"/>
            </a:endParaRPr>
          </a:p>
        </p:txBody>
      </p:sp>
      <p:sp>
        <p:nvSpPr>
          <p:cNvPr id="70" name="Dikdörtgen: Köşeleri Yuvarlatılmış 69">
            <a:extLst>
              <a:ext uri="{FF2B5EF4-FFF2-40B4-BE49-F238E27FC236}">
                <a16:creationId xmlns:a16="http://schemas.microsoft.com/office/drawing/2014/main" id="{1D5D6CAD-AA19-4897-BE81-B39EA474989B}"/>
              </a:ext>
            </a:extLst>
          </p:cNvPr>
          <p:cNvSpPr/>
          <p:nvPr/>
        </p:nvSpPr>
        <p:spPr>
          <a:xfrm>
            <a:off x="5340927" y="3843862"/>
            <a:ext cx="1219199" cy="4856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Individual variables</a:t>
            </a:r>
          </a:p>
        </p:txBody>
      </p:sp>
      <p:sp>
        <p:nvSpPr>
          <p:cNvPr id="75" name="Metin kutusu 74">
            <a:extLst>
              <a:ext uri="{FF2B5EF4-FFF2-40B4-BE49-F238E27FC236}">
                <a16:creationId xmlns:a16="http://schemas.microsoft.com/office/drawing/2014/main" id="{6686F21A-BE71-4B3E-9AFB-10C90EBCA62E}"/>
              </a:ext>
            </a:extLst>
          </p:cNvPr>
          <p:cNvSpPr txBox="1"/>
          <p:nvPr/>
        </p:nvSpPr>
        <p:spPr>
          <a:xfrm rot="16200000">
            <a:off x="3660033" y="5456416"/>
            <a:ext cx="4098567" cy="276999"/>
          </a:xfrm>
          <a:prstGeom prst="rect">
            <a:avLst/>
          </a:prstGeom>
          <a:noFill/>
        </p:spPr>
        <p:txBody>
          <a:bodyPr wrap="square" rtlCol="0">
            <a:spAutoFit/>
          </a:bodyPr>
          <a:lstStyle/>
          <a:p>
            <a:pPr algn="ctr"/>
            <a:r>
              <a:rPr lang="tr-TR" sz="1200" b="1" dirty="0" err="1">
                <a:solidFill>
                  <a:srgbClr val="C00000"/>
                </a:solidFill>
                <a:latin typeface="Calibri" panose="020F0502020204030204" pitchFamily="34" charset="0"/>
                <a:cs typeface="Calibri" panose="020F0502020204030204" pitchFamily="34" charset="0"/>
              </a:rPr>
              <a:t>Decreasing</a:t>
            </a:r>
            <a:r>
              <a:rPr lang="tr-TR" sz="1200" b="1" dirty="0">
                <a:solidFill>
                  <a:srgbClr val="C00000"/>
                </a:solidFill>
                <a:latin typeface="Calibri" panose="020F0502020204030204" pitchFamily="34" charset="0"/>
                <a:cs typeface="Calibri" panose="020F0502020204030204" pitchFamily="34" charset="0"/>
              </a:rPr>
              <a:t> Role </a:t>
            </a:r>
            <a:r>
              <a:rPr lang="tr-TR" sz="1200" b="1" dirty="0" err="1">
                <a:solidFill>
                  <a:srgbClr val="C00000"/>
                </a:solidFill>
                <a:latin typeface="Calibri" panose="020F0502020204030204" pitchFamily="34" charset="0"/>
                <a:cs typeface="Calibri" panose="020F0502020204030204" pitchFamily="34" charset="0"/>
              </a:rPr>
              <a:t>with</a:t>
            </a:r>
            <a:r>
              <a:rPr lang="tr-TR" sz="1200" b="1" dirty="0">
                <a:solidFill>
                  <a:srgbClr val="C00000"/>
                </a:solidFill>
                <a:latin typeface="Calibri" panose="020F0502020204030204" pitchFamily="34" charset="0"/>
                <a:cs typeface="Calibri" panose="020F0502020204030204" pitchFamily="34" charset="0"/>
              </a:rPr>
              <a:t> COVID-19</a:t>
            </a:r>
            <a:r>
              <a:rPr lang="en-GB" sz="1200" b="1" dirty="0">
                <a:solidFill>
                  <a:srgbClr val="C00000"/>
                </a:solidFill>
                <a:latin typeface="Calibri" panose="020F0502020204030204" pitchFamily="34" charset="0"/>
                <a:cs typeface="Calibri" panose="020F0502020204030204" pitchFamily="34" charset="0"/>
              </a:rPr>
              <a:t> </a:t>
            </a:r>
          </a:p>
        </p:txBody>
      </p:sp>
      <p:sp>
        <p:nvSpPr>
          <p:cNvPr id="3" name="Metin kutusu 2">
            <a:extLst>
              <a:ext uri="{FF2B5EF4-FFF2-40B4-BE49-F238E27FC236}">
                <a16:creationId xmlns:a16="http://schemas.microsoft.com/office/drawing/2014/main" id="{E85BD3DF-BD75-49E9-AF04-81336E064D81}"/>
              </a:ext>
            </a:extLst>
          </p:cNvPr>
          <p:cNvSpPr txBox="1"/>
          <p:nvPr/>
        </p:nvSpPr>
        <p:spPr>
          <a:xfrm>
            <a:off x="229137" y="34953"/>
            <a:ext cx="11807246" cy="523220"/>
          </a:xfrm>
          <a:prstGeom prst="rect">
            <a:avLst/>
          </a:prstGeom>
          <a:noFill/>
        </p:spPr>
        <p:txBody>
          <a:bodyPr wrap="square" rtlCol="0">
            <a:spAutoFit/>
          </a:bodyPr>
          <a:lstStyle/>
          <a:p>
            <a:r>
              <a:rPr lang="en-GB" sz="1400" b="1">
                <a:latin typeface="Calibri" panose="020F0502020204030204" pitchFamily="34" charset="0"/>
                <a:cs typeface="Calibri" panose="020F0502020204030204" pitchFamily="34" charset="0"/>
              </a:rPr>
              <a:t>The capacity of pre-existed factors to cause vulnerability or resilience, the evolution of this capacity with COVID-19, and the emerging vulnerability or resilience factors with COVID-19</a:t>
            </a:r>
          </a:p>
        </p:txBody>
      </p:sp>
      <p:sp>
        <p:nvSpPr>
          <p:cNvPr id="73" name="Dikdörtgen: Köşeleri Yuvarlatılmış 72">
            <a:extLst>
              <a:ext uri="{FF2B5EF4-FFF2-40B4-BE49-F238E27FC236}">
                <a16:creationId xmlns:a16="http://schemas.microsoft.com/office/drawing/2014/main" id="{22AEB3D6-146B-4E6C-95DB-BDC8E456D3F1}"/>
              </a:ext>
            </a:extLst>
          </p:cNvPr>
          <p:cNvSpPr/>
          <p:nvPr/>
        </p:nvSpPr>
        <p:spPr>
          <a:xfrm>
            <a:off x="5839622" y="1223879"/>
            <a:ext cx="735025" cy="437627"/>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Social media</a:t>
            </a:r>
          </a:p>
        </p:txBody>
      </p:sp>
      <p:sp>
        <p:nvSpPr>
          <p:cNvPr id="74" name="Dikdörtgen: Köşeleri Yuvarlatılmış 73">
            <a:extLst>
              <a:ext uri="{FF2B5EF4-FFF2-40B4-BE49-F238E27FC236}">
                <a16:creationId xmlns:a16="http://schemas.microsoft.com/office/drawing/2014/main" id="{3BA2F686-E3ED-44D5-B379-8AA16A771F41}"/>
              </a:ext>
            </a:extLst>
          </p:cNvPr>
          <p:cNvSpPr/>
          <p:nvPr/>
        </p:nvSpPr>
        <p:spPr>
          <a:xfrm>
            <a:off x="8839203" y="5175780"/>
            <a:ext cx="2466587" cy="422978"/>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Social care and support for disabled, elderly and sick people</a:t>
            </a:r>
          </a:p>
        </p:txBody>
      </p:sp>
      <p:sp>
        <p:nvSpPr>
          <p:cNvPr id="77" name="Dikdörtgen: Köşeleri Yuvarlatılmış 76">
            <a:extLst>
              <a:ext uri="{FF2B5EF4-FFF2-40B4-BE49-F238E27FC236}">
                <a16:creationId xmlns:a16="http://schemas.microsoft.com/office/drawing/2014/main" id="{DCE7F135-DCCD-419F-8B49-5B126E3BE378}"/>
              </a:ext>
            </a:extLst>
          </p:cNvPr>
          <p:cNvSpPr/>
          <p:nvPr/>
        </p:nvSpPr>
        <p:spPr>
          <a:xfrm>
            <a:off x="2818162" y="1092656"/>
            <a:ext cx="1455889" cy="391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Stres and unhealthy lifestyle</a:t>
            </a:r>
          </a:p>
        </p:txBody>
      </p:sp>
      <p:sp>
        <p:nvSpPr>
          <p:cNvPr id="79" name="Dikdörtgen: Köşeleri Yuvarlatılmış 78">
            <a:extLst>
              <a:ext uri="{FF2B5EF4-FFF2-40B4-BE49-F238E27FC236}">
                <a16:creationId xmlns:a16="http://schemas.microsoft.com/office/drawing/2014/main" id="{9029FDC7-52A9-4CAE-8C4D-C1CAB971BEE7}"/>
              </a:ext>
            </a:extLst>
          </p:cNvPr>
          <p:cNvSpPr/>
          <p:nvPr/>
        </p:nvSpPr>
        <p:spPr>
          <a:xfrm>
            <a:off x="2179410" y="2360140"/>
            <a:ext cx="1410580" cy="51004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Financial barriers </a:t>
            </a:r>
          </a:p>
          <a:p>
            <a:pPr algn="ctr"/>
            <a:r>
              <a:rPr lang="en-GB" sz="1200">
                <a:solidFill>
                  <a:schemeClr val="tx1"/>
                </a:solidFill>
                <a:latin typeface="Calibri" panose="020F0502020204030204" pitchFamily="34" charset="0"/>
                <a:cs typeface="Calibri" panose="020F0502020204030204" pitchFamily="34" charset="0"/>
              </a:rPr>
              <a:t>to care, market-orientation</a:t>
            </a:r>
          </a:p>
        </p:txBody>
      </p:sp>
      <p:sp>
        <p:nvSpPr>
          <p:cNvPr id="71" name="Dikdörtgen: Köşeleri Yuvarlatılmış 70">
            <a:extLst>
              <a:ext uri="{FF2B5EF4-FFF2-40B4-BE49-F238E27FC236}">
                <a16:creationId xmlns:a16="http://schemas.microsoft.com/office/drawing/2014/main" id="{10F5AFAC-6954-4D82-8861-5ACA9BA7ECE8}"/>
              </a:ext>
            </a:extLst>
          </p:cNvPr>
          <p:cNvSpPr/>
          <p:nvPr/>
        </p:nvSpPr>
        <p:spPr>
          <a:xfrm>
            <a:off x="6739905" y="5796574"/>
            <a:ext cx="1337322" cy="386092"/>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Self-determination</a:t>
            </a:r>
          </a:p>
        </p:txBody>
      </p:sp>
      <p:sp>
        <p:nvSpPr>
          <p:cNvPr id="62" name="Dikdörtgen: Köşeleri Yuvarlatılmış 61">
            <a:extLst>
              <a:ext uri="{FF2B5EF4-FFF2-40B4-BE49-F238E27FC236}">
                <a16:creationId xmlns:a16="http://schemas.microsoft.com/office/drawing/2014/main" id="{E21F4C56-C672-448C-A36D-B5E77A924EC8}"/>
              </a:ext>
            </a:extLst>
          </p:cNvPr>
          <p:cNvSpPr/>
          <p:nvPr/>
        </p:nvSpPr>
        <p:spPr>
          <a:xfrm>
            <a:off x="10204262" y="1189296"/>
            <a:ext cx="1101531" cy="619195"/>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Access to COVID-19 treatment</a:t>
            </a:r>
          </a:p>
        </p:txBody>
      </p:sp>
      <p:sp>
        <p:nvSpPr>
          <p:cNvPr id="92" name="Dikdörtgen: Köşeleri Yuvarlatılmış 91">
            <a:extLst>
              <a:ext uri="{FF2B5EF4-FFF2-40B4-BE49-F238E27FC236}">
                <a16:creationId xmlns:a16="http://schemas.microsoft.com/office/drawing/2014/main" id="{99B68CAD-7BF2-49DC-ABB9-9A02F9E81DCE}"/>
              </a:ext>
            </a:extLst>
          </p:cNvPr>
          <p:cNvSpPr/>
          <p:nvPr/>
        </p:nvSpPr>
        <p:spPr>
          <a:xfrm>
            <a:off x="3625734" y="2350406"/>
            <a:ext cx="1322222" cy="54268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Social barriers to care, biomedical approach</a:t>
            </a:r>
          </a:p>
        </p:txBody>
      </p:sp>
      <p:sp>
        <p:nvSpPr>
          <p:cNvPr id="93" name="Dikdörtgen: Köşeleri Yuvarlatılmış 92">
            <a:extLst>
              <a:ext uri="{FF2B5EF4-FFF2-40B4-BE49-F238E27FC236}">
                <a16:creationId xmlns:a16="http://schemas.microsoft.com/office/drawing/2014/main" id="{B8F4B12B-6362-4008-B986-ADFD87E32261}"/>
              </a:ext>
            </a:extLst>
          </p:cNvPr>
          <p:cNvSpPr/>
          <p:nvPr/>
        </p:nvSpPr>
        <p:spPr>
          <a:xfrm>
            <a:off x="8672947" y="4147518"/>
            <a:ext cx="1429703" cy="422979"/>
          </a:xfrm>
          <a:prstGeom prst="roundRect">
            <a:avLst/>
          </a:prstGeom>
          <a:solidFill>
            <a:srgbClr val="A4C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a:solidFill>
                  <a:schemeClr val="tx1"/>
                </a:solidFill>
                <a:latin typeface="Calibri" panose="020F0502020204030204" pitchFamily="34" charset="0"/>
                <a:cs typeface="Calibri" panose="020F0502020204030204" pitchFamily="34" charset="0"/>
              </a:rPr>
              <a:t>Strong structure of healthcare</a:t>
            </a:r>
          </a:p>
        </p:txBody>
      </p:sp>
      <p:sp>
        <p:nvSpPr>
          <p:cNvPr id="90" name="Dikdörtgen: Köşeleri Yuvarlatılmış 89">
            <a:extLst>
              <a:ext uri="{FF2B5EF4-FFF2-40B4-BE49-F238E27FC236}">
                <a16:creationId xmlns:a16="http://schemas.microsoft.com/office/drawing/2014/main" id="{32E71671-9989-4353-B5FB-E783A69673FB}"/>
              </a:ext>
            </a:extLst>
          </p:cNvPr>
          <p:cNvSpPr/>
          <p:nvPr/>
        </p:nvSpPr>
        <p:spPr>
          <a:xfrm>
            <a:off x="1546164" y="1088857"/>
            <a:ext cx="1208348" cy="44755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Calibri" panose="020F0502020204030204" pitchFamily="34" charset="0"/>
                <a:cs typeface="Calibri" panose="020F0502020204030204" pitchFamily="34" charset="0"/>
              </a:rPr>
              <a:t>Job and income insecurity</a:t>
            </a:r>
          </a:p>
        </p:txBody>
      </p:sp>
      <p:sp>
        <p:nvSpPr>
          <p:cNvPr id="76" name="Metin kutusu 75">
            <a:extLst>
              <a:ext uri="{FF2B5EF4-FFF2-40B4-BE49-F238E27FC236}">
                <a16:creationId xmlns:a16="http://schemas.microsoft.com/office/drawing/2014/main" id="{A70D1819-5C44-4A51-AA20-2126DD01F2A0}"/>
              </a:ext>
            </a:extLst>
          </p:cNvPr>
          <p:cNvSpPr txBox="1"/>
          <p:nvPr/>
        </p:nvSpPr>
        <p:spPr>
          <a:xfrm>
            <a:off x="395187" y="4880188"/>
            <a:ext cx="4660390" cy="1136721"/>
          </a:xfrm>
          <a:prstGeom prst="rect">
            <a:avLst/>
          </a:prstGeom>
          <a:noFill/>
        </p:spPr>
        <p:txBody>
          <a:bodyPr wrap="square" rtlCol="0">
            <a:spAutoFit/>
          </a:bodyPr>
          <a:lstStyle/>
          <a:p>
            <a:pPr>
              <a:lnSpc>
                <a:spcPct val="110000"/>
              </a:lnSpc>
              <a:spcBef>
                <a:spcPts val="600"/>
              </a:spcBef>
              <a:spcAft>
                <a:spcPts val="600"/>
              </a:spcAft>
            </a:pPr>
            <a:r>
              <a:rPr lang="en-GB" sz="1800" b="1">
                <a:solidFill>
                  <a:schemeClr val="accent2"/>
                </a:solidFill>
                <a:effectLst/>
                <a:latin typeface="Calibri" panose="020F0502020204030204" pitchFamily="34" charset="0"/>
                <a:ea typeface="Arial" panose="020B0604020202020204" pitchFamily="34" charset="0"/>
              </a:rPr>
              <a:t>Question 7: Which resilience mechanisms no longer work during the pandemic?</a:t>
            </a:r>
            <a:endParaRPr lang="en-GB" sz="1800" b="1">
              <a:solidFill>
                <a:schemeClr val="accent2"/>
              </a:solidFill>
              <a:effectLst/>
              <a:latin typeface="Arial" panose="020B0604020202020204" pitchFamily="34" charset="0"/>
              <a:ea typeface="Arial" panose="020B0604020202020204" pitchFamily="34" charset="0"/>
            </a:endParaRPr>
          </a:p>
          <a:p>
            <a:pPr lvl="0">
              <a:lnSpc>
                <a:spcPct val="110000"/>
              </a:lnSpc>
              <a:spcBef>
                <a:spcPts val="600"/>
              </a:spcBef>
              <a:spcAft>
                <a:spcPts val="600"/>
              </a:spcAft>
            </a:pPr>
            <a:endParaRPr lang="en-GB" sz="1800" b="1">
              <a:solidFill>
                <a:schemeClr val="accent2"/>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3210386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8490CB-6906-4E51-9CEB-D6C147A6DA8F}"/>
              </a:ext>
            </a:extLst>
          </p:cNvPr>
          <p:cNvSpPr>
            <a:spLocks noGrp="1"/>
          </p:cNvSpPr>
          <p:nvPr>
            <p:ph type="title"/>
          </p:nvPr>
        </p:nvSpPr>
        <p:spPr/>
        <p:txBody>
          <a:bodyPr/>
          <a:lstStyle/>
          <a:p>
            <a:br>
              <a:rPr lang="en-GB" dirty="0"/>
            </a:br>
            <a:br>
              <a:rPr lang="en-GB" dirty="0"/>
            </a:br>
            <a:endParaRPr lang="en-GB" dirty="0"/>
          </a:p>
        </p:txBody>
      </p:sp>
      <p:sp>
        <p:nvSpPr>
          <p:cNvPr id="3" name="İçerik Yer Tutucusu 2">
            <a:extLst>
              <a:ext uri="{FF2B5EF4-FFF2-40B4-BE49-F238E27FC236}">
                <a16:creationId xmlns:a16="http://schemas.microsoft.com/office/drawing/2014/main" id="{93C9919F-3484-40E6-BCD9-ADFC06DB267D}"/>
              </a:ext>
            </a:extLst>
          </p:cNvPr>
          <p:cNvSpPr>
            <a:spLocks noGrp="1"/>
          </p:cNvSpPr>
          <p:nvPr>
            <p:ph idx="1"/>
          </p:nvPr>
        </p:nvSpPr>
        <p:spPr/>
        <p:txBody>
          <a:bodyPr/>
          <a:lstStyle/>
          <a:p>
            <a:endParaRPr lang="en-GB" dirty="0"/>
          </a:p>
          <a:p>
            <a:pPr lvl="2"/>
            <a:endParaRPr lang="en-GB" sz="1800" dirty="0"/>
          </a:p>
        </p:txBody>
      </p:sp>
      <p:sp>
        <p:nvSpPr>
          <p:cNvPr id="4" name="Alt Bilgi Yer Tutucusu 3">
            <a:extLst>
              <a:ext uri="{FF2B5EF4-FFF2-40B4-BE49-F238E27FC236}">
                <a16:creationId xmlns:a16="http://schemas.microsoft.com/office/drawing/2014/main" id="{3EFBEF3A-3560-42E0-BAAA-DC699DC91E61}"/>
              </a:ext>
            </a:extLst>
          </p:cNvPr>
          <p:cNvSpPr>
            <a:spLocks noGrp="1"/>
          </p:cNvSpPr>
          <p:nvPr>
            <p:ph type="ftr" sz="quarter" idx="11"/>
          </p:nvPr>
        </p:nvSpPr>
        <p:spPr/>
        <p:txBody>
          <a:bodyPr/>
          <a:lstStyle/>
          <a:p>
            <a:endParaRPr lang="en-GB" dirty="0"/>
          </a:p>
        </p:txBody>
      </p:sp>
      <p:sp>
        <p:nvSpPr>
          <p:cNvPr id="5" name="Metin kutusu 4">
            <a:extLst>
              <a:ext uri="{FF2B5EF4-FFF2-40B4-BE49-F238E27FC236}">
                <a16:creationId xmlns:a16="http://schemas.microsoft.com/office/drawing/2014/main" id="{4305466C-4D4E-4CF8-BE9C-9939FABD8098}"/>
              </a:ext>
            </a:extLst>
          </p:cNvPr>
          <p:cNvSpPr txBox="1"/>
          <p:nvPr/>
        </p:nvSpPr>
        <p:spPr>
          <a:xfrm>
            <a:off x="211811" y="291883"/>
            <a:ext cx="11018520" cy="5581015"/>
          </a:xfrm>
          <a:prstGeom prst="rect">
            <a:avLst/>
          </a:prstGeom>
          <a:noFill/>
        </p:spPr>
        <p:txBody>
          <a:bodyPr wrap="square" rtlCol="0">
            <a:spAutoFit/>
          </a:bodyPr>
          <a:lstStyle/>
          <a:p>
            <a:pPr marL="0" lvl="2">
              <a:tabLst>
                <a:tab pos="182563" algn="l"/>
              </a:tabLst>
            </a:pPr>
            <a:r>
              <a:rPr lang="en-GB" sz="2400" b="1" dirty="0">
                <a:solidFill>
                  <a:schemeClr val="accent4"/>
                </a:solidFill>
                <a:latin typeface="Calibri" panose="020F0502020204030204" pitchFamily="34" charset="0"/>
                <a:cs typeface="Calibri" panose="020F0502020204030204" pitchFamily="34" charset="0"/>
              </a:rPr>
              <a:t>Key Findings</a:t>
            </a:r>
          </a:p>
          <a:p>
            <a:pPr marL="0" lvl="2">
              <a:tabLst>
                <a:tab pos="182563" algn="l"/>
              </a:tabLst>
            </a:pPr>
            <a:endParaRPr lang="en-GB" sz="1800"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Asylum Seekers and migrants </a:t>
            </a:r>
            <a:r>
              <a:rPr lang="en-GB" dirty="0">
                <a:latin typeface="Calibri" panose="020F0502020204030204" pitchFamily="34" charset="0"/>
                <a:cs typeface="Calibri" panose="020F0502020204030204" pitchFamily="34" charset="0"/>
              </a:rPr>
              <a:t>deeply affected by the pandemic</a:t>
            </a:r>
          </a:p>
          <a:p>
            <a:pPr marL="285750" lvl="2" indent="-285750">
              <a:spcBef>
                <a:spcPts val="200"/>
              </a:spcBef>
              <a:buFont typeface="Arial" panose="020B0604020202020204" pitchFamily="34" charset="0"/>
              <a:buChar char="•"/>
              <a:tabLst>
                <a:tab pos="182563" algn="l"/>
              </a:tabLst>
            </a:pPr>
            <a:r>
              <a:rPr lang="en-GB" dirty="0">
                <a:latin typeface="Calibri" panose="020F0502020204030204" pitchFamily="34" charset="0"/>
                <a:cs typeface="Calibri" panose="020F0502020204030204" pitchFamily="34" charset="0"/>
              </a:rPr>
              <a:t>Strategies applied for the privileged class are not realistic for them</a:t>
            </a:r>
          </a:p>
          <a:p>
            <a:pPr marL="0" lvl="2">
              <a:spcBef>
                <a:spcPts val="200"/>
              </a:spcBef>
              <a:tabLst>
                <a:tab pos="182563" algn="l"/>
              </a:tabLst>
            </a:pPr>
            <a:endParaRPr lang="en-GB"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People with disabilities</a:t>
            </a:r>
            <a:r>
              <a:rPr lang="en-GB" dirty="0">
                <a:latin typeface="Calibri" panose="020F0502020204030204" pitchFamily="34" charset="0"/>
                <a:cs typeface="Calibri" panose="020F0502020204030204" pitchFamily="34" charset="0"/>
              </a:rPr>
              <a:t> experienced difficulties due to COVID-19 measures</a:t>
            </a:r>
          </a:p>
          <a:p>
            <a:pPr marL="285750" lvl="2" indent="-285750">
              <a:spcBef>
                <a:spcPts val="200"/>
              </a:spcBef>
              <a:buFont typeface="Arial" panose="020B0604020202020204" pitchFamily="34" charset="0"/>
              <a:buChar char="•"/>
              <a:tabLst>
                <a:tab pos="182563" algn="l"/>
              </a:tabLst>
            </a:pPr>
            <a:r>
              <a:rPr lang="en-GB" dirty="0">
                <a:latin typeface="Calibri" panose="020F0502020204030204" pitchFamily="34" charset="0"/>
                <a:cs typeface="Calibri" panose="020F0502020204030204" pitchFamily="34" charset="0"/>
              </a:rPr>
              <a:t>Support interrupted due to the pandemic</a:t>
            </a:r>
          </a:p>
          <a:p>
            <a:pPr marL="285750" lvl="2" indent="-285750">
              <a:spcBef>
                <a:spcPts val="200"/>
              </a:spcBef>
              <a:buFont typeface="Arial" panose="020B0604020202020204" pitchFamily="34" charset="0"/>
              <a:buChar char="•"/>
              <a:tabLst>
                <a:tab pos="182563" algn="l"/>
              </a:tabLst>
            </a:pPr>
            <a:r>
              <a:rPr lang="en-GB" dirty="0">
                <a:latin typeface="Calibri" panose="020F0502020204030204" pitchFamily="34" charset="0"/>
                <a:cs typeface="Calibri" panose="020F0502020204030204" pitchFamily="34" charset="0"/>
              </a:rPr>
              <a:t>The poor ones were affected the most, but there are also middle-income people who are vulnerable</a:t>
            </a:r>
          </a:p>
          <a:p>
            <a:pPr marL="285750" lvl="2" indent="-285750">
              <a:spcBef>
                <a:spcPts val="200"/>
              </a:spcBef>
              <a:buFont typeface="Arial" panose="020B0604020202020204" pitchFamily="34" charset="0"/>
              <a:buChar char="•"/>
              <a:tabLst>
                <a:tab pos="182563" algn="l"/>
              </a:tabLst>
            </a:pPr>
            <a:endParaRPr lang="en-GB"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Mental health </a:t>
            </a:r>
            <a:r>
              <a:rPr lang="en-GB" dirty="0">
                <a:latin typeface="Calibri" panose="020F0502020204030204" pitchFamily="34" charset="0"/>
                <a:cs typeface="Calibri" panose="020F0502020204030204" pitchFamily="34" charset="0"/>
              </a:rPr>
              <a:t>is more important than ever. Young people !</a:t>
            </a: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Uncertainty, helplessness, anxieties, loneliness and isolation </a:t>
            </a:r>
            <a:r>
              <a:rPr lang="en-GB" dirty="0">
                <a:latin typeface="Calibri" panose="020F0502020204030204" pitchFamily="34" charset="0"/>
                <a:cs typeface="Calibri" panose="020F0502020204030204" pitchFamily="34" charset="0"/>
              </a:rPr>
              <a:t>caused by the </a:t>
            </a:r>
            <a:r>
              <a:rPr lang="en-GB" dirty="0">
                <a:solidFill>
                  <a:schemeClr val="accent2"/>
                </a:solidFill>
                <a:latin typeface="Calibri" panose="020F0502020204030204" pitchFamily="34" charset="0"/>
                <a:cs typeface="Calibri" panose="020F0502020204030204" pitchFamily="34" charset="0"/>
              </a:rPr>
              <a:t>pandemic</a:t>
            </a:r>
            <a:endParaRPr lang="en-GB"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endParaRPr lang="en-GB"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No new promising resilience mechanisms and solidarity stories </a:t>
            </a:r>
          </a:p>
          <a:p>
            <a:pPr marL="285750" lvl="2" indent="-285750">
              <a:spcBef>
                <a:spcPts val="200"/>
              </a:spcBef>
              <a:buFont typeface="Arial" panose="020B0604020202020204" pitchFamily="34" charset="0"/>
              <a:buChar char="•"/>
              <a:tabLst>
                <a:tab pos="182563" algn="l"/>
              </a:tabLst>
            </a:pPr>
            <a:endParaRPr lang="en-GB" dirty="0">
              <a:solidFill>
                <a:schemeClr val="accent2"/>
              </a:solidFill>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dirty="0">
                <a:solidFill>
                  <a:schemeClr val="accent2"/>
                </a:solidFill>
                <a:latin typeface="Calibri" panose="020F0502020204030204" pitchFamily="34" charset="0"/>
                <a:cs typeface="Calibri" panose="020F0502020204030204" pitchFamily="34" charset="0"/>
              </a:rPr>
              <a:t>A vulnerability triangle</a:t>
            </a:r>
            <a:endParaRPr lang="en-GB" sz="1800"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r>
              <a:rPr lang="en-GB" sz="1800" dirty="0">
                <a:latin typeface="Calibri" panose="020F0502020204030204" pitchFamily="34" charset="0"/>
                <a:cs typeface="Calibri" panose="020F0502020204030204" pitchFamily="34" charset="0"/>
              </a:rPr>
              <a:t>Munich is a city for German, wealthy, educated, heterosexual people with families</a:t>
            </a:r>
          </a:p>
          <a:p>
            <a:pPr marL="285750" lvl="2" indent="-285750">
              <a:spcBef>
                <a:spcPts val="200"/>
              </a:spcBef>
              <a:buFont typeface="Arial" panose="020B0604020202020204" pitchFamily="34" charset="0"/>
              <a:buChar char="•"/>
              <a:tabLst>
                <a:tab pos="182563" algn="l"/>
              </a:tabLst>
            </a:pPr>
            <a:r>
              <a:rPr lang="en-GB" sz="1800" dirty="0">
                <a:latin typeface="Calibri" panose="020F0502020204030204" pitchFamily="34" charset="0"/>
                <a:cs typeface="Calibri" panose="020F0502020204030204" pitchFamily="34" charset="0"/>
              </a:rPr>
              <a:t>The pandemic has strengthened the ties between </a:t>
            </a:r>
            <a:r>
              <a:rPr lang="en-GB" dirty="0">
                <a:latin typeface="Calibri" panose="020F0502020204030204" pitchFamily="34" charset="0"/>
                <a:cs typeface="Calibri" panose="020F0502020204030204" pitchFamily="34" charset="0"/>
              </a:rPr>
              <a:t>poverty, immigration and insecure housing</a:t>
            </a:r>
            <a:endParaRPr lang="en-GB" sz="1800" dirty="0">
              <a:latin typeface="Calibri" panose="020F0502020204030204" pitchFamily="34" charset="0"/>
              <a:cs typeface="Calibri" panose="020F0502020204030204" pitchFamily="34" charset="0"/>
            </a:endParaRPr>
          </a:p>
          <a:p>
            <a:pPr marL="285750" lvl="2" indent="-285750">
              <a:spcBef>
                <a:spcPts val="200"/>
              </a:spcBef>
              <a:buFont typeface="Arial" panose="020B0604020202020204" pitchFamily="34" charset="0"/>
              <a:buChar char="•"/>
              <a:tabLst>
                <a:tab pos="182563" algn="l"/>
              </a:tabLst>
            </a:pPr>
            <a:endParaRPr lang="en-GB" sz="1800" dirty="0">
              <a:solidFill>
                <a:schemeClr val="accent2"/>
              </a:solidFill>
              <a:latin typeface="Calibri" panose="020F0502020204030204" pitchFamily="34" charset="0"/>
              <a:cs typeface="Calibri" panose="020F0502020204030204" pitchFamily="34" charset="0"/>
            </a:endParaRPr>
          </a:p>
        </p:txBody>
      </p:sp>
      <p:graphicFrame>
        <p:nvGraphicFramePr>
          <p:cNvPr id="9" name="Diyagram 8">
            <a:extLst>
              <a:ext uri="{FF2B5EF4-FFF2-40B4-BE49-F238E27FC236}">
                <a16:creationId xmlns:a16="http://schemas.microsoft.com/office/drawing/2014/main" id="{CD200489-889A-405E-861B-B1BD02F022BB}"/>
              </a:ext>
            </a:extLst>
          </p:cNvPr>
          <p:cNvGraphicFramePr/>
          <p:nvPr/>
        </p:nvGraphicFramePr>
        <p:xfrm>
          <a:off x="9291568" y="3674225"/>
          <a:ext cx="2520817" cy="2198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8E8BFE65-0B2F-4981-BA59-C7A82FA95E11}"/>
              </a:ext>
            </a:extLst>
          </p:cNvPr>
          <p:cNvSpPr txBox="1"/>
          <p:nvPr/>
        </p:nvSpPr>
        <p:spPr>
          <a:xfrm>
            <a:off x="9977940" y="4696691"/>
            <a:ext cx="1027845" cy="323165"/>
          </a:xfrm>
          <a:prstGeom prst="rect">
            <a:avLst/>
          </a:prstGeom>
          <a:noFill/>
        </p:spPr>
        <p:txBody>
          <a:bodyPr wrap="none" rtlCol="0">
            <a:spAutoFit/>
          </a:bodyPr>
          <a:lstStyle/>
          <a:p>
            <a:r>
              <a:rPr lang="en-GB" sz="1500" b="1" dirty="0"/>
              <a:t>COVID-19</a:t>
            </a:r>
          </a:p>
        </p:txBody>
      </p:sp>
    </p:spTree>
    <p:extLst>
      <p:ext uri="{BB962C8B-B14F-4D97-AF65-F5344CB8AC3E}">
        <p14:creationId xmlns:p14="http://schemas.microsoft.com/office/powerpoint/2010/main" val="2641369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B311A2-D5A2-4608-9F93-22F9A8AA72CA}"/>
              </a:ext>
            </a:extLst>
          </p:cNvPr>
          <p:cNvSpPr>
            <a:spLocks noGrp="1"/>
          </p:cNvSpPr>
          <p:nvPr>
            <p:ph type="title"/>
          </p:nvPr>
        </p:nvSpPr>
        <p:spPr/>
        <p:txBody>
          <a:bodyPr/>
          <a:lstStyle/>
          <a:p>
            <a:endParaRPr lang="en-GB" dirty="0"/>
          </a:p>
        </p:txBody>
      </p:sp>
      <p:sp>
        <p:nvSpPr>
          <p:cNvPr id="3" name="İçerik Yer Tutucusu 2">
            <a:extLst>
              <a:ext uri="{FF2B5EF4-FFF2-40B4-BE49-F238E27FC236}">
                <a16:creationId xmlns:a16="http://schemas.microsoft.com/office/drawing/2014/main" id="{83004FBD-CCA9-4C41-92E8-2BE04CDDF12C}"/>
              </a:ext>
            </a:extLst>
          </p:cNvPr>
          <p:cNvSpPr>
            <a:spLocks noGrp="1"/>
          </p:cNvSpPr>
          <p:nvPr>
            <p:ph idx="1"/>
          </p:nvPr>
        </p:nvSpPr>
        <p:spPr/>
        <p:txBody>
          <a:bodyPr/>
          <a:lstStyle/>
          <a:p>
            <a:endParaRPr lang="en-GB" dirty="0"/>
          </a:p>
        </p:txBody>
      </p:sp>
      <p:sp>
        <p:nvSpPr>
          <p:cNvPr id="4" name="Alt Bilgi Yer Tutucusu 3">
            <a:extLst>
              <a:ext uri="{FF2B5EF4-FFF2-40B4-BE49-F238E27FC236}">
                <a16:creationId xmlns:a16="http://schemas.microsoft.com/office/drawing/2014/main" id="{D93D0067-1FA2-4098-B996-E550577F8FC5}"/>
              </a:ext>
            </a:extLst>
          </p:cNvPr>
          <p:cNvSpPr>
            <a:spLocks noGrp="1"/>
          </p:cNvSpPr>
          <p:nvPr>
            <p:ph type="ftr" sz="quarter" idx="11"/>
          </p:nvPr>
        </p:nvSpPr>
        <p:spPr/>
        <p:txBody>
          <a:bodyPr/>
          <a:lstStyle/>
          <a:p>
            <a:endParaRPr lang="en-GB"/>
          </a:p>
          <a:p>
            <a:endParaRPr lang="en-GB"/>
          </a:p>
          <a:p>
            <a:endParaRPr lang="en-GB"/>
          </a:p>
          <a:p>
            <a:endParaRPr lang="en-GB"/>
          </a:p>
          <a:p>
            <a:endParaRPr lang="en-GB"/>
          </a:p>
        </p:txBody>
      </p:sp>
      <p:sp>
        <p:nvSpPr>
          <p:cNvPr id="5" name="Metin kutusu 4">
            <a:extLst>
              <a:ext uri="{FF2B5EF4-FFF2-40B4-BE49-F238E27FC236}">
                <a16:creationId xmlns:a16="http://schemas.microsoft.com/office/drawing/2014/main" id="{C5401380-857C-4062-BC46-B6A2EFEFE5DF}"/>
              </a:ext>
            </a:extLst>
          </p:cNvPr>
          <p:cNvSpPr txBox="1"/>
          <p:nvPr/>
        </p:nvSpPr>
        <p:spPr>
          <a:xfrm>
            <a:off x="291987" y="944999"/>
            <a:ext cx="11401425" cy="5790303"/>
          </a:xfrm>
          <a:prstGeom prst="rect">
            <a:avLst/>
          </a:prstGeom>
          <a:noFill/>
        </p:spPr>
        <p:txBody>
          <a:bodyPr wrap="square" rtlCol="0">
            <a:spAutoFit/>
          </a:bodyPr>
          <a:lstStyle/>
          <a:p>
            <a:pPr>
              <a:lnSpc>
                <a:spcPct val="110000"/>
              </a:lnSpc>
              <a:spcBef>
                <a:spcPts val="200"/>
              </a:spcBef>
              <a:spcAft>
                <a:spcPts val="200"/>
              </a:spcAft>
            </a:pPr>
            <a:endParaRPr lang="en-GB" sz="1800" dirty="0">
              <a:solidFill>
                <a:srgbClr val="000000"/>
              </a:solidFill>
              <a:effectLst/>
              <a:latin typeface="Calibri" panose="020F0502020204030204" pitchFamily="34" charset="0"/>
              <a:ea typeface="Arial" panose="020B0604020202020204" pitchFamily="34" charset="0"/>
            </a:endParaRPr>
          </a:p>
          <a:p>
            <a:pPr>
              <a:lnSpc>
                <a:spcPct val="110000"/>
              </a:lnSpc>
              <a:spcBef>
                <a:spcPts val="200"/>
              </a:spcBef>
              <a:spcAft>
                <a:spcPts val="200"/>
              </a:spcAft>
            </a:pPr>
            <a:r>
              <a:rPr lang="en-GB" sz="1800" b="1" dirty="0">
                <a:solidFill>
                  <a:schemeClr val="accent2">
                    <a:lumMod val="75000"/>
                  </a:schemeClr>
                </a:solidFill>
                <a:effectLst/>
                <a:latin typeface="Calibri" panose="020F0502020204030204" pitchFamily="34" charset="0"/>
                <a:ea typeface="Arial" panose="020B0604020202020204" pitchFamily="34" charset="0"/>
              </a:rPr>
              <a:t>To repair the damage caused by the pandemic measures, to reduce the ongoing threat, and to have better response to the following threats</a:t>
            </a:r>
            <a:endParaRPr lang="en-GB" sz="1800" b="1" dirty="0">
              <a:solidFill>
                <a:schemeClr val="accent2">
                  <a:lumMod val="75000"/>
                </a:schemeClr>
              </a:solidFill>
              <a:effectLst/>
              <a:latin typeface="Arial" panose="020B0604020202020204" pitchFamily="34" charset="0"/>
              <a:ea typeface="Arial" panose="020B0604020202020204" pitchFamily="34" charset="0"/>
            </a:endParaRP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Supporting people with long COVID, providing job security </a:t>
            </a:r>
            <a:endParaRPr lang="en-GB" dirty="0">
              <a:solidFill>
                <a:srgbClr val="000000"/>
              </a:solidFill>
              <a:latin typeface="Arial" panose="020B0604020202020204" pitchFamily="34" charset="0"/>
              <a:ea typeface="Arial" panose="020B0604020202020204" pitchFamily="34" charset="0"/>
            </a:endParaRP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Tailored preventive services (health education, vaccination, ...) according to different groups and ensuring access to all segments of the society </a:t>
            </a: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Pandemic measures that will not interrupt support services for special needs</a:t>
            </a: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tr-TR" dirty="0">
                <a:solidFill>
                  <a:srgbClr val="000000"/>
                </a:solidFill>
                <a:latin typeface="Calibri" panose="020F0502020204030204" pitchFamily="34" charset="0"/>
                <a:ea typeface="Arial" panose="020B0604020202020204" pitchFamily="34" charset="0"/>
              </a:rPr>
              <a:t>M</a:t>
            </a:r>
            <a:r>
              <a:rPr lang="en-GB" dirty="0" err="1">
                <a:solidFill>
                  <a:srgbClr val="000000"/>
                </a:solidFill>
                <a:latin typeface="Calibri" panose="020F0502020204030204" pitchFamily="34" charset="0"/>
                <a:ea typeface="Arial" panose="020B0604020202020204" pitchFamily="34" charset="0"/>
              </a:rPr>
              <a:t>ental</a:t>
            </a:r>
            <a:r>
              <a:rPr lang="en-GB" dirty="0">
                <a:solidFill>
                  <a:srgbClr val="000000"/>
                </a:solidFill>
                <a:latin typeface="Calibri" panose="020F0502020204030204" pitchFamily="34" charset="0"/>
                <a:ea typeface="Arial" panose="020B0604020202020204" pitchFamily="34" charset="0"/>
              </a:rPr>
              <a:t> health services in different languages </a:t>
            </a:r>
            <a:endParaRPr lang="en-GB" sz="1800" dirty="0">
              <a:solidFill>
                <a:srgbClr val="000000"/>
              </a:solidFill>
              <a:effectLst/>
              <a:latin typeface="Arial" panose="020B0604020202020204" pitchFamily="34" charset="0"/>
              <a:ea typeface="Arial" panose="020B0604020202020204" pitchFamily="34" charset="0"/>
            </a:endParaRPr>
          </a:p>
          <a:p>
            <a:pPr marL="34290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dirty="0">
                <a:solidFill>
                  <a:srgbClr val="000000"/>
                </a:solidFill>
                <a:latin typeface="Calibri" panose="020F0502020204030204" pitchFamily="34" charset="0"/>
                <a:ea typeface="Arial" panose="020B0604020202020204" pitchFamily="34" charset="0"/>
              </a:rPr>
              <a:t>Digitalization in all areas</a:t>
            </a:r>
            <a:r>
              <a:rPr lang="tr-TR" dirty="0">
                <a:solidFill>
                  <a:srgbClr val="000000"/>
                </a:solidFill>
                <a:latin typeface="Calibri" panose="020F0502020204030204" pitchFamily="34" charset="0"/>
                <a:ea typeface="Arial" panose="020B0604020202020204" pitchFamily="34" charset="0"/>
              </a:rPr>
              <a:t> </a:t>
            </a:r>
            <a:r>
              <a:rPr lang="tr-TR" dirty="0" err="1">
                <a:solidFill>
                  <a:srgbClr val="000000"/>
                </a:solidFill>
                <a:latin typeface="Calibri" panose="020F0502020204030204" pitchFamily="34" charset="0"/>
                <a:ea typeface="Arial" panose="020B0604020202020204" pitchFamily="34" charset="0"/>
              </a:rPr>
              <a:t>and</a:t>
            </a:r>
            <a:r>
              <a:rPr lang="tr-TR" dirty="0">
                <a:solidFill>
                  <a:srgbClr val="000000"/>
                </a:solidFill>
                <a:latin typeface="Calibri" panose="020F0502020204030204" pitchFamily="34" charset="0"/>
                <a:ea typeface="Arial" panose="020B0604020202020204" pitchFamily="34" charset="0"/>
              </a:rPr>
              <a:t> </a:t>
            </a:r>
            <a:r>
              <a:rPr lang="tr-TR" dirty="0" err="1">
                <a:solidFill>
                  <a:srgbClr val="000000"/>
                </a:solidFill>
                <a:latin typeface="Calibri" panose="020F0502020204030204" pitchFamily="34" charset="0"/>
                <a:ea typeface="Arial" panose="020B0604020202020204" pitchFamily="34" charset="0"/>
              </a:rPr>
              <a:t>accessibility</a:t>
            </a:r>
            <a:r>
              <a:rPr lang="tr-TR" dirty="0">
                <a:solidFill>
                  <a:srgbClr val="000000"/>
                </a:solidFill>
                <a:latin typeface="Calibri" panose="020F0502020204030204" pitchFamily="34" charset="0"/>
                <a:ea typeface="Arial" panose="020B0604020202020204" pitchFamily="34" charset="0"/>
              </a:rPr>
              <a:t> of IT </a:t>
            </a:r>
            <a:r>
              <a:rPr lang="tr-TR" dirty="0" err="1">
                <a:solidFill>
                  <a:srgbClr val="000000"/>
                </a:solidFill>
                <a:latin typeface="Calibri" panose="020F0502020204030204" pitchFamily="34" charset="0"/>
                <a:ea typeface="Arial" panose="020B0604020202020204" pitchFamily="34" charset="0"/>
              </a:rPr>
              <a:t>equipment</a:t>
            </a:r>
            <a:r>
              <a:rPr lang="tr-TR" dirty="0">
                <a:solidFill>
                  <a:srgbClr val="000000"/>
                </a:solidFill>
                <a:latin typeface="Calibri" panose="020F0502020204030204" pitchFamily="34" charset="0"/>
                <a:ea typeface="Arial" panose="020B0604020202020204" pitchFamily="34" charset="0"/>
              </a:rPr>
              <a:t> / </a:t>
            </a:r>
            <a:r>
              <a:rPr lang="tr-TR" dirty="0" err="1">
                <a:solidFill>
                  <a:srgbClr val="000000"/>
                </a:solidFill>
                <a:latin typeface="Calibri" panose="020F0502020204030204" pitchFamily="34" charset="0"/>
                <a:ea typeface="Arial" panose="020B0604020202020204" pitchFamily="34" charset="0"/>
              </a:rPr>
              <a:t>infrastructure</a:t>
            </a:r>
            <a:endParaRPr lang="en-GB" dirty="0">
              <a:solidFill>
                <a:srgbClr val="000000"/>
              </a:solidFill>
              <a:latin typeface="Arial" panose="020B0604020202020204" pitchFamily="34" charset="0"/>
              <a:ea typeface="Arial" panose="020B0604020202020204" pitchFamily="34" charset="0"/>
            </a:endParaRP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IT tools suitable for the use of disabled and elderly people </a:t>
            </a:r>
            <a:endParaRPr lang="en-GB" dirty="0">
              <a:solidFill>
                <a:srgbClr val="000000"/>
              </a:solidFill>
              <a:latin typeface="Arial" panose="020B0604020202020204" pitchFamily="34" charset="0"/>
              <a:ea typeface="Arial" panose="020B0604020202020204" pitchFamily="34" charset="0"/>
            </a:endParaRP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r>
              <a:rPr lang="en-GB" sz="1800" dirty="0">
                <a:solidFill>
                  <a:srgbClr val="000000"/>
                </a:solidFill>
                <a:effectLst/>
                <a:latin typeface="Calibri" panose="020F0502020204030204" pitchFamily="34" charset="0"/>
                <a:ea typeface="Arial" panose="020B0604020202020204" pitchFamily="34" charset="0"/>
              </a:rPr>
              <a:t>Improving the shelter conditions of refugees </a:t>
            </a:r>
          </a:p>
          <a:p>
            <a:pPr lvl="0">
              <a:lnSpc>
                <a:spcPct val="110000"/>
              </a:lnSpc>
              <a:spcBef>
                <a:spcPts val="200"/>
              </a:spcBef>
              <a:spcAft>
                <a:spcPts val="200"/>
              </a:spcAft>
              <a:buClr>
                <a:schemeClr val="accent2">
                  <a:lumMod val="50000"/>
                </a:schemeClr>
              </a:buClr>
            </a:pPr>
            <a:endParaRPr lang="en-GB" sz="1200" dirty="0">
              <a:solidFill>
                <a:srgbClr val="000000"/>
              </a:solidFill>
              <a:effectLst/>
              <a:latin typeface="Calibri" panose="020F0502020204030204" pitchFamily="34" charset="0"/>
              <a:ea typeface="Arial" panose="020B0604020202020204" pitchFamily="34" charset="0"/>
            </a:endParaRPr>
          </a:p>
          <a:p>
            <a:pPr>
              <a:lnSpc>
                <a:spcPct val="110000"/>
              </a:lnSpc>
              <a:spcBef>
                <a:spcPts val="1200"/>
              </a:spcBef>
              <a:spcAft>
                <a:spcPts val="600"/>
              </a:spcAft>
            </a:pPr>
            <a:r>
              <a:rPr lang="en-GB" b="1" dirty="0">
                <a:solidFill>
                  <a:schemeClr val="accent2">
                    <a:lumMod val="75000"/>
                  </a:schemeClr>
                </a:solidFill>
                <a:latin typeface="Calibri" panose="020F0502020204030204" pitchFamily="34" charset="0"/>
                <a:ea typeface="Arial" panose="020B0604020202020204" pitchFamily="34" charset="0"/>
              </a:rPr>
              <a:t>Main Recommendation: </a:t>
            </a:r>
            <a:r>
              <a:rPr lang="en-GB" dirty="0">
                <a:solidFill>
                  <a:schemeClr val="accent2">
                    <a:lumMod val="75000"/>
                  </a:schemeClr>
                </a:solidFill>
                <a:latin typeface="Calibri" panose="020F0502020204030204" pitchFamily="34" charset="0"/>
                <a:ea typeface="Arial" panose="020B0604020202020204" pitchFamily="34" charset="0"/>
              </a:rPr>
              <a:t>A stronger fight with the existing structural elements and the mechanisms</a:t>
            </a:r>
          </a:p>
          <a:p>
            <a:pPr marL="285750" indent="-285750">
              <a:lnSpc>
                <a:spcPct val="110000"/>
              </a:lnSpc>
              <a:spcBef>
                <a:spcPts val="200"/>
              </a:spcBef>
              <a:spcAft>
                <a:spcPts val="200"/>
              </a:spcAft>
              <a:buClr>
                <a:schemeClr val="accent2">
                  <a:lumMod val="50000"/>
                </a:schemeClr>
              </a:buClr>
              <a:buFont typeface="Arial" panose="020B0604020202020204" pitchFamily="34" charset="0"/>
              <a:buChar char="•"/>
            </a:pPr>
            <a:r>
              <a:rPr lang="en-GB" dirty="0">
                <a:solidFill>
                  <a:srgbClr val="000000"/>
                </a:solidFill>
                <a:latin typeface="Calibri" panose="020F0502020204030204" pitchFamily="34" charset="0"/>
                <a:ea typeface="Arial" panose="020B0604020202020204" pitchFamily="34" charset="0"/>
              </a:rPr>
              <a:t>Human rights perspective and equality in social determinants of health</a:t>
            </a:r>
          </a:p>
          <a:p>
            <a:pPr marL="285750" indent="-285750">
              <a:lnSpc>
                <a:spcPct val="110000"/>
              </a:lnSpc>
              <a:spcBef>
                <a:spcPts val="200"/>
              </a:spcBef>
              <a:spcAft>
                <a:spcPts val="200"/>
              </a:spcAft>
              <a:buClr>
                <a:schemeClr val="accent2">
                  <a:lumMod val="50000"/>
                </a:schemeClr>
              </a:buClr>
              <a:buFont typeface="Arial" panose="020B0604020202020204" pitchFamily="34" charset="0"/>
              <a:buChar char="•"/>
            </a:pPr>
            <a:r>
              <a:rPr lang="en-GB" dirty="0">
                <a:solidFill>
                  <a:srgbClr val="000000"/>
                </a:solidFill>
                <a:latin typeface="Calibri" panose="020F0502020204030204" pitchFamily="34" charset="0"/>
                <a:ea typeface="Arial" panose="020B0604020202020204" pitchFamily="34" charset="0"/>
              </a:rPr>
              <a:t>Starting point; secure, healthy and affordable housing </a:t>
            </a:r>
            <a:endParaRPr lang="en-GB" dirty="0">
              <a:solidFill>
                <a:srgbClr val="000000"/>
              </a:solidFill>
              <a:latin typeface="Arial" panose="020B0604020202020204" pitchFamily="34" charset="0"/>
              <a:ea typeface="Arial" panose="020B0604020202020204" pitchFamily="34" charset="0"/>
            </a:endParaRPr>
          </a:p>
          <a:p>
            <a:pPr marL="342900" lvl="0" indent="-342900">
              <a:lnSpc>
                <a:spcPct val="110000"/>
              </a:lnSpc>
              <a:spcBef>
                <a:spcPts val="200"/>
              </a:spcBef>
              <a:spcAft>
                <a:spcPts val="200"/>
              </a:spcAft>
              <a:buClr>
                <a:schemeClr val="accent2">
                  <a:lumMod val="50000"/>
                </a:schemeClr>
              </a:buClr>
              <a:buFont typeface="Arial" panose="020B0604020202020204" pitchFamily="34" charset="0"/>
              <a:buChar char="•"/>
            </a:pPr>
            <a:endParaRPr lang="en-GB" sz="1800" dirty="0">
              <a:solidFill>
                <a:srgbClr val="000000"/>
              </a:solidFill>
              <a:effectLst/>
              <a:latin typeface="Arial" panose="020B0604020202020204" pitchFamily="34" charset="0"/>
              <a:ea typeface="Arial" panose="020B0604020202020204" pitchFamily="34" charset="0"/>
            </a:endParaRPr>
          </a:p>
        </p:txBody>
      </p:sp>
      <p:sp>
        <p:nvSpPr>
          <p:cNvPr id="6" name="Metin kutusu 5">
            <a:extLst>
              <a:ext uri="{FF2B5EF4-FFF2-40B4-BE49-F238E27FC236}">
                <a16:creationId xmlns:a16="http://schemas.microsoft.com/office/drawing/2014/main" id="{B69B787A-4DFA-433E-8C61-F7E9EB8A0A39}"/>
              </a:ext>
            </a:extLst>
          </p:cNvPr>
          <p:cNvSpPr txBox="1"/>
          <p:nvPr/>
        </p:nvSpPr>
        <p:spPr>
          <a:xfrm>
            <a:off x="247650" y="491226"/>
            <a:ext cx="5314950" cy="584775"/>
          </a:xfrm>
          <a:prstGeom prst="rect">
            <a:avLst/>
          </a:prstGeom>
          <a:noFill/>
        </p:spPr>
        <p:txBody>
          <a:bodyPr wrap="square" rtlCol="0">
            <a:spAutoFit/>
          </a:bodyPr>
          <a:lstStyle/>
          <a:p>
            <a:r>
              <a:rPr lang="en-GB" sz="3200" b="1" dirty="0">
                <a:solidFill>
                  <a:schemeClr val="accent4"/>
                </a:solidFill>
                <a:latin typeface="Tahoma" panose="020B0604030504040204" pitchFamily="34" charset="0"/>
                <a:ea typeface="Tahoma" panose="020B0604030504040204" pitchFamily="34" charset="0"/>
                <a:cs typeface="Tahoma" panose="020B0604030504040204" pitchFamily="34" charset="0"/>
              </a:rPr>
              <a:t>Policy Recommendations</a:t>
            </a:r>
          </a:p>
        </p:txBody>
      </p:sp>
    </p:spTree>
    <p:extLst>
      <p:ext uri="{BB962C8B-B14F-4D97-AF65-F5344CB8AC3E}">
        <p14:creationId xmlns:p14="http://schemas.microsoft.com/office/powerpoint/2010/main" val="20024182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B27C79-C680-4A7F-8DF6-D93FA9B640E9}"/>
              </a:ext>
            </a:extLst>
          </p:cNvPr>
          <p:cNvSpPr>
            <a:spLocks noGrp="1"/>
          </p:cNvSpPr>
          <p:nvPr>
            <p:ph type="title"/>
          </p:nvPr>
        </p:nvSpPr>
        <p:spPr>
          <a:xfrm>
            <a:off x="1968500" y="2256064"/>
            <a:ext cx="7416800" cy="1690293"/>
          </a:xfrm>
        </p:spPr>
        <p:txBody>
          <a:bodyPr/>
          <a:lstStyle/>
          <a:p>
            <a:pPr algn="ctr"/>
            <a:br>
              <a:rPr lang="fr-FR" dirty="0"/>
            </a:br>
            <a:r>
              <a:rPr lang="fr-FR" dirty="0"/>
              <a:t>France </a:t>
            </a:r>
            <a:r>
              <a:rPr lang="fr-FR" dirty="0" err="1"/>
              <a:t>Vulnerability</a:t>
            </a:r>
            <a:r>
              <a:rPr lang="fr-FR" dirty="0"/>
              <a:t> </a:t>
            </a:r>
            <a:r>
              <a:rPr lang="fr-FR" dirty="0" err="1"/>
              <a:t>Assessment</a:t>
            </a:r>
            <a:br>
              <a:rPr lang="fr-FR" dirty="0"/>
            </a:br>
            <a:endParaRPr lang="en-US" noProof="0" dirty="0"/>
          </a:p>
        </p:txBody>
      </p:sp>
      <p:sp>
        <p:nvSpPr>
          <p:cNvPr id="3" name="TextBox 2">
            <a:extLst>
              <a:ext uri="{FF2B5EF4-FFF2-40B4-BE49-F238E27FC236}">
                <a16:creationId xmlns:a16="http://schemas.microsoft.com/office/drawing/2014/main" id="{137619E9-251A-4687-9B93-ADFC5AD4D571}"/>
              </a:ext>
            </a:extLst>
          </p:cNvPr>
          <p:cNvSpPr txBox="1"/>
          <p:nvPr/>
        </p:nvSpPr>
        <p:spPr>
          <a:xfrm>
            <a:off x="1968500" y="4349721"/>
            <a:ext cx="6078378" cy="646331"/>
          </a:xfrm>
          <a:prstGeom prst="rect">
            <a:avLst/>
          </a:prstGeom>
          <a:noFill/>
        </p:spPr>
        <p:txBody>
          <a:bodyPr wrap="square" rtlCol="0">
            <a:spAutoFit/>
          </a:bodyPr>
          <a:lstStyle/>
          <a:p>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rgbClr val="666666"/>
              </a:solidFill>
              <a:latin typeface="Tahoma" panose="020B0604030504040204" pitchFamily="34" charset="0"/>
              <a:ea typeface="Tahoma" panose="020B0604030504040204" pitchFamily="34" charset="0"/>
              <a:cs typeface="Tahoma" panose="020B0604030504040204" pitchFamily="34" charset="0"/>
            </a:endParaRPr>
          </a:p>
        </p:txBody>
      </p:sp>
      <p:sp>
        <p:nvSpPr>
          <p:cNvPr id="5" name="Titre 1">
            <a:extLst>
              <a:ext uri="{FF2B5EF4-FFF2-40B4-BE49-F238E27FC236}">
                <a16:creationId xmlns:a16="http://schemas.microsoft.com/office/drawing/2014/main" id="{61D04AAE-1D88-034B-B3C2-FFFFD46296E2}"/>
              </a:ext>
            </a:extLst>
          </p:cNvPr>
          <p:cNvSpPr txBox="1">
            <a:spLocks/>
          </p:cNvSpPr>
          <p:nvPr/>
        </p:nvSpPr>
        <p:spPr>
          <a:xfrm>
            <a:off x="1287079" y="2818579"/>
            <a:ext cx="10058400" cy="979883"/>
          </a:xfrm>
          <a:prstGeom prst="rect">
            <a:avLst/>
          </a:prstGeom>
        </p:spPr>
        <p:txBody>
          <a:bodyPr anchor="t">
            <a:normAutofit/>
          </a:bodyPr>
          <a:lstStyle>
            <a:lvl1pPr algn="l" defTabSz="914400" rtl="0" eaLnBrk="1" latinLnBrk="0" hangingPunct="1">
              <a:lnSpc>
                <a:spcPct val="90000"/>
              </a:lnSpc>
              <a:spcBef>
                <a:spcPct val="0"/>
              </a:spcBef>
              <a:buNone/>
              <a:defRPr sz="4000" b="1" kern="1200">
                <a:solidFill>
                  <a:schemeClr val="accent4"/>
                </a:solidFill>
                <a:latin typeface="Tahoma"/>
                <a:ea typeface="+mj-ea"/>
                <a:cs typeface="Tahoma"/>
              </a:defRPr>
            </a:lvl1pPr>
          </a:lstStyle>
          <a:p>
            <a:r>
              <a:rPr lang="en-US" sz="1100" dirty="0"/>
              <a:t> </a:t>
            </a:r>
          </a:p>
        </p:txBody>
      </p:sp>
      <p:sp>
        <p:nvSpPr>
          <p:cNvPr id="6" name="TextBox 5">
            <a:extLst>
              <a:ext uri="{FF2B5EF4-FFF2-40B4-BE49-F238E27FC236}">
                <a16:creationId xmlns:a16="http://schemas.microsoft.com/office/drawing/2014/main" id="{6E8DEF63-97CD-B44C-B39B-8008DF614FCF}"/>
              </a:ext>
            </a:extLst>
          </p:cNvPr>
          <p:cNvSpPr txBox="1"/>
          <p:nvPr/>
        </p:nvSpPr>
        <p:spPr>
          <a:xfrm>
            <a:off x="7329767" y="4241999"/>
            <a:ext cx="4406900" cy="1785104"/>
          </a:xfrm>
          <a:prstGeom prst="rect">
            <a:avLst/>
          </a:prstGeom>
          <a:noFill/>
        </p:spPr>
        <p:txBody>
          <a:bodyPr wrap="square" rtlCol="0">
            <a:spAutoFit/>
          </a:bodyPr>
          <a:lstStyle/>
          <a:p>
            <a:pPr algn="ctr"/>
            <a:r>
              <a:rPr lang="fr-FR" sz="2000" b="1" dirty="0">
                <a:latin typeface="Tahoma" panose="020B0604030504040204" pitchFamily="34" charset="0"/>
                <a:ea typeface="Tahoma" panose="020B0604030504040204" pitchFamily="34" charset="0"/>
                <a:cs typeface="Tahoma" panose="020B0604030504040204" pitchFamily="34" charset="0"/>
              </a:rPr>
              <a:t>Tamara Giles-Vernick</a:t>
            </a:r>
          </a:p>
          <a:p>
            <a:pPr algn="ctr"/>
            <a:r>
              <a:rPr lang="fr-FR" b="1" dirty="0">
                <a:latin typeface="Tahoma" panose="020B0604030504040204" pitchFamily="34" charset="0"/>
                <a:ea typeface="Tahoma" panose="020B0604030504040204" pitchFamily="34" charset="0"/>
                <a:cs typeface="Tahoma" panose="020B0604030504040204" pitchFamily="34" charset="0"/>
              </a:rPr>
              <a:t>Team</a:t>
            </a:r>
            <a:r>
              <a:rPr lang="fr-FR" dirty="0">
                <a:latin typeface="Tahoma" panose="020B0604030504040204" pitchFamily="34" charset="0"/>
                <a:ea typeface="Tahoma" panose="020B0604030504040204" pitchFamily="34" charset="0"/>
                <a:cs typeface="Tahoma" panose="020B0604030504040204" pitchFamily="34" charset="0"/>
              </a:rPr>
              <a:t>: Papa Mamadou Diagne, Benedetta Lana, Milena Reig, Daria Rostirolla</a:t>
            </a:r>
          </a:p>
          <a:p>
            <a:pPr algn="ctr"/>
            <a:r>
              <a:rPr lang="fr-FR" dirty="0" err="1">
                <a:latin typeface="Tahoma" panose="020B0604030504040204" pitchFamily="34" charset="0"/>
                <a:ea typeface="Tahoma" panose="020B0604030504040204" pitchFamily="34" charset="0"/>
                <a:cs typeface="Tahoma" panose="020B0604030504040204" pitchFamily="34" charset="0"/>
              </a:rPr>
              <a:t>Anthropology</a:t>
            </a:r>
            <a:r>
              <a:rPr lang="fr-FR" dirty="0">
                <a:latin typeface="Tahoma" panose="020B0604030504040204" pitchFamily="34" charset="0"/>
                <a:ea typeface="Tahoma" panose="020B0604030504040204" pitchFamily="34" charset="0"/>
                <a:cs typeface="Tahoma" panose="020B0604030504040204" pitchFamily="34" charset="0"/>
              </a:rPr>
              <a:t> &amp; </a:t>
            </a:r>
            <a:r>
              <a:rPr lang="fr-FR" dirty="0" err="1">
                <a:latin typeface="Tahoma" panose="020B0604030504040204" pitchFamily="34" charset="0"/>
                <a:ea typeface="Tahoma" panose="020B0604030504040204" pitchFamily="34" charset="0"/>
                <a:cs typeface="Tahoma" panose="020B0604030504040204" pitchFamily="34" charset="0"/>
              </a:rPr>
              <a:t>Ecology</a:t>
            </a:r>
            <a:r>
              <a:rPr lang="fr-FR" dirty="0">
                <a:latin typeface="Tahoma" panose="020B0604030504040204" pitchFamily="34" charset="0"/>
                <a:ea typeface="Tahoma" panose="020B0604030504040204" pitchFamily="34" charset="0"/>
                <a:cs typeface="Tahoma" panose="020B0604030504040204" pitchFamily="34" charset="0"/>
              </a:rPr>
              <a:t> of </a:t>
            </a:r>
            <a:r>
              <a:rPr lang="fr-FR" dirty="0" err="1">
                <a:latin typeface="Tahoma" panose="020B0604030504040204" pitchFamily="34" charset="0"/>
                <a:ea typeface="Tahoma" panose="020B0604030504040204" pitchFamily="34" charset="0"/>
                <a:cs typeface="Tahoma" panose="020B0604030504040204" pitchFamily="34" charset="0"/>
              </a:rPr>
              <a:t>Disease</a:t>
            </a:r>
            <a:r>
              <a:rPr lang="fr-FR" dirty="0">
                <a:latin typeface="Tahoma" panose="020B0604030504040204" pitchFamily="34" charset="0"/>
                <a:ea typeface="Tahoma" panose="020B0604030504040204" pitchFamily="34" charset="0"/>
                <a:cs typeface="Tahoma" panose="020B0604030504040204" pitchFamily="34" charset="0"/>
              </a:rPr>
              <a:t> Emergence Unit</a:t>
            </a:r>
          </a:p>
        </p:txBody>
      </p:sp>
      <p:pic>
        <p:nvPicPr>
          <p:cNvPr id="7" name="Picture 6" descr="Logo&#10;&#10;Description automatically generated">
            <a:extLst>
              <a:ext uri="{FF2B5EF4-FFF2-40B4-BE49-F238E27FC236}">
                <a16:creationId xmlns:a16="http://schemas.microsoft.com/office/drawing/2014/main" id="{A17824AC-1A33-402B-B10D-CFC9DCD6F61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3538"/>
          <a:stretch/>
        </p:blipFill>
        <p:spPr>
          <a:xfrm>
            <a:off x="208534" y="4588680"/>
            <a:ext cx="3925316" cy="1481848"/>
          </a:xfrm>
          <a:prstGeom prst="rect">
            <a:avLst/>
          </a:prstGeom>
        </p:spPr>
      </p:pic>
    </p:spTree>
    <p:extLst>
      <p:ext uri="{BB962C8B-B14F-4D97-AF65-F5344CB8AC3E}">
        <p14:creationId xmlns:p14="http://schemas.microsoft.com/office/powerpoint/2010/main" val="283510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7CF0-9AF7-4F68-98D0-7CF6B00A1B75}"/>
              </a:ext>
            </a:extLst>
          </p:cNvPr>
          <p:cNvSpPr>
            <a:spLocks noGrp="1"/>
          </p:cNvSpPr>
          <p:nvPr>
            <p:ph type="title"/>
          </p:nvPr>
        </p:nvSpPr>
        <p:spPr>
          <a:xfrm>
            <a:off x="484188" y="343336"/>
            <a:ext cx="5346700" cy="867930"/>
          </a:xfrm>
        </p:spPr>
        <p:txBody>
          <a:bodyPr/>
          <a:lstStyle/>
          <a:p>
            <a:r>
              <a:rPr lang="fr-FR" sz="2800" dirty="0"/>
              <a:t>RESULTS:</a:t>
            </a:r>
            <a:br>
              <a:rPr lang="fr-FR" sz="2800" dirty="0"/>
            </a:br>
            <a:endParaRPr lang="en-US" sz="2800" dirty="0"/>
          </a:p>
        </p:txBody>
      </p:sp>
      <p:sp>
        <p:nvSpPr>
          <p:cNvPr id="6" name="Content Placeholder 2">
            <a:extLst>
              <a:ext uri="{FF2B5EF4-FFF2-40B4-BE49-F238E27FC236}">
                <a16:creationId xmlns:a16="http://schemas.microsoft.com/office/drawing/2014/main" id="{6B5CDD4F-A0A5-451E-8865-D53E8DF95B9E}"/>
              </a:ext>
            </a:extLst>
          </p:cNvPr>
          <p:cNvSpPr>
            <a:spLocks noGrp="1"/>
          </p:cNvSpPr>
          <p:nvPr>
            <p:ph sz="half" idx="1"/>
          </p:nvPr>
        </p:nvSpPr>
        <p:spPr>
          <a:xfrm>
            <a:off x="322549" y="1311139"/>
            <a:ext cx="2764033" cy="4575446"/>
          </a:xfrm>
        </p:spPr>
        <p:txBody>
          <a:bodyPr>
            <a:normAutofit fontScale="85000" lnSpcReduction="20000"/>
          </a:bodyPr>
          <a:lstStyle/>
          <a:p>
            <a:pPr>
              <a:lnSpc>
                <a:spcPct val="100000"/>
              </a:lnSpc>
              <a:buFont typeface="Wingdings" panose="05000000000000000000" pitchFamily="2" charset="2"/>
              <a:buChar char="§"/>
            </a:pPr>
            <a:r>
              <a:rPr lang="en-US" sz="2600" b="1" dirty="0">
                <a:solidFill>
                  <a:schemeClr val="tx1"/>
                </a:solidFill>
                <a:latin typeface="Trebuchet MS" panose="020B0603020202020204" pitchFamily="34" charset="0"/>
              </a:rPr>
              <a:t> Paris &amp; Seine Saint </a:t>
            </a:r>
            <a:r>
              <a:rPr lang="en-US" sz="2600" b="1" dirty="0" err="1">
                <a:solidFill>
                  <a:schemeClr val="tx1"/>
                </a:solidFill>
                <a:latin typeface="Trebuchet MS" panose="020B0603020202020204" pitchFamily="34" charset="0"/>
              </a:rPr>
              <a:t>Dénis</a:t>
            </a:r>
            <a:r>
              <a:rPr lang="en-US" sz="2600" b="1" dirty="0">
                <a:latin typeface="Trebuchet MS" panose="020B0603020202020204" pitchFamily="34" charset="0"/>
              </a:rPr>
              <a:t>: 109</a:t>
            </a:r>
          </a:p>
          <a:p>
            <a:pPr>
              <a:lnSpc>
                <a:spcPct val="100000"/>
              </a:lnSpc>
            </a:pPr>
            <a:endParaRPr lang="en-US" sz="2600" b="1" dirty="0">
              <a:latin typeface="Trebuchet MS" panose="020B0603020202020204" pitchFamily="34" charset="0"/>
            </a:endParaRPr>
          </a:p>
          <a:p>
            <a:pPr>
              <a:lnSpc>
                <a:spcPct val="100000"/>
              </a:lnSpc>
              <a:buFont typeface="Wingdings" panose="05000000000000000000" pitchFamily="2" charset="2"/>
              <a:buChar char="§"/>
            </a:pPr>
            <a:r>
              <a:rPr lang="en-US" sz="2600" b="1" dirty="0">
                <a:latin typeface="Trebuchet MS" panose="020B0603020202020204" pitchFamily="34" charset="0"/>
              </a:rPr>
              <a:t> </a:t>
            </a:r>
            <a:r>
              <a:rPr lang="en-US" sz="2600" b="1" dirty="0" err="1">
                <a:latin typeface="Trebuchet MS" panose="020B0603020202020204" pitchFamily="34" charset="0"/>
              </a:rPr>
              <a:t>Communauté</a:t>
            </a:r>
            <a:r>
              <a:rPr lang="en-US" sz="2600" b="1" dirty="0">
                <a:latin typeface="Trebuchet MS" panose="020B0603020202020204" pitchFamily="34" charset="0"/>
              </a:rPr>
              <a:t> </a:t>
            </a:r>
            <a:r>
              <a:rPr lang="en-US" sz="2600" b="1" dirty="0" err="1">
                <a:latin typeface="Trebuchet MS" panose="020B0603020202020204" pitchFamily="34" charset="0"/>
              </a:rPr>
              <a:t>d’Agglomération</a:t>
            </a:r>
            <a:r>
              <a:rPr lang="en-US" sz="2600" b="1" dirty="0">
                <a:latin typeface="Trebuchet MS" panose="020B0603020202020204" pitchFamily="34" charset="0"/>
              </a:rPr>
              <a:t> </a:t>
            </a:r>
            <a:r>
              <a:rPr lang="en-US" sz="2600" b="1" dirty="0" err="1">
                <a:latin typeface="Trebuchet MS" panose="020B0603020202020204" pitchFamily="34" charset="0"/>
              </a:rPr>
              <a:t>Territoires</a:t>
            </a:r>
            <a:r>
              <a:rPr lang="en-US" sz="2600" b="1" dirty="0">
                <a:latin typeface="Trebuchet MS" panose="020B0603020202020204" pitchFamily="34" charset="0"/>
              </a:rPr>
              <a:t> </a:t>
            </a:r>
            <a:r>
              <a:rPr lang="en-US" sz="2600" b="1" dirty="0" err="1">
                <a:latin typeface="Trebuchet MS" panose="020B0603020202020204" pitchFamily="34" charset="0"/>
              </a:rPr>
              <a:t>Vendômois</a:t>
            </a:r>
            <a:r>
              <a:rPr lang="en-US" sz="2600" b="1" dirty="0">
                <a:latin typeface="Trebuchet MS" panose="020B0603020202020204" pitchFamily="34" charset="0"/>
              </a:rPr>
              <a:t>: </a:t>
            </a:r>
            <a:r>
              <a:rPr lang="en-US" sz="2700" dirty="0">
                <a:latin typeface="Trebuchet MS" panose="020B0603020202020204" pitchFamily="34" charset="0"/>
              </a:rPr>
              <a:t> </a:t>
            </a:r>
            <a:r>
              <a:rPr lang="en-US" sz="2700" b="1" dirty="0">
                <a:latin typeface="Trebuchet MS" panose="020B0603020202020204" pitchFamily="34" charset="0"/>
              </a:rPr>
              <a:t>43</a:t>
            </a:r>
          </a:p>
          <a:p>
            <a:pPr>
              <a:lnSpc>
                <a:spcPct val="100000"/>
              </a:lnSpc>
            </a:pPr>
            <a:endParaRPr lang="en-US" sz="2700" dirty="0">
              <a:latin typeface="Trebuchet MS" panose="020B0603020202020204" pitchFamily="34" charset="0"/>
            </a:endParaRPr>
          </a:p>
          <a:p>
            <a:pPr>
              <a:lnSpc>
                <a:spcPct val="100000"/>
              </a:lnSpc>
              <a:buFont typeface="Wingdings" panose="05000000000000000000" pitchFamily="2" charset="2"/>
              <a:buChar char="§"/>
            </a:pPr>
            <a:r>
              <a:rPr lang="en-US" sz="2400" b="1" dirty="0">
                <a:latin typeface="Trebuchet MS" panose="020B0603020202020204" pitchFamily="34" charset="0"/>
              </a:rPr>
              <a:t> Interviews with actors on the ground: 20</a:t>
            </a:r>
          </a:p>
          <a:p>
            <a:pPr>
              <a:lnSpc>
                <a:spcPct val="100000"/>
              </a:lnSpc>
              <a:buFont typeface="Wingdings" panose="05000000000000000000" pitchFamily="2" charset="2"/>
              <a:buChar char="§"/>
            </a:pPr>
            <a:endParaRPr lang="en-US" sz="2400" b="1" dirty="0">
              <a:latin typeface="Trebuchet MS" panose="020B0603020202020204" pitchFamily="34" charset="0"/>
            </a:endParaRPr>
          </a:p>
          <a:p>
            <a:pPr>
              <a:lnSpc>
                <a:spcPct val="100000"/>
              </a:lnSpc>
              <a:buFont typeface="Wingdings" panose="05000000000000000000" pitchFamily="2" charset="2"/>
              <a:buChar char="§"/>
            </a:pPr>
            <a:r>
              <a:rPr lang="en-US" sz="2400" b="1" dirty="0">
                <a:latin typeface="Trebuchet MS" panose="020B0603020202020204" pitchFamily="34" charset="0"/>
              </a:rPr>
              <a:t> Action and Advisory Committee (</a:t>
            </a:r>
            <a:r>
              <a:rPr lang="en-US" sz="2400" b="1" dirty="0" err="1">
                <a:latin typeface="Trebuchet MS" panose="020B0603020202020204" pitchFamily="34" charset="0"/>
              </a:rPr>
              <a:t>multiscalar</a:t>
            </a:r>
            <a:r>
              <a:rPr lang="en-US" sz="2400" b="1" dirty="0">
                <a:latin typeface="Trebuchet MS" panose="020B0603020202020204" pitchFamily="34" charset="0"/>
              </a:rPr>
              <a:t>, multisectoral engagement)</a:t>
            </a:r>
          </a:p>
          <a:p>
            <a:pPr>
              <a:lnSpc>
                <a:spcPct val="100000"/>
              </a:lnSpc>
              <a:buFont typeface="Wingdings" panose="05000000000000000000" pitchFamily="2" charset="2"/>
              <a:buChar char="§"/>
            </a:pPr>
            <a:endParaRPr lang="en-US" sz="2400" b="1" dirty="0">
              <a:latin typeface="Trebuchet MS" panose="020B0603020202020204" pitchFamily="34" charset="0"/>
            </a:endParaRPr>
          </a:p>
          <a:p>
            <a:pPr>
              <a:lnSpc>
                <a:spcPct val="100000"/>
              </a:lnSpc>
            </a:pPr>
            <a:endParaRPr lang="en-US" sz="2200" dirty="0">
              <a:latin typeface="Trebuchet MS" panose="020B0603020202020204" pitchFamily="34" charset="0"/>
            </a:endParaRPr>
          </a:p>
        </p:txBody>
      </p:sp>
      <p:pic>
        <p:nvPicPr>
          <p:cNvPr id="9" name="Picture 8" descr="Map&#10;&#10;Description automatically generated">
            <a:extLst>
              <a:ext uri="{FF2B5EF4-FFF2-40B4-BE49-F238E27FC236}">
                <a16:creationId xmlns:a16="http://schemas.microsoft.com/office/drawing/2014/main" id="{D8414106-173D-41AB-8F5B-16D2B94AAE19}"/>
              </a:ext>
            </a:extLst>
          </p:cNvPr>
          <p:cNvPicPr>
            <a:picLocks noChangeAspect="1"/>
          </p:cNvPicPr>
          <p:nvPr/>
        </p:nvPicPr>
        <p:blipFill>
          <a:blip r:embed="rId3"/>
          <a:stretch>
            <a:fillRect/>
          </a:stretch>
        </p:blipFill>
        <p:spPr>
          <a:xfrm>
            <a:off x="7996218" y="1311139"/>
            <a:ext cx="4195782" cy="3541240"/>
          </a:xfrm>
          <a:prstGeom prst="rect">
            <a:avLst/>
          </a:prstGeom>
        </p:spPr>
      </p:pic>
      <p:pic>
        <p:nvPicPr>
          <p:cNvPr id="13" name="Picture 12" descr="Map&#10;&#10;Description automatically generated">
            <a:extLst>
              <a:ext uri="{FF2B5EF4-FFF2-40B4-BE49-F238E27FC236}">
                <a16:creationId xmlns:a16="http://schemas.microsoft.com/office/drawing/2014/main" id="{C2415EE4-C942-41A4-AFBE-8CDE0C971115}"/>
              </a:ext>
            </a:extLst>
          </p:cNvPr>
          <p:cNvPicPr>
            <a:picLocks noChangeAspect="1"/>
          </p:cNvPicPr>
          <p:nvPr/>
        </p:nvPicPr>
        <p:blipFill>
          <a:blip r:embed="rId4"/>
          <a:stretch>
            <a:fillRect/>
          </a:stretch>
        </p:blipFill>
        <p:spPr>
          <a:xfrm>
            <a:off x="3524591" y="3249647"/>
            <a:ext cx="4114306" cy="2864742"/>
          </a:xfrm>
          <a:prstGeom prst="rect">
            <a:avLst/>
          </a:prstGeom>
        </p:spPr>
      </p:pic>
      <p:pic>
        <p:nvPicPr>
          <p:cNvPr id="15" name="Picture 14" descr="Map&#10;&#10;Description automatically generated">
            <a:extLst>
              <a:ext uri="{FF2B5EF4-FFF2-40B4-BE49-F238E27FC236}">
                <a16:creationId xmlns:a16="http://schemas.microsoft.com/office/drawing/2014/main" id="{800E384B-3B59-4E5F-AF15-7178CF69CD93}"/>
              </a:ext>
            </a:extLst>
          </p:cNvPr>
          <p:cNvPicPr>
            <a:picLocks noChangeAspect="1"/>
          </p:cNvPicPr>
          <p:nvPr/>
        </p:nvPicPr>
        <p:blipFill rotWithShape="1">
          <a:blip r:embed="rId5"/>
          <a:srcRect t="6245" r="2635" b="19398"/>
          <a:stretch/>
        </p:blipFill>
        <p:spPr>
          <a:xfrm>
            <a:off x="5827534" y="270558"/>
            <a:ext cx="1581908" cy="1438217"/>
          </a:xfrm>
          <a:prstGeom prst="rect">
            <a:avLst/>
          </a:prstGeom>
        </p:spPr>
      </p:pic>
      <p:cxnSp>
        <p:nvCxnSpPr>
          <p:cNvPr id="5" name="Straight Arrow Connector 4">
            <a:extLst>
              <a:ext uri="{FF2B5EF4-FFF2-40B4-BE49-F238E27FC236}">
                <a16:creationId xmlns:a16="http://schemas.microsoft.com/office/drawing/2014/main" id="{328E3E83-36CC-457C-99FD-8A35C273122C}"/>
              </a:ext>
            </a:extLst>
          </p:cNvPr>
          <p:cNvCxnSpPr/>
          <p:nvPr/>
        </p:nvCxnSpPr>
        <p:spPr>
          <a:xfrm>
            <a:off x="6724891" y="567159"/>
            <a:ext cx="1828800" cy="13843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7C21A63-54B9-4266-9C0C-85FCFF34DA8F}"/>
              </a:ext>
            </a:extLst>
          </p:cNvPr>
          <p:cNvCxnSpPr/>
          <p:nvPr/>
        </p:nvCxnSpPr>
        <p:spPr>
          <a:xfrm flipH="1">
            <a:off x="5827534" y="743611"/>
            <a:ext cx="790954" cy="34348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919432-2C77-4A46-A00C-7B505E0F5F08}"/>
              </a:ext>
            </a:extLst>
          </p:cNvPr>
          <p:cNvSpPr txBox="1"/>
          <p:nvPr/>
        </p:nvSpPr>
        <p:spPr>
          <a:xfrm>
            <a:off x="9480884" y="5113421"/>
            <a:ext cx="1840832" cy="369332"/>
          </a:xfrm>
          <a:prstGeom prst="rect">
            <a:avLst/>
          </a:prstGeom>
          <a:noFill/>
        </p:spPr>
        <p:txBody>
          <a:bodyPr wrap="square" rtlCol="0">
            <a:spAutoFit/>
          </a:bodyPr>
          <a:lstStyle/>
          <a:p>
            <a:r>
              <a:rPr lang="fr-FR" dirty="0"/>
              <a:t>pop ~12 million</a:t>
            </a:r>
            <a:endParaRPr lang="en-US" dirty="0"/>
          </a:p>
        </p:txBody>
      </p:sp>
      <p:sp>
        <p:nvSpPr>
          <p:cNvPr id="4" name="TextBox 3">
            <a:extLst>
              <a:ext uri="{FF2B5EF4-FFF2-40B4-BE49-F238E27FC236}">
                <a16:creationId xmlns:a16="http://schemas.microsoft.com/office/drawing/2014/main" id="{F78EFFC3-17BE-4CFD-912E-2F748E721BC2}"/>
              </a:ext>
            </a:extLst>
          </p:cNvPr>
          <p:cNvSpPr txBox="1"/>
          <p:nvPr/>
        </p:nvSpPr>
        <p:spPr>
          <a:xfrm>
            <a:off x="6096000" y="5847510"/>
            <a:ext cx="1720516" cy="369332"/>
          </a:xfrm>
          <a:prstGeom prst="rect">
            <a:avLst/>
          </a:prstGeom>
          <a:noFill/>
        </p:spPr>
        <p:txBody>
          <a:bodyPr wrap="square" rtlCol="0">
            <a:spAutoFit/>
          </a:bodyPr>
          <a:lstStyle/>
          <a:p>
            <a:r>
              <a:rPr lang="fr-FR" dirty="0"/>
              <a:t>pop 53 000</a:t>
            </a:r>
            <a:endParaRPr lang="en-US" dirty="0"/>
          </a:p>
        </p:txBody>
      </p:sp>
    </p:spTree>
    <p:extLst>
      <p:ext uri="{BB962C8B-B14F-4D97-AF65-F5344CB8AC3E}">
        <p14:creationId xmlns:p14="http://schemas.microsoft.com/office/powerpoint/2010/main" val="322584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640C-B250-404D-8101-ED2534E2471B}"/>
              </a:ext>
            </a:extLst>
          </p:cNvPr>
          <p:cNvSpPr>
            <a:spLocks noGrp="1"/>
          </p:cNvSpPr>
          <p:nvPr>
            <p:ph type="title"/>
          </p:nvPr>
        </p:nvSpPr>
        <p:spPr>
          <a:xfrm>
            <a:off x="389321" y="681037"/>
            <a:ext cx="7419866" cy="938915"/>
          </a:xfrm>
        </p:spPr>
        <p:txBody>
          <a:bodyPr/>
          <a:lstStyle/>
          <a:p>
            <a:r>
              <a:rPr lang="fr-FR" sz="2800" dirty="0"/>
              <a:t>Qualitative analyses : 3 </a:t>
            </a:r>
            <a:r>
              <a:rPr lang="fr-FR" sz="2800" dirty="0" err="1"/>
              <a:t>themes</a:t>
            </a:r>
            <a:endParaRPr lang="en-US" sz="2800" dirty="0"/>
          </a:p>
        </p:txBody>
      </p:sp>
      <p:graphicFrame>
        <p:nvGraphicFramePr>
          <p:cNvPr id="5" name="Content Placeholder 4">
            <a:extLst>
              <a:ext uri="{FF2B5EF4-FFF2-40B4-BE49-F238E27FC236}">
                <a16:creationId xmlns:a16="http://schemas.microsoft.com/office/drawing/2014/main" id="{5B800657-1425-40FA-B60D-400899C5D38E}"/>
              </a:ext>
            </a:extLst>
          </p:cNvPr>
          <p:cNvGraphicFramePr>
            <a:graphicFrameLocks noGrp="1"/>
          </p:cNvGraphicFramePr>
          <p:nvPr>
            <p:ph sz="half" idx="2"/>
          </p:nvPr>
        </p:nvGraphicFramePr>
        <p:xfrm>
          <a:off x="621753" y="1619952"/>
          <a:ext cx="10744200" cy="37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78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2400" y="351438"/>
            <a:ext cx="11347200" cy="932785"/>
          </a:xfrm>
        </p:spPr>
        <p:txBody>
          <a:bodyPr/>
          <a:lstStyle/>
          <a:p>
            <a:r>
              <a:rPr lang="en-US" dirty="0">
                <a:solidFill>
                  <a:srgbClr val="001965"/>
                </a:solidFill>
              </a:rPr>
              <a:t>Health Vulnerability Assessments: </a:t>
            </a:r>
            <a:br>
              <a:rPr lang="en-US" dirty="0">
                <a:solidFill>
                  <a:srgbClr val="001965"/>
                </a:solidFill>
              </a:rPr>
            </a:br>
            <a:r>
              <a:rPr lang="en-US" b="0" dirty="0"/>
              <a:t>Definitions of Vulnerability  </a:t>
            </a:r>
          </a:p>
        </p:txBody>
      </p:sp>
      <p:pic>
        <p:nvPicPr>
          <p:cNvPr id="9" name="Content Placeholder 2">
            <a:extLst>
              <a:ext uri="{FF2B5EF4-FFF2-40B4-BE49-F238E27FC236}">
                <a16:creationId xmlns:a16="http://schemas.microsoft.com/office/drawing/2014/main" id="{CC748BE2-4EDF-1548-9F8D-85988F587E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25276" y="1248432"/>
            <a:ext cx="5481129" cy="4820937"/>
          </a:xfrm>
        </p:spPr>
      </p:pic>
      <p:pic>
        <p:nvPicPr>
          <p:cNvPr id="2" name="Picture 1">
            <a:extLst>
              <a:ext uri="{FF2B5EF4-FFF2-40B4-BE49-F238E27FC236}">
                <a16:creationId xmlns:a16="http://schemas.microsoft.com/office/drawing/2014/main" id="{F68430C2-DBA0-2041-BCE1-A4DB85DA190C}"/>
              </a:ext>
            </a:extLst>
          </p:cNvPr>
          <p:cNvPicPr>
            <a:picLocks noChangeAspect="1"/>
          </p:cNvPicPr>
          <p:nvPr/>
        </p:nvPicPr>
        <p:blipFill>
          <a:blip r:embed="rId4"/>
          <a:stretch>
            <a:fillRect/>
          </a:stretch>
        </p:blipFill>
        <p:spPr>
          <a:xfrm>
            <a:off x="6385785" y="1417229"/>
            <a:ext cx="5383814" cy="4652140"/>
          </a:xfrm>
          <a:prstGeom prst="rect">
            <a:avLst/>
          </a:prstGeom>
        </p:spPr>
      </p:pic>
      <p:sp>
        <p:nvSpPr>
          <p:cNvPr id="5" name="Rectangle 4">
            <a:extLst>
              <a:ext uri="{FF2B5EF4-FFF2-40B4-BE49-F238E27FC236}">
                <a16:creationId xmlns:a16="http://schemas.microsoft.com/office/drawing/2014/main" id="{B5C5F974-10AF-824E-BFFE-4EBFEA95DC96}"/>
              </a:ext>
            </a:extLst>
          </p:cNvPr>
          <p:cNvSpPr/>
          <p:nvPr/>
        </p:nvSpPr>
        <p:spPr>
          <a:xfrm>
            <a:off x="422400" y="1954045"/>
            <a:ext cx="6096000" cy="2949910"/>
          </a:xfrm>
          <a:prstGeom prst="rect">
            <a:avLst/>
          </a:prstGeom>
        </p:spPr>
        <p:txBody>
          <a:bodyPr>
            <a:spAutoFit/>
          </a:bodyPr>
          <a:lstStyle/>
          <a:p>
            <a:pPr>
              <a:lnSpc>
                <a:spcPct val="150000"/>
              </a:lnSpc>
            </a:pPr>
            <a:r>
              <a:rPr lang="en-GB" dirty="0">
                <a:solidFill>
                  <a:srgbClr val="001965"/>
                </a:solidFill>
              </a:rPr>
              <a:t>Because health is largely situated outside of the health care sector, a plethora of factors impact how health vulnerabilities are created, amplified, or reduced. </a:t>
            </a:r>
          </a:p>
          <a:p>
            <a:pPr>
              <a:lnSpc>
                <a:spcPct val="150000"/>
              </a:lnSpc>
            </a:pPr>
            <a:endParaRPr lang="en-GB" dirty="0">
              <a:solidFill>
                <a:srgbClr val="001965"/>
              </a:solidFill>
            </a:endParaRPr>
          </a:p>
          <a:p>
            <a:pPr>
              <a:lnSpc>
                <a:spcPct val="150000"/>
              </a:lnSpc>
            </a:pPr>
            <a:r>
              <a:rPr lang="en-GB" dirty="0">
                <a:solidFill>
                  <a:srgbClr val="001965"/>
                </a:solidFill>
              </a:rPr>
              <a:t>-&gt; </a:t>
            </a:r>
          </a:p>
          <a:p>
            <a:pPr>
              <a:lnSpc>
                <a:spcPct val="150000"/>
              </a:lnSpc>
            </a:pPr>
            <a:r>
              <a:rPr lang="en-GB" dirty="0">
                <a:solidFill>
                  <a:srgbClr val="001965"/>
                </a:solidFill>
              </a:rPr>
              <a:t>Vulnerability can be conceptualised as occurring on a </a:t>
            </a:r>
            <a:r>
              <a:rPr lang="en-GB" u="sng" dirty="0">
                <a:solidFill>
                  <a:srgbClr val="001965"/>
                </a:solidFill>
              </a:rPr>
              <a:t>spectrum.</a:t>
            </a:r>
            <a:endParaRPr lang="en-GB" u="sng" dirty="0"/>
          </a:p>
        </p:txBody>
      </p:sp>
    </p:spTree>
    <p:extLst>
      <p:ext uri="{BB962C8B-B14F-4D97-AF65-F5344CB8AC3E}">
        <p14:creationId xmlns:p14="http://schemas.microsoft.com/office/powerpoint/2010/main" val="3381891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EC5A-694A-42D5-A24A-E710DA76B63F}"/>
              </a:ext>
            </a:extLst>
          </p:cNvPr>
          <p:cNvSpPr>
            <a:spLocks noGrp="1"/>
          </p:cNvSpPr>
          <p:nvPr>
            <p:ph type="title"/>
          </p:nvPr>
        </p:nvSpPr>
        <p:spPr>
          <a:xfrm>
            <a:off x="507253" y="285656"/>
            <a:ext cx="9334152" cy="1421928"/>
          </a:xfrm>
        </p:spPr>
        <p:txBody>
          <a:bodyPr/>
          <a:lstStyle/>
          <a:p>
            <a:r>
              <a:rPr lang="fr-FR" sz="4000" dirty="0" err="1"/>
              <a:t>Institutional</a:t>
            </a:r>
            <a:r>
              <a:rPr lang="fr-FR" sz="4000" dirty="0"/>
              <a:t> </a:t>
            </a:r>
            <a:r>
              <a:rPr lang="fr-FR" sz="4000" dirty="0" err="1"/>
              <a:t>barriers</a:t>
            </a:r>
            <a:r>
              <a:rPr lang="fr-FR" sz="4000" dirty="0"/>
              <a:t> to </a:t>
            </a:r>
            <a:r>
              <a:rPr lang="fr-FR" sz="4000" dirty="0" err="1"/>
              <a:t>human</a:t>
            </a:r>
            <a:r>
              <a:rPr lang="fr-FR" sz="4000" dirty="0"/>
              <a:t> </a:t>
            </a:r>
            <a:r>
              <a:rPr lang="fr-FR" sz="4000" dirty="0" err="1"/>
              <a:t>agency</a:t>
            </a:r>
            <a:r>
              <a:rPr lang="fr-FR" sz="4000" dirty="0"/>
              <a:t> </a:t>
            </a:r>
            <a:r>
              <a:rPr lang="fr-FR" sz="1600" dirty="0"/>
              <a:t>(</a:t>
            </a:r>
            <a:r>
              <a:rPr lang="fr-FR" sz="1600" dirty="0" err="1"/>
              <a:t>hospitals</a:t>
            </a:r>
            <a:r>
              <a:rPr lang="fr-FR" sz="1600" dirty="0"/>
              <a:t>, nursing homes, </a:t>
            </a:r>
            <a:r>
              <a:rPr lang="fr-FR" sz="1600" dirty="0" err="1"/>
              <a:t>pedagogical</a:t>
            </a:r>
            <a:r>
              <a:rPr lang="fr-FR" sz="1600" dirty="0"/>
              <a:t> institutions, institutions for </a:t>
            </a:r>
            <a:r>
              <a:rPr lang="fr-FR" sz="1600" dirty="0" err="1"/>
              <a:t>those</a:t>
            </a:r>
            <a:r>
              <a:rPr lang="fr-FR" sz="1600" dirty="0"/>
              <a:t> </a:t>
            </a:r>
            <a:r>
              <a:rPr lang="fr-FR" sz="1600" dirty="0" err="1"/>
              <a:t>seeking</a:t>
            </a:r>
            <a:r>
              <a:rPr lang="fr-FR" sz="1600" dirty="0"/>
              <a:t> </a:t>
            </a:r>
            <a:r>
              <a:rPr lang="fr-FR" sz="1600" dirty="0" err="1"/>
              <a:t>asylum</a:t>
            </a:r>
            <a:r>
              <a:rPr lang="fr-FR" sz="1600" dirty="0"/>
              <a:t>, emergency </a:t>
            </a:r>
            <a:r>
              <a:rPr lang="fr-FR" sz="1600" dirty="0" err="1"/>
              <a:t>housing</a:t>
            </a:r>
            <a:r>
              <a:rPr lang="fr-FR" sz="1600" dirty="0"/>
              <a:t> centers)</a:t>
            </a:r>
            <a:endParaRPr lang="en-US" sz="1600" dirty="0"/>
          </a:p>
        </p:txBody>
      </p:sp>
      <p:graphicFrame>
        <p:nvGraphicFramePr>
          <p:cNvPr id="6" name="Content Placeholder 5">
            <a:extLst>
              <a:ext uri="{FF2B5EF4-FFF2-40B4-BE49-F238E27FC236}">
                <a16:creationId xmlns:a16="http://schemas.microsoft.com/office/drawing/2014/main" id="{59524FD9-D325-4CC9-8AE5-824ACBC10192}"/>
              </a:ext>
            </a:extLst>
          </p:cNvPr>
          <p:cNvGraphicFramePr>
            <a:graphicFrameLocks noGrp="1"/>
          </p:cNvGraphicFramePr>
          <p:nvPr>
            <p:ph sz="half" idx="1"/>
          </p:nvPr>
        </p:nvGraphicFramePr>
        <p:xfrm>
          <a:off x="673099" y="1590805"/>
          <a:ext cx="7969860" cy="4396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9EF8A9C-E8A9-43C1-B753-29F41A91A967}"/>
              </a:ext>
            </a:extLst>
          </p:cNvPr>
          <p:cNvSpPr txBox="1"/>
          <p:nvPr/>
        </p:nvSpPr>
        <p:spPr>
          <a:xfrm>
            <a:off x="246284" y="2708739"/>
            <a:ext cx="2580362" cy="954107"/>
          </a:xfrm>
          <a:prstGeom prst="rect">
            <a:avLst/>
          </a:prstGeom>
          <a:solidFill>
            <a:schemeClr val="accent4">
              <a:lumMod val="20000"/>
              <a:lumOff val="80000"/>
            </a:schemeClr>
          </a:solidFill>
        </p:spPr>
        <p:txBody>
          <a:bodyPr wrap="square" rtlCol="0">
            <a:spAutoFit/>
          </a:bodyPr>
          <a:lstStyle/>
          <a:p>
            <a:r>
              <a:rPr lang="fr-FR" sz="1400" b="1" dirty="0"/>
              <a:t>Nursing home </a:t>
            </a:r>
            <a:r>
              <a:rPr lang="fr-FR" sz="1400" b="1" dirty="0" err="1"/>
              <a:t>resident</a:t>
            </a:r>
            <a:r>
              <a:rPr lang="fr-FR" sz="1400" b="1" dirty="0"/>
              <a:t>: </a:t>
            </a:r>
          </a:p>
          <a:p>
            <a:r>
              <a:rPr lang="fr-FR" sz="1400" dirty="0"/>
              <a:t>« I </a:t>
            </a:r>
            <a:r>
              <a:rPr lang="fr-FR" sz="1400" dirty="0" err="1"/>
              <a:t>am</a:t>
            </a:r>
            <a:r>
              <a:rPr lang="fr-FR" sz="1400" dirty="0"/>
              <a:t> </a:t>
            </a:r>
            <a:r>
              <a:rPr lang="fr-FR" sz="1400" dirty="0" err="1"/>
              <a:t>waiting</a:t>
            </a:r>
            <a:r>
              <a:rPr lang="fr-FR" sz="1400" dirty="0"/>
              <a:t> for </a:t>
            </a:r>
            <a:r>
              <a:rPr lang="fr-FR" sz="1400" dirty="0" err="1"/>
              <a:t>death</a:t>
            </a:r>
            <a:r>
              <a:rPr lang="fr-FR" sz="1400" dirty="0"/>
              <a:t>. And I </a:t>
            </a:r>
            <a:r>
              <a:rPr lang="fr-FR" sz="1400" dirty="0" err="1"/>
              <a:t>hope</a:t>
            </a:r>
            <a:r>
              <a:rPr lang="fr-FR" sz="1400" dirty="0"/>
              <a:t> </a:t>
            </a:r>
            <a:r>
              <a:rPr lang="fr-FR" sz="1400" dirty="0" err="1"/>
              <a:t>that</a:t>
            </a:r>
            <a:r>
              <a:rPr lang="fr-FR" sz="1400" dirty="0"/>
              <a:t> </a:t>
            </a:r>
            <a:r>
              <a:rPr lang="fr-FR" sz="1400" dirty="0" err="1"/>
              <a:t>it</a:t>
            </a:r>
            <a:r>
              <a:rPr lang="fr-FR" sz="1400" dirty="0"/>
              <a:t> </a:t>
            </a:r>
            <a:r>
              <a:rPr lang="fr-FR" sz="1400" dirty="0" err="1"/>
              <a:t>isn’t</a:t>
            </a:r>
            <a:r>
              <a:rPr lang="fr-FR" sz="1400" dirty="0"/>
              <a:t> </a:t>
            </a:r>
            <a:r>
              <a:rPr lang="fr-FR" sz="1400" dirty="0" err="1"/>
              <a:t>too</a:t>
            </a:r>
            <a:r>
              <a:rPr lang="fr-FR" sz="1400" dirty="0"/>
              <a:t> far off. »</a:t>
            </a:r>
            <a:endParaRPr lang="fr-FR" sz="1400" b="1" dirty="0"/>
          </a:p>
        </p:txBody>
      </p:sp>
      <p:sp>
        <p:nvSpPr>
          <p:cNvPr id="10" name="TextBox 9">
            <a:extLst>
              <a:ext uri="{FF2B5EF4-FFF2-40B4-BE49-F238E27FC236}">
                <a16:creationId xmlns:a16="http://schemas.microsoft.com/office/drawing/2014/main" id="{C3309F71-8D92-40E1-9F6B-35033D06C41F}"/>
              </a:ext>
            </a:extLst>
          </p:cNvPr>
          <p:cNvSpPr txBox="1"/>
          <p:nvPr/>
        </p:nvSpPr>
        <p:spPr>
          <a:xfrm>
            <a:off x="5977604" y="5015044"/>
            <a:ext cx="5541297" cy="307777"/>
          </a:xfrm>
          <a:prstGeom prst="rect">
            <a:avLst/>
          </a:prstGeom>
          <a:solidFill>
            <a:schemeClr val="accent3">
              <a:lumMod val="20000"/>
              <a:lumOff val="80000"/>
            </a:schemeClr>
          </a:solidFill>
        </p:spPr>
        <p:txBody>
          <a:bodyPr wrap="square" rtlCol="0">
            <a:spAutoFit/>
          </a:bodyPr>
          <a:lstStyle/>
          <a:p>
            <a:pPr marL="285750" indent="-285750">
              <a:buFont typeface="Arial" panose="020B0604020202020204" pitchFamily="34" charset="0"/>
              <a:buChar char="•"/>
            </a:pPr>
            <a:r>
              <a:rPr lang="fr-FR" sz="1400" dirty="0"/>
              <a:t>Staff silences </a:t>
            </a:r>
            <a:r>
              <a:rPr lang="fr-FR" sz="1400" dirty="0" err="1"/>
              <a:t>around</a:t>
            </a:r>
            <a:r>
              <a:rPr lang="fr-FR" sz="1400" dirty="0"/>
              <a:t> </a:t>
            </a:r>
            <a:r>
              <a:rPr lang="fr-FR" sz="1400" dirty="0" err="1"/>
              <a:t>sicknesses</a:t>
            </a:r>
            <a:r>
              <a:rPr lang="fr-FR" sz="1400" dirty="0"/>
              <a:t> and </a:t>
            </a:r>
            <a:r>
              <a:rPr lang="fr-FR" sz="1400" dirty="0" err="1"/>
              <a:t>death</a:t>
            </a:r>
            <a:r>
              <a:rPr lang="fr-FR" sz="1400" dirty="0"/>
              <a:t> in nursing homes</a:t>
            </a:r>
          </a:p>
        </p:txBody>
      </p:sp>
      <p:sp>
        <p:nvSpPr>
          <p:cNvPr id="11" name="TextBox 10">
            <a:extLst>
              <a:ext uri="{FF2B5EF4-FFF2-40B4-BE49-F238E27FC236}">
                <a16:creationId xmlns:a16="http://schemas.microsoft.com/office/drawing/2014/main" id="{FFE867C9-82F5-486E-883D-CB5867F3DEEC}"/>
              </a:ext>
            </a:extLst>
          </p:cNvPr>
          <p:cNvSpPr txBox="1"/>
          <p:nvPr/>
        </p:nvSpPr>
        <p:spPr>
          <a:xfrm>
            <a:off x="6588690" y="2179529"/>
            <a:ext cx="5123146" cy="307777"/>
          </a:xfrm>
          <a:prstGeom prst="rect">
            <a:avLst/>
          </a:prstGeom>
          <a:solidFill>
            <a:schemeClr val="accent2">
              <a:lumMod val="20000"/>
              <a:lumOff val="80000"/>
            </a:schemeClr>
          </a:solidFill>
        </p:spPr>
        <p:txBody>
          <a:bodyPr wrap="square" lIns="91440" tIns="45720" rIns="91440" bIns="45720" rtlCol="0" anchor="t">
            <a:spAutoFit/>
          </a:bodyPr>
          <a:lstStyle/>
          <a:p>
            <a:pPr marL="285750" indent="-285750">
              <a:buFont typeface="Arial" panose="020B0604020202020204" pitchFamily="34" charset="0"/>
              <a:buChar char="•"/>
            </a:pPr>
            <a:r>
              <a:rPr lang="fr-FR" sz="1400" dirty="0" err="1"/>
              <a:t>Severe</a:t>
            </a:r>
            <a:r>
              <a:rPr lang="fr-FR" sz="1400" dirty="0"/>
              <a:t> social isolation</a:t>
            </a:r>
            <a:endParaRPr lang="en-US" sz="1400" dirty="0"/>
          </a:p>
        </p:txBody>
      </p:sp>
    </p:spTree>
    <p:extLst>
      <p:ext uri="{BB962C8B-B14F-4D97-AF65-F5344CB8AC3E}">
        <p14:creationId xmlns:p14="http://schemas.microsoft.com/office/powerpoint/2010/main" val="2675164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owd of people holding flags&#10;&#10;Description automatically generated">
            <a:extLst>
              <a:ext uri="{FF2B5EF4-FFF2-40B4-BE49-F238E27FC236}">
                <a16:creationId xmlns:a16="http://schemas.microsoft.com/office/drawing/2014/main" id="{D0063FE5-A57B-424A-99B7-1C60CFF4F90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7201755" y="1215025"/>
            <a:ext cx="3827052" cy="4897676"/>
          </a:xfrm>
          <a:prstGeom prst="rect">
            <a:avLst/>
          </a:prstGeom>
        </p:spPr>
      </p:pic>
      <p:sp>
        <p:nvSpPr>
          <p:cNvPr id="2" name="Title 1">
            <a:extLst>
              <a:ext uri="{FF2B5EF4-FFF2-40B4-BE49-F238E27FC236}">
                <a16:creationId xmlns:a16="http://schemas.microsoft.com/office/drawing/2014/main" id="{015BD52C-8B83-4B41-99EF-CDE1C00E4AAC}"/>
              </a:ext>
            </a:extLst>
          </p:cNvPr>
          <p:cNvSpPr>
            <a:spLocks noGrp="1"/>
          </p:cNvSpPr>
          <p:nvPr>
            <p:ph type="title"/>
          </p:nvPr>
        </p:nvSpPr>
        <p:spPr>
          <a:xfrm>
            <a:off x="585418" y="391952"/>
            <a:ext cx="7857124" cy="646331"/>
          </a:xfrm>
        </p:spPr>
        <p:txBody>
          <a:bodyPr/>
          <a:lstStyle/>
          <a:p>
            <a:r>
              <a:rPr lang="fr-FR" dirty="0"/>
              <a:t>Trust</a:t>
            </a:r>
            <a:endParaRPr lang="en-US" dirty="0"/>
          </a:p>
        </p:txBody>
      </p:sp>
      <p:graphicFrame>
        <p:nvGraphicFramePr>
          <p:cNvPr id="6" name="Content Placeholder 5">
            <a:extLst>
              <a:ext uri="{FF2B5EF4-FFF2-40B4-BE49-F238E27FC236}">
                <a16:creationId xmlns:a16="http://schemas.microsoft.com/office/drawing/2014/main" id="{AF042276-5210-48C2-AAC3-0658E7AA1897}"/>
              </a:ext>
            </a:extLst>
          </p:cNvPr>
          <p:cNvGraphicFramePr>
            <a:graphicFrameLocks noGrp="1"/>
          </p:cNvGraphicFramePr>
          <p:nvPr>
            <p:ph sz="half" idx="1"/>
          </p:nvPr>
        </p:nvGraphicFramePr>
        <p:xfrm>
          <a:off x="585418" y="1344373"/>
          <a:ext cx="5346700" cy="4768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Speech Bubble: Oval 7">
            <a:extLst>
              <a:ext uri="{FF2B5EF4-FFF2-40B4-BE49-F238E27FC236}">
                <a16:creationId xmlns:a16="http://schemas.microsoft.com/office/drawing/2014/main" id="{BD95D956-7A3A-46BA-9450-3A74E887FDFF}"/>
              </a:ext>
            </a:extLst>
          </p:cNvPr>
          <p:cNvSpPr/>
          <p:nvPr/>
        </p:nvSpPr>
        <p:spPr>
          <a:xfrm>
            <a:off x="7201755" y="2300758"/>
            <a:ext cx="3870543" cy="2029216"/>
          </a:xfrm>
          <a:prstGeom prst="wedgeEllipseCallout">
            <a:avLst/>
          </a:prstGeom>
          <a:solidFill>
            <a:srgbClr val="009C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WHAT CONSEQUENCES???</a:t>
            </a:r>
            <a:endParaRPr lang="en-US" dirty="0"/>
          </a:p>
        </p:txBody>
      </p:sp>
    </p:spTree>
    <p:extLst>
      <p:ext uri="{BB962C8B-B14F-4D97-AF65-F5344CB8AC3E}">
        <p14:creationId xmlns:p14="http://schemas.microsoft.com/office/powerpoint/2010/main" val="242109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67578D5-BBC0-4AC9-B6F2-5F2478D6524F}"/>
              </a:ext>
            </a:extLst>
          </p:cNvPr>
          <p:cNvGraphicFramePr>
            <a:graphicFrameLocks noGrp="1"/>
          </p:cNvGraphicFramePr>
          <p:nvPr>
            <p:ph sz="half" idx="2"/>
          </p:nvPr>
        </p:nvGraphicFramePr>
        <p:xfrm>
          <a:off x="684403" y="1606261"/>
          <a:ext cx="10744200" cy="40274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B5225A6B-6FA3-4E75-A4DD-75BA64DA8156}"/>
              </a:ext>
            </a:extLst>
          </p:cNvPr>
          <p:cNvSpPr>
            <a:spLocks noGrp="1"/>
          </p:cNvSpPr>
          <p:nvPr>
            <p:ph type="title"/>
          </p:nvPr>
        </p:nvSpPr>
        <p:spPr>
          <a:xfrm>
            <a:off x="509588" y="373063"/>
            <a:ext cx="10766425" cy="1025381"/>
          </a:xfrm>
        </p:spPr>
        <p:txBody>
          <a:bodyPr/>
          <a:lstStyle/>
          <a:p>
            <a:r>
              <a:rPr lang="fr-FR" dirty="0" err="1"/>
              <a:t>Aid</a:t>
            </a:r>
            <a:r>
              <a:rPr lang="fr-FR" dirty="0"/>
              <a:t> &amp; assistance</a:t>
            </a:r>
            <a:br>
              <a:rPr lang="fr-FR" dirty="0"/>
            </a:br>
            <a:r>
              <a:rPr lang="fr-FR" sz="2000" dirty="0"/>
              <a:t>(</a:t>
            </a:r>
            <a:r>
              <a:rPr lang="fr-FR" sz="2000" dirty="0" err="1"/>
              <a:t>examples</a:t>
            </a:r>
            <a:r>
              <a:rPr lang="fr-FR" sz="2000" dirty="0"/>
              <a:t>)</a:t>
            </a:r>
            <a:endParaRPr lang="en-US" sz="2000" dirty="0"/>
          </a:p>
        </p:txBody>
      </p:sp>
      <p:sp>
        <p:nvSpPr>
          <p:cNvPr id="12" name="TextBox 11">
            <a:extLst>
              <a:ext uri="{FF2B5EF4-FFF2-40B4-BE49-F238E27FC236}">
                <a16:creationId xmlns:a16="http://schemas.microsoft.com/office/drawing/2014/main" id="{3EEB451B-66FA-40D0-8238-82683010DF6A}"/>
              </a:ext>
            </a:extLst>
          </p:cNvPr>
          <p:cNvSpPr txBox="1"/>
          <p:nvPr/>
        </p:nvSpPr>
        <p:spPr>
          <a:xfrm>
            <a:off x="684403" y="5633662"/>
            <a:ext cx="10744200" cy="584775"/>
          </a:xfrm>
          <a:prstGeom prst="rect">
            <a:avLst/>
          </a:prstGeom>
          <a:noFill/>
        </p:spPr>
        <p:txBody>
          <a:bodyPr wrap="square" rtlCol="0">
            <a:spAutoFit/>
          </a:bodyPr>
          <a:lstStyle/>
          <a:p>
            <a:r>
              <a:rPr lang="fr-FR" sz="1600" b="1" i="1" dirty="0" err="1"/>
              <a:t>Many</a:t>
            </a:r>
            <a:r>
              <a:rPr lang="fr-FR" sz="1600" b="1" i="1" dirty="0"/>
              <a:t> </a:t>
            </a:r>
            <a:r>
              <a:rPr lang="fr-FR" sz="1600" b="1" i="1" dirty="0" err="1"/>
              <a:t>respondents</a:t>
            </a:r>
            <a:r>
              <a:rPr lang="fr-FR" sz="1600" b="1" i="1" dirty="0"/>
              <a:t> </a:t>
            </a:r>
            <a:r>
              <a:rPr lang="fr-FR" sz="1600" b="1" i="1" dirty="0" err="1"/>
              <a:t>either</a:t>
            </a:r>
            <a:r>
              <a:rPr lang="fr-FR" sz="1600" b="1" i="1" dirty="0"/>
              <a:t> </a:t>
            </a:r>
            <a:r>
              <a:rPr lang="fr-FR" sz="1600" b="1" i="1" dirty="0" err="1"/>
              <a:t>don’t</a:t>
            </a:r>
            <a:r>
              <a:rPr lang="fr-FR" sz="1600" b="1" i="1" dirty="0"/>
              <a:t> know or </a:t>
            </a:r>
            <a:r>
              <a:rPr lang="fr-FR" sz="1600" b="1" i="1" dirty="0" err="1"/>
              <a:t>don’t</a:t>
            </a:r>
            <a:r>
              <a:rPr lang="fr-FR" sz="1600" b="1" i="1" dirty="0"/>
              <a:t> use </a:t>
            </a:r>
            <a:r>
              <a:rPr lang="fr-FR" sz="1600" b="1" i="1" dirty="0" err="1"/>
              <a:t>these</a:t>
            </a:r>
            <a:r>
              <a:rPr lang="fr-FR" sz="1600" b="1" i="1" dirty="0"/>
              <a:t> sources of assistance to help people </a:t>
            </a:r>
            <a:r>
              <a:rPr lang="fr-FR" sz="1600" b="1" i="1" dirty="0" err="1"/>
              <a:t>during</a:t>
            </a:r>
            <a:r>
              <a:rPr lang="fr-FR" sz="1600" b="1" i="1" dirty="0"/>
              <a:t> the </a:t>
            </a:r>
            <a:r>
              <a:rPr lang="fr-FR" sz="1600" b="1" i="1" dirty="0" err="1"/>
              <a:t>pandemic</a:t>
            </a:r>
            <a:r>
              <a:rPr lang="fr-FR" sz="1600" b="1" i="1" dirty="0"/>
              <a:t> or to lead a </a:t>
            </a:r>
            <a:r>
              <a:rPr lang="fr-FR" sz="1600" b="1" i="1" dirty="0" err="1"/>
              <a:t>healthy</a:t>
            </a:r>
            <a:r>
              <a:rPr lang="fr-FR" sz="1600" b="1" i="1" dirty="0"/>
              <a:t> life</a:t>
            </a:r>
          </a:p>
        </p:txBody>
      </p:sp>
    </p:spTree>
    <p:extLst>
      <p:ext uri="{BB962C8B-B14F-4D97-AF65-F5344CB8AC3E}">
        <p14:creationId xmlns:p14="http://schemas.microsoft.com/office/powerpoint/2010/main" val="38268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A3D1F-5BEA-4BF3-9EEB-6A0AF2729741}"/>
              </a:ext>
            </a:extLst>
          </p:cNvPr>
          <p:cNvSpPr>
            <a:spLocks noGrp="1"/>
          </p:cNvSpPr>
          <p:nvPr>
            <p:ph type="title"/>
          </p:nvPr>
        </p:nvSpPr>
        <p:spPr/>
        <p:txBody>
          <a:bodyPr/>
          <a:lstStyle/>
          <a:p>
            <a:r>
              <a:rPr lang="fr-FR" dirty="0" err="1"/>
              <a:t>Barriers</a:t>
            </a:r>
            <a:endParaRPr lang="en-US" dirty="0"/>
          </a:p>
        </p:txBody>
      </p:sp>
      <p:graphicFrame>
        <p:nvGraphicFramePr>
          <p:cNvPr id="6" name="Content Placeholder 5">
            <a:extLst>
              <a:ext uri="{FF2B5EF4-FFF2-40B4-BE49-F238E27FC236}">
                <a16:creationId xmlns:a16="http://schemas.microsoft.com/office/drawing/2014/main" id="{DEC22389-B520-4D90-B7CA-17C360A14FFD}"/>
              </a:ext>
            </a:extLst>
          </p:cNvPr>
          <p:cNvGraphicFramePr>
            <a:graphicFrameLocks noGrp="1"/>
          </p:cNvGraphicFramePr>
          <p:nvPr>
            <p:ph sz="half" idx="1"/>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2AF8030-885D-47BB-9656-3416D1EE7CA9}"/>
              </a:ext>
            </a:extLst>
          </p:cNvPr>
          <p:cNvSpPr txBox="1"/>
          <p:nvPr/>
        </p:nvSpPr>
        <p:spPr>
          <a:xfrm>
            <a:off x="7340251" y="2931089"/>
            <a:ext cx="2129569" cy="523220"/>
          </a:xfrm>
          <a:prstGeom prst="rect">
            <a:avLst/>
          </a:prstGeom>
          <a:solidFill>
            <a:schemeClr val="accent1">
              <a:lumMod val="60000"/>
              <a:lumOff val="40000"/>
            </a:schemeClr>
          </a:solidFill>
        </p:spPr>
        <p:txBody>
          <a:bodyPr wrap="square" rtlCol="0">
            <a:spAutoFit/>
          </a:bodyPr>
          <a:lstStyle/>
          <a:p>
            <a:pPr algn="ctr"/>
            <a:r>
              <a:rPr lang="fr-FR" sz="2800" i="1" dirty="0" err="1"/>
              <a:t>Why</a:t>
            </a:r>
            <a:r>
              <a:rPr lang="fr-FR" sz="2800" i="1" dirty="0"/>
              <a:t>??</a:t>
            </a:r>
            <a:endParaRPr lang="en-US" sz="2800" i="1" dirty="0"/>
          </a:p>
        </p:txBody>
      </p:sp>
    </p:spTree>
    <p:extLst>
      <p:ext uri="{BB962C8B-B14F-4D97-AF65-F5344CB8AC3E}">
        <p14:creationId xmlns:p14="http://schemas.microsoft.com/office/powerpoint/2010/main" val="233535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6DD0-CE95-4675-991F-9EB2A9D20E19}"/>
              </a:ext>
            </a:extLst>
          </p:cNvPr>
          <p:cNvSpPr>
            <a:spLocks noGrp="1"/>
          </p:cNvSpPr>
          <p:nvPr>
            <p:ph type="title"/>
          </p:nvPr>
        </p:nvSpPr>
        <p:spPr/>
        <p:txBody>
          <a:bodyPr/>
          <a:lstStyle/>
          <a:p>
            <a:r>
              <a:rPr lang="fr-FR" dirty="0" err="1"/>
              <a:t>Barriers</a:t>
            </a:r>
            <a:endParaRPr lang="en-US" dirty="0"/>
          </a:p>
        </p:txBody>
      </p:sp>
      <p:graphicFrame>
        <p:nvGraphicFramePr>
          <p:cNvPr id="6" name="Content Placeholder 5">
            <a:extLst>
              <a:ext uri="{FF2B5EF4-FFF2-40B4-BE49-F238E27FC236}">
                <a16:creationId xmlns:a16="http://schemas.microsoft.com/office/drawing/2014/main" id="{DDE4C709-C8C4-43FF-8F5B-A9B18C404CD8}"/>
              </a:ext>
            </a:extLst>
          </p:cNvPr>
          <p:cNvGraphicFramePr>
            <a:graphicFrameLocks noGrp="1"/>
          </p:cNvGraphicFramePr>
          <p:nvPr>
            <p:ph sz="half" idx="1"/>
          </p:nvPr>
        </p:nvGraphicFramePr>
        <p:xfrm>
          <a:off x="673101" y="1968500"/>
          <a:ext cx="6516840" cy="400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5">
            <a:extLst>
              <a:ext uri="{FF2B5EF4-FFF2-40B4-BE49-F238E27FC236}">
                <a16:creationId xmlns:a16="http://schemas.microsoft.com/office/drawing/2014/main" id="{47EDB3D7-AAC3-4D53-BBC6-EF8C7AC3DE22}"/>
              </a:ext>
            </a:extLst>
          </p:cNvPr>
          <p:cNvGraphicFramePr>
            <a:graphicFrameLocks/>
          </p:cNvGraphicFramePr>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extBox 4">
            <a:extLst>
              <a:ext uri="{FF2B5EF4-FFF2-40B4-BE49-F238E27FC236}">
                <a16:creationId xmlns:a16="http://schemas.microsoft.com/office/drawing/2014/main" id="{EB401CC3-9C76-40D0-A27C-7CA91B3944C9}"/>
              </a:ext>
            </a:extLst>
          </p:cNvPr>
          <p:cNvSpPr txBox="1"/>
          <p:nvPr/>
        </p:nvSpPr>
        <p:spPr>
          <a:xfrm>
            <a:off x="7914289" y="2448910"/>
            <a:ext cx="3121573" cy="1559209"/>
          </a:xfrm>
          <a:prstGeom prst="rect">
            <a:avLst/>
          </a:prstGeom>
          <a:solidFill>
            <a:schemeClr val="tx2">
              <a:lumMod val="40000"/>
              <a:lumOff val="60000"/>
            </a:schemeClr>
          </a:solidFill>
        </p:spPr>
        <p:txBody>
          <a:bodyPr wrap="square" rtlCol="0">
            <a:spAutoFit/>
          </a:bodyPr>
          <a:lstStyle/>
          <a:p>
            <a:pPr>
              <a:lnSpc>
                <a:spcPct val="107000"/>
              </a:lnSpc>
              <a:spcAft>
                <a:spcPts val="800"/>
              </a:spcAft>
            </a:pPr>
            <a:r>
              <a:rPr lang="fr-FR" sz="1800" b="1" i="1" dirty="0">
                <a:effectLst/>
                <a:latin typeface="Cambria" panose="02040503050406030204" pitchFamily="18" charset="0"/>
                <a:ea typeface="Calibri" panose="020F0502020204030204" pitchFamily="34" charset="0"/>
                <a:cs typeface="Arial" panose="020B0604020202020204" pitchFamily="34" charset="0"/>
              </a:rPr>
              <a:t>« No, I </a:t>
            </a:r>
            <a:r>
              <a:rPr lang="fr-FR" sz="1800" b="1" i="1" dirty="0" err="1">
                <a:effectLst/>
                <a:latin typeface="Cambria" panose="02040503050406030204" pitchFamily="18" charset="0"/>
                <a:ea typeface="Calibri" panose="020F0502020204030204" pitchFamily="34" charset="0"/>
                <a:cs typeface="Arial" panose="020B0604020202020204" pitchFamily="34" charset="0"/>
              </a:rPr>
              <a:t>only</a:t>
            </a:r>
            <a:r>
              <a:rPr lang="fr-FR" sz="1800" b="1" i="1" dirty="0">
                <a:effectLst/>
                <a:latin typeface="Cambria" panose="02040503050406030204" pitchFamily="18" charset="0"/>
                <a:ea typeface="Calibri" panose="020F0502020204030204" pitchFamily="34" charset="0"/>
                <a:cs typeface="Arial" panose="020B0604020202020204" pitchFamily="34" charset="0"/>
              </a:rPr>
              <a:t> know </a:t>
            </a:r>
            <a:r>
              <a:rPr lang="fr-FR" sz="1800" b="1" i="1" dirty="0" err="1">
                <a:effectLst/>
                <a:latin typeface="Cambria" panose="02040503050406030204" pitchFamily="18" charset="0"/>
                <a:ea typeface="Calibri" panose="020F0502020204030204" pitchFamily="34" charset="0"/>
                <a:cs typeface="Arial" panose="020B0604020202020204" pitchFamily="34" charset="0"/>
              </a:rPr>
              <a:t>where</a:t>
            </a:r>
            <a:r>
              <a:rPr lang="fr-FR" sz="1800" b="1" i="1" dirty="0">
                <a:effectLst/>
                <a:latin typeface="Cambria" panose="02040503050406030204" pitchFamily="18" charset="0"/>
                <a:ea typeface="Calibri" panose="020F0502020204030204" pitchFamily="34" charset="0"/>
                <a:cs typeface="Arial" panose="020B0604020202020204" pitchFamily="34" charset="0"/>
              </a:rPr>
              <a:t> to </a:t>
            </a:r>
            <a:r>
              <a:rPr lang="fr-FR" sz="1800" b="1" i="1" dirty="0" err="1">
                <a:effectLst/>
                <a:latin typeface="Cambria" panose="02040503050406030204" pitchFamily="18" charset="0"/>
                <a:ea typeface="Calibri" panose="020F0502020204030204" pitchFamily="34" charset="0"/>
                <a:cs typeface="Arial" panose="020B0604020202020204" pitchFamily="34" charset="0"/>
              </a:rPr>
              <a:t>get</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sz="1800" b="1" i="1" dirty="0" err="1">
                <a:effectLst/>
                <a:latin typeface="Cambria" panose="02040503050406030204" pitchFamily="18" charset="0"/>
                <a:ea typeface="Calibri" panose="020F0502020204030204" pitchFamily="34" charset="0"/>
                <a:cs typeface="Arial" panose="020B0604020202020204" pitchFamily="34" charset="0"/>
              </a:rPr>
              <a:t>tested</a:t>
            </a:r>
            <a:r>
              <a:rPr lang="fr-FR" sz="1800" b="1" i="1" dirty="0">
                <a:effectLst/>
                <a:latin typeface="Cambria" panose="02040503050406030204" pitchFamily="18" charset="0"/>
                <a:ea typeface="Calibri" panose="020F0502020204030204" pitchFamily="34" charset="0"/>
                <a:cs typeface="Arial" panose="020B0604020202020204" pitchFamily="34" charset="0"/>
              </a:rPr>
              <a:t> if I </a:t>
            </a:r>
            <a:r>
              <a:rPr lang="fr-FR" sz="1800" b="1" i="1" dirty="0" err="1">
                <a:effectLst/>
                <a:latin typeface="Cambria" panose="02040503050406030204" pitchFamily="18" charset="0"/>
                <a:ea typeface="Calibri" panose="020F0502020204030204" pitchFamily="34" charset="0"/>
                <a:cs typeface="Arial" panose="020B0604020202020204" pitchFamily="34" charset="0"/>
              </a:rPr>
              <a:t>need</a:t>
            </a:r>
            <a:r>
              <a:rPr lang="fr-FR" sz="1800" b="1" i="1" dirty="0">
                <a:effectLst/>
                <a:latin typeface="Cambria" panose="02040503050406030204" pitchFamily="18" charset="0"/>
                <a:ea typeface="Calibri" panose="020F0502020204030204" pitchFamily="34" charset="0"/>
                <a:cs typeface="Arial" panose="020B0604020202020204" pitchFamily="34" charset="0"/>
              </a:rPr>
              <a:t> to…I </a:t>
            </a:r>
            <a:r>
              <a:rPr lang="fr-FR" sz="1800" b="1" i="1" dirty="0" err="1">
                <a:effectLst/>
                <a:latin typeface="Cambria" panose="02040503050406030204" pitchFamily="18" charset="0"/>
                <a:ea typeface="Calibri" panose="020F0502020204030204" pitchFamily="34" charset="0"/>
                <a:cs typeface="Arial" panose="020B0604020202020204" pitchFamily="34" charset="0"/>
              </a:rPr>
              <a:t>think</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sz="1800" b="1" i="1" dirty="0" err="1">
                <a:effectLst/>
                <a:latin typeface="Cambria" panose="02040503050406030204" pitchFamily="18" charset="0"/>
                <a:ea typeface="Calibri" panose="020F0502020204030204" pitchFamily="34" charset="0"/>
                <a:cs typeface="Arial" panose="020B0604020202020204" pitchFamily="34" charset="0"/>
              </a:rPr>
              <a:t>that</a:t>
            </a:r>
            <a:r>
              <a:rPr lang="fr-FR" sz="1800" b="1" i="1" dirty="0">
                <a:effectLst/>
                <a:latin typeface="Cambria" panose="02040503050406030204" pitchFamily="18" charset="0"/>
                <a:ea typeface="Calibri" panose="020F0502020204030204" pitchFamily="34" charset="0"/>
                <a:cs typeface="Arial" panose="020B0604020202020204" pitchFamily="34" charset="0"/>
              </a:rPr>
              <a:t> the </a:t>
            </a:r>
            <a:r>
              <a:rPr lang="fr-FR" sz="1800" b="1" i="1" dirty="0" err="1">
                <a:effectLst/>
                <a:latin typeface="Cambria" panose="02040503050406030204" pitchFamily="18" charset="0"/>
                <a:ea typeface="Calibri" panose="020F0502020204030204" pitchFamily="34" charset="0"/>
                <a:cs typeface="Arial" panose="020B0604020202020204" pitchFamily="34" charset="0"/>
              </a:rPr>
              <a:t>aid</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sz="1800" b="1" i="1" dirty="0" err="1">
                <a:effectLst/>
                <a:latin typeface="Cambria" panose="02040503050406030204" pitchFamily="18" charset="0"/>
                <a:ea typeface="Calibri" panose="020F0502020204030204" pitchFamily="34" charset="0"/>
                <a:cs typeface="Arial" panose="020B0604020202020204" pitchFamily="34" charset="0"/>
              </a:rPr>
              <a:t>exists</a:t>
            </a:r>
            <a:r>
              <a:rPr lang="fr-FR" sz="1800" b="1" i="1" dirty="0">
                <a:effectLst/>
                <a:latin typeface="Cambria" panose="02040503050406030204" pitchFamily="18" charset="0"/>
                <a:ea typeface="Calibri" panose="020F0502020204030204" pitchFamily="34" charset="0"/>
                <a:cs typeface="Arial" panose="020B0604020202020204" pitchFamily="34" charset="0"/>
              </a:rPr>
              <a:t>, yes. But </a:t>
            </a:r>
            <a:r>
              <a:rPr lang="fr-FR" sz="1800" b="1" i="1" dirty="0" err="1">
                <a:effectLst/>
                <a:latin typeface="Cambria" panose="02040503050406030204" pitchFamily="18" charset="0"/>
                <a:ea typeface="Calibri" panose="020F0502020204030204" pitchFamily="34" charset="0"/>
                <a:cs typeface="Arial" panose="020B0604020202020204" pitchFamily="34" charset="0"/>
              </a:rPr>
              <a:t>when</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sz="1800" b="1" i="1" dirty="0" err="1">
                <a:effectLst/>
                <a:latin typeface="Cambria" panose="02040503050406030204" pitchFamily="18" charset="0"/>
                <a:ea typeface="Calibri" panose="020F0502020204030204" pitchFamily="34" charset="0"/>
                <a:cs typeface="Arial" panose="020B0604020202020204" pitchFamily="34" charset="0"/>
              </a:rPr>
              <a:t>you</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sz="1800" b="1" i="1" dirty="0" err="1">
                <a:effectLst/>
                <a:latin typeface="Cambria" panose="02040503050406030204" pitchFamily="18" charset="0"/>
                <a:ea typeface="Calibri" panose="020F0502020204030204" pitchFamily="34" charset="0"/>
                <a:cs typeface="Arial" panose="020B0604020202020204" pitchFamily="34" charset="0"/>
              </a:rPr>
              <a:t>don’t</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r>
              <a:rPr lang="fr-FR" b="1" i="1" dirty="0" err="1">
                <a:latin typeface="Cambria" panose="02040503050406030204" pitchFamily="18" charset="0"/>
                <a:ea typeface="Calibri" panose="020F0502020204030204" pitchFamily="34" charset="0"/>
                <a:cs typeface="Arial" panose="020B0604020202020204" pitchFamily="34" charset="0"/>
              </a:rPr>
              <a:t>need</a:t>
            </a:r>
            <a:r>
              <a:rPr lang="fr-FR" b="1" i="1" dirty="0">
                <a:latin typeface="Cambria" panose="02040503050406030204" pitchFamily="18" charset="0"/>
                <a:ea typeface="Calibri" panose="020F0502020204030204" pitchFamily="34" charset="0"/>
                <a:cs typeface="Arial" panose="020B0604020202020204" pitchFamily="34" charset="0"/>
              </a:rPr>
              <a:t> </a:t>
            </a:r>
            <a:r>
              <a:rPr lang="fr-FR" b="1" i="1" dirty="0" err="1">
                <a:latin typeface="Cambria" panose="02040503050406030204" pitchFamily="18" charset="0"/>
                <a:ea typeface="Calibri" panose="020F0502020204030204" pitchFamily="34" charset="0"/>
                <a:cs typeface="Arial" panose="020B0604020202020204" pitchFamily="34" charset="0"/>
              </a:rPr>
              <a:t>it</a:t>
            </a:r>
            <a:r>
              <a:rPr lang="fr-FR" b="1" i="1" dirty="0">
                <a:latin typeface="Cambria" panose="02040503050406030204" pitchFamily="18" charset="0"/>
                <a:ea typeface="Calibri" panose="020F0502020204030204" pitchFamily="34" charset="0"/>
                <a:cs typeface="Arial" panose="020B0604020202020204" pitchFamily="34" charset="0"/>
              </a:rPr>
              <a:t>, </a:t>
            </a:r>
            <a:r>
              <a:rPr lang="fr-FR" b="1" i="1" dirty="0" err="1">
                <a:latin typeface="Cambria" panose="02040503050406030204" pitchFamily="18" charset="0"/>
                <a:ea typeface="Calibri" panose="020F0502020204030204" pitchFamily="34" charset="0"/>
                <a:cs typeface="Arial" panose="020B0604020202020204" pitchFamily="34" charset="0"/>
              </a:rPr>
              <a:t>you</a:t>
            </a:r>
            <a:r>
              <a:rPr lang="fr-FR" b="1" i="1" dirty="0">
                <a:latin typeface="Cambria" panose="02040503050406030204" pitchFamily="18" charset="0"/>
                <a:ea typeface="Calibri" panose="020F0502020204030204" pitchFamily="34" charset="0"/>
                <a:cs typeface="Arial" panose="020B0604020202020204" pitchFamily="34" charset="0"/>
              </a:rPr>
              <a:t> </a:t>
            </a:r>
            <a:r>
              <a:rPr lang="fr-FR" b="1" i="1" dirty="0" err="1">
                <a:latin typeface="Cambria" panose="02040503050406030204" pitchFamily="18" charset="0"/>
                <a:ea typeface="Calibri" panose="020F0502020204030204" pitchFamily="34" charset="0"/>
                <a:cs typeface="Arial" panose="020B0604020202020204" pitchFamily="34" charset="0"/>
              </a:rPr>
              <a:t>don’t</a:t>
            </a:r>
            <a:r>
              <a:rPr lang="fr-FR" b="1" i="1" dirty="0">
                <a:latin typeface="Cambria" panose="02040503050406030204" pitchFamily="18" charset="0"/>
                <a:ea typeface="Calibri" panose="020F0502020204030204" pitchFamily="34" charset="0"/>
                <a:cs typeface="Arial" panose="020B0604020202020204" pitchFamily="34" charset="0"/>
              </a:rPr>
              <a:t> look for </a:t>
            </a:r>
            <a:r>
              <a:rPr lang="fr-FR" b="1" i="1" dirty="0" err="1">
                <a:latin typeface="Cambria" panose="02040503050406030204" pitchFamily="18" charset="0"/>
                <a:ea typeface="Calibri" panose="020F0502020204030204" pitchFamily="34" charset="0"/>
                <a:cs typeface="Arial" panose="020B0604020202020204" pitchFamily="34" charset="0"/>
              </a:rPr>
              <a:t>it</a:t>
            </a:r>
            <a:r>
              <a:rPr lang="fr-FR" b="1" i="1" dirty="0">
                <a:latin typeface="Cambria" panose="02040503050406030204" pitchFamily="18" charset="0"/>
                <a:ea typeface="Calibri" panose="020F0502020204030204" pitchFamily="34" charset="0"/>
                <a:cs typeface="Arial" panose="020B0604020202020204" pitchFamily="34" charset="0"/>
              </a:rPr>
              <a:t>.</a:t>
            </a:r>
            <a:r>
              <a:rPr lang="fr-FR" sz="1800" b="1" i="1" dirty="0">
                <a:effectLst/>
                <a:latin typeface="Cambria" panose="02040503050406030204" pitchFamily="18" charset="0"/>
                <a:ea typeface="Calibri" panose="020F0502020204030204" pitchFamily="34" charset="0"/>
                <a:cs typeface="Arial" panose="020B0604020202020204" pitchFamily="34" charset="0"/>
              </a:rPr>
              <a:t>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36473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9CDD-91C5-49FF-B70F-AB3EBC80E740}"/>
              </a:ext>
            </a:extLst>
          </p:cNvPr>
          <p:cNvSpPr>
            <a:spLocks noGrp="1"/>
          </p:cNvSpPr>
          <p:nvPr>
            <p:ph type="title"/>
          </p:nvPr>
        </p:nvSpPr>
        <p:spPr/>
        <p:txBody>
          <a:bodyPr/>
          <a:lstStyle/>
          <a:p>
            <a:r>
              <a:rPr lang="fr-FR" dirty="0" err="1"/>
              <a:t>Barriers</a:t>
            </a:r>
            <a:endParaRPr lang="en-US" dirty="0"/>
          </a:p>
        </p:txBody>
      </p:sp>
      <p:graphicFrame>
        <p:nvGraphicFramePr>
          <p:cNvPr id="6" name="Content Placeholder 5">
            <a:extLst>
              <a:ext uri="{FF2B5EF4-FFF2-40B4-BE49-F238E27FC236}">
                <a16:creationId xmlns:a16="http://schemas.microsoft.com/office/drawing/2014/main" id="{0DD66895-9AB9-4802-A362-F94255D61A02}"/>
              </a:ext>
            </a:extLst>
          </p:cNvPr>
          <p:cNvGraphicFramePr>
            <a:graphicFrameLocks noGrp="1"/>
          </p:cNvGraphicFramePr>
          <p:nvPr>
            <p:ph sz="half" idx="1"/>
          </p:nvPr>
        </p:nvGraphicFramePr>
        <p:xfrm>
          <a:off x="673101" y="1968500"/>
          <a:ext cx="6529365" cy="4068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5">
            <a:extLst>
              <a:ext uri="{FF2B5EF4-FFF2-40B4-BE49-F238E27FC236}">
                <a16:creationId xmlns:a16="http://schemas.microsoft.com/office/drawing/2014/main" id="{EDE5AC42-A6AD-4F14-8109-B601B51ACE00}"/>
              </a:ext>
            </a:extLst>
          </p:cNvPr>
          <p:cNvGraphicFramePr>
            <a:graphicFrameLocks/>
          </p:cNvGraphicFramePr>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Picture 10" descr="A picture containing brick, building, building material&#10;&#10;Description automatically generated">
            <a:extLst>
              <a:ext uri="{FF2B5EF4-FFF2-40B4-BE49-F238E27FC236}">
                <a16:creationId xmlns:a16="http://schemas.microsoft.com/office/drawing/2014/main" id="{1CE55EF2-533F-4BDB-A60F-B5671ADE65EA}"/>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7598979" y="1968500"/>
            <a:ext cx="3762703" cy="2822027"/>
          </a:xfrm>
          <a:prstGeom prst="rect">
            <a:avLst/>
          </a:prstGeom>
          <a:ln>
            <a:solidFill>
              <a:schemeClr val="accent2">
                <a:lumMod val="75000"/>
              </a:schemeClr>
            </a:solidFill>
          </a:ln>
        </p:spPr>
      </p:pic>
      <p:sp>
        <p:nvSpPr>
          <p:cNvPr id="3" name="TextBox 2">
            <a:extLst>
              <a:ext uri="{FF2B5EF4-FFF2-40B4-BE49-F238E27FC236}">
                <a16:creationId xmlns:a16="http://schemas.microsoft.com/office/drawing/2014/main" id="{4E0CD9BF-EF0B-4264-96B6-E1B8BD49B97A}"/>
              </a:ext>
            </a:extLst>
          </p:cNvPr>
          <p:cNvSpPr txBox="1"/>
          <p:nvPr/>
        </p:nvSpPr>
        <p:spPr>
          <a:xfrm>
            <a:off x="8415906" y="4790527"/>
            <a:ext cx="3342289" cy="276999"/>
          </a:xfrm>
          <a:prstGeom prst="rect">
            <a:avLst/>
          </a:prstGeom>
          <a:noFill/>
        </p:spPr>
        <p:txBody>
          <a:bodyPr wrap="square" rtlCol="0">
            <a:spAutoFit/>
          </a:bodyPr>
          <a:lstStyle/>
          <a:p>
            <a:r>
              <a:rPr lang="fr-FR" sz="1200" dirty="0" err="1"/>
              <a:t>Grafitti</a:t>
            </a:r>
            <a:r>
              <a:rPr lang="fr-FR" sz="1200" dirty="0"/>
              <a:t>, quartier des </a:t>
            </a:r>
            <a:r>
              <a:rPr lang="fr-FR" sz="1200" dirty="0" err="1"/>
              <a:t>Rottes</a:t>
            </a:r>
            <a:r>
              <a:rPr lang="fr-FR" sz="1200" dirty="0"/>
              <a:t>, Vendôme</a:t>
            </a:r>
            <a:endParaRPr lang="en-US" sz="1200" dirty="0"/>
          </a:p>
        </p:txBody>
      </p:sp>
    </p:spTree>
    <p:extLst>
      <p:ext uri="{BB962C8B-B14F-4D97-AF65-F5344CB8AC3E}">
        <p14:creationId xmlns:p14="http://schemas.microsoft.com/office/powerpoint/2010/main" val="256566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7819F-C132-4F87-A5ED-DB2586E09B5F}"/>
              </a:ext>
            </a:extLst>
          </p:cNvPr>
          <p:cNvSpPr>
            <a:spLocks noGrp="1"/>
          </p:cNvSpPr>
          <p:nvPr>
            <p:ph type="title"/>
          </p:nvPr>
        </p:nvSpPr>
        <p:spPr/>
        <p:txBody>
          <a:bodyPr/>
          <a:lstStyle/>
          <a:p>
            <a:r>
              <a:rPr lang="fr-FR" dirty="0" err="1"/>
              <a:t>Barriers</a:t>
            </a:r>
            <a:endParaRPr lang="en-US" dirty="0"/>
          </a:p>
        </p:txBody>
      </p:sp>
      <p:graphicFrame>
        <p:nvGraphicFramePr>
          <p:cNvPr id="9" name="Content Placeholder 8">
            <a:extLst>
              <a:ext uri="{FF2B5EF4-FFF2-40B4-BE49-F238E27FC236}">
                <a16:creationId xmlns:a16="http://schemas.microsoft.com/office/drawing/2014/main" id="{29075E53-D5DD-4C0F-BEA7-80CF5705DC4F}"/>
              </a:ext>
            </a:extLst>
          </p:cNvPr>
          <p:cNvGraphicFramePr>
            <a:graphicFrameLocks noGrp="1"/>
          </p:cNvGraphicFramePr>
          <p:nvPr>
            <p:ph sz="half" idx="1"/>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text, indoor, shop&#10;&#10;Description automatically generated">
            <a:extLst>
              <a:ext uri="{FF2B5EF4-FFF2-40B4-BE49-F238E27FC236}">
                <a16:creationId xmlns:a16="http://schemas.microsoft.com/office/drawing/2014/main" id="{9BF2F622-4A42-4905-B82B-D468259C443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10096" y="1715298"/>
            <a:ext cx="4593021" cy="3444766"/>
          </a:xfrm>
          <a:prstGeom prst="rect">
            <a:avLst/>
          </a:prstGeom>
          <a:ln>
            <a:solidFill>
              <a:schemeClr val="accent6">
                <a:lumMod val="50000"/>
              </a:schemeClr>
            </a:solidFill>
          </a:ln>
        </p:spPr>
      </p:pic>
      <p:sp>
        <p:nvSpPr>
          <p:cNvPr id="11" name="TextBox 10">
            <a:extLst>
              <a:ext uri="{FF2B5EF4-FFF2-40B4-BE49-F238E27FC236}">
                <a16:creationId xmlns:a16="http://schemas.microsoft.com/office/drawing/2014/main" id="{53984D03-8AA7-4027-9B8F-C1BC28B64F2D}"/>
              </a:ext>
            </a:extLst>
          </p:cNvPr>
          <p:cNvSpPr txBox="1"/>
          <p:nvPr/>
        </p:nvSpPr>
        <p:spPr>
          <a:xfrm>
            <a:off x="9364717" y="5158343"/>
            <a:ext cx="1244251" cy="369332"/>
          </a:xfrm>
          <a:prstGeom prst="rect">
            <a:avLst/>
          </a:prstGeom>
          <a:noFill/>
        </p:spPr>
        <p:txBody>
          <a:bodyPr wrap="none" rtlCol="0">
            <a:spAutoFit/>
          </a:bodyPr>
          <a:lstStyle/>
          <a:p>
            <a:r>
              <a:rPr lang="fr-FR" dirty="0"/>
              <a:t>Food </a:t>
            </a:r>
            <a:r>
              <a:rPr lang="fr-FR" dirty="0" err="1"/>
              <a:t>bank</a:t>
            </a:r>
            <a:endParaRPr lang="en-US" dirty="0"/>
          </a:p>
        </p:txBody>
      </p:sp>
    </p:spTree>
    <p:extLst>
      <p:ext uri="{BB962C8B-B14F-4D97-AF65-F5344CB8AC3E}">
        <p14:creationId xmlns:p14="http://schemas.microsoft.com/office/powerpoint/2010/main" val="269548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75D5-DD00-4F85-8756-F46EDD729CB3}"/>
              </a:ext>
            </a:extLst>
          </p:cNvPr>
          <p:cNvSpPr>
            <a:spLocks noGrp="1"/>
          </p:cNvSpPr>
          <p:nvPr>
            <p:ph type="title"/>
          </p:nvPr>
        </p:nvSpPr>
        <p:spPr/>
        <p:txBody>
          <a:bodyPr/>
          <a:lstStyle/>
          <a:p>
            <a:r>
              <a:rPr lang="fr-FR" dirty="0" err="1"/>
              <a:t>Barriers</a:t>
            </a:r>
            <a:endParaRPr lang="en-US" dirty="0"/>
          </a:p>
        </p:txBody>
      </p:sp>
      <p:graphicFrame>
        <p:nvGraphicFramePr>
          <p:cNvPr id="6" name="Content Placeholder 5">
            <a:extLst>
              <a:ext uri="{FF2B5EF4-FFF2-40B4-BE49-F238E27FC236}">
                <a16:creationId xmlns:a16="http://schemas.microsoft.com/office/drawing/2014/main" id="{1E14E818-E19C-43F8-91EA-B0C89D240B34}"/>
              </a:ext>
            </a:extLst>
          </p:cNvPr>
          <p:cNvGraphicFramePr>
            <a:graphicFrameLocks noGrp="1"/>
          </p:cNvGraphicFramePr>
          <p:nvPr>
            <p:ph sz="half" idx="1"/>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CF4FAD1D-AFB1-453A-ADDB-760AA7DA23D9}"/>
              </a:ext>
            </a:extLst>
          </p:cNvPr>
          <p:cNvSpPr txBox="1"/>
          <p:nvPr/>
        </p:nvSpPr>
        <p:spPr>
          <a:xfrm>
            <a:off x="7716033" y="1831823"/>
            <a:ext cx="3802867" cy="3539430"/>
          </a:xfrm>
          <a:prstGeom prst="rect">
            <a:avLst/>
          </a:prstGeom>
          <a:solidFill>
            <a:schemeClr val="accent1">
              <a:lumMod val="40000"/>
              <a:lumOff val="60000"/>
            </a:schemeClr>
          </a:solidFill>
          <a:ln>
            <a:solidFill>
              <a:schemeClr val="accent5">
                <a:lumMod val="75000"/>
              </a:schemeClr>
            </a:solidFill>
          </a:ln>
        </p:spPr>
        <p:txBody>
          <a:bodyPr wrap="square" rtlCol="0">
            <a:spAutoFit/>
          </a:bodyPr>
          <a:lstStyle/>
          <a:p>
            <a:pPr marL="342900" indent="-342900">
              <a:buFont typeface="Arial" panose="020B0604020202020204" pitchFamily="34" charset="0"/>
              <a:buChar char="•"/>
            </a:pPr>
            <a:r>
              <a:rPr lang="fr-FR" sz="1400" dirty="0" err="1"/>
              <a:t>Opacity</a:t>
            </a:r>
            <a:r>
              <a:rPr lang="fr-FR" sz="1400" dirty="0"/>
              <a:t> of </a:t>
            </a:r>
            <a:r>
              <a:rPr lang="fr-FR" sz="1400" dirty="0" err="1"/>
              <a:t>bureaucratic</a:t>
            </a:r>
            <a:r>
              <a:rPr lang="fr-FR" sz="1400" dirty="0"/>
              <a:t> </a:t>
            </a:r>
            <a:r>
              <a:rPr lang="fr-FR" sz="1400" dirty="0" err="1"/>
              <a:t>procedures</a:t>
            </a:r>
            <a:endParaRPr lang="fr-FR" sz="1400" dirty="0"/>
          </a:p>
          <a:p>
            <a:pPr marL="342900" indent="-342900">
              <a:buFont typeface="Arial" panose="020B0604020202020204" pitchFamily="34" charset="0"/>
              <a:buChar char="•"/>
            </a:pPr>
            <a:r>
              <a:rPr lang="fr-FR" sz="1400" dirty="0" err="1"/>
              <a:t>Costly</a:t>
            </a:r>
            <a:r>
              <a:rPr lang="fr-FR" sz="1400" dirty="0"/>
              <a:t> care, not </a:t>
            </a:r>
            <a:r>
              <a:rPr lang="fr-FR" sz="1400" dirty="0" err="1"/>
              <a:t>covered</a:t>
            </a:r>
            <a:r>
              <a:rPr lang="fr-FR" sz="1400" dirty="0"/>
              <a:t> by </a:t>
            </a:r>
            <a:r>
              <a:rPr lang="fr-FR" sz="1400" dirty="0" err="1"/>
              <a:t>insurance</a:t>
            </a:r>
            <a:endParaRPr lang="fr-FR" sz="1400" dirty="0"/>
          </a:p>
          <a:p>
            <a:pPr marL="342900" indent="-342900">
              <a:buFont typeface="Arial" panose="020B0604020202020204" pitchFamily="34" charset="0"/>
              <a:buChar char="•"/>
            </a:pPr>
            <a:r>
              <a:rPr lang="fr-FR" sz="1400" dirty="0">
                <a:ea typeface="Tahoma" panose="020B0604030504040204" pitchFamily="34" charset="0"/>
                <a:cs typeface="Tahoma" panose="020B0604030504040204" pitchFamily="34" charset="0"/>
              </a:rPr>
              <a:t>Vendôme: </a:t>
            </a:r>
            <a:r>
              <a:rPr lang="fr-FR" sz="1400" dirty="0" err="1">
                <a:ea typeface="Tahoma" panose="020B0604030504040204" pitchFamily="34" charset="0"/>
                <a:cs typeface="Tahoma" panose="020B0604030504040204" pitchFamily="34" charset="0"/>
              </a:rPr>
              <a:t>medical</a:t>
            </a:r>
            <a:r>
              <a:rPr lang="fr-FR" sz="1400" dirty="0">
                <a:ea typeface="Tahoma" panose="020B0604030504040204" pitchFamily="34" charset="0"/>
                <a:cs typeface="Tahoma" panose="020B0604030504040204" pitchFamily="34" charset="0"/>
              </a:rPr>
              <a:t> </a:t>
            </a:r>
            <a:r>
              <a:rPr lang="fr-FR" sz="1400" dirty="0" err="1">
                <a:ea typeface="Tahoma" panose="020B0604030504040204" pitchFamily="34" charset="0"/>
                <a:cs typeface="Tahoma" panose="020B0604030504040204" pitchFamily="34" charset="0"/>
              </a:rPr>
              <a:t>desert</a:t>
            </a:r>
            <a:endParaRPr lang="fr-FR" sz="1400" b="1" dirty="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r>
              <a:rPr lang="fr-FR" sz="1400" dirty="0">
                <a:ea typeface="Tahoma" panose="020B0604030504040204" pitchFamily="34" charset="0"/>
                <a:cs typeface="Tahoma" panose="020B0604030504040204" pitchFamily="34" charset="0"/>
              </a:rPr>
              <a:t>Retirements</a:t>
            </a:r>
          </a:p>
          <a:p>
            <a:pPr marL="800100" lvl="1" indent="-342900">
              <a:buFont typeface="Arial" panose="020B0604020202020204" pitchFamily="34" charset="0"/>
              <a:buChar char="•"/>
            </a:pPr>
            <a:r>
              <a:rPr lang="fr-FR" sz="1400" dirty="0" err="1">
                <a:ea typeface="Tahoma" panose="020B0604030504040204" pitchFamily="34" charset="0"/>
                <a:cs typeface="Tahoma" panose="020B0604030504040204" pitchFamily="34" charset="0"/>
              </a:rPr>
              <a:t>Lack</a:t>
            </a:r>
            <a:r>
              <a:rPr lang="fr-FR" sz="1400" dirty="0">
                <a:ea typeface="Tahoma" panose="020B0604030504040204" pitchFamily="34" charset="0"/>
                <a:cs typeface="Tahoma" panose="020B0604030504040204" pitchFamily="34" charset="0"/>
              </a:rPr>
              <a:t> of </a:t>
            </a:r>
            <a:r>
              <a:rPr lang="fr-FR" sz="1400" dirty="0" err="1">
                <a:ea typeface="Tahoma" panose="020B0604030504040204" pitchFamily="34" charset="0"/>
                <a:cs typeface="Tahoma" panose="020B0604030504040204" pitchFamily="34" charset="0"/>
              </a:rPr>
              <a:t>specialists</a:t>
            </a:r>
            <a:r>
              <a:rPr lang="fr-FR" sz="1400" dirty="0">
                <a:ea typeface="Tahoma" panose="020B0604030504040204" pitchFamily="34" charset="0"/>
                <a:cs typeface="Tahoma" panose="020B0604030504040204" pitchFamily="34" charset="0"/>
              </a:rPr>
              <a:t> or </a:t>
            </a:r>
            <a:r>
              <a:rPr lang="fr-FR" sz="1400" dirty="0" err="1">
                <a:ea typeface="Tahoma" panose="020B0604030504040204" pitchFamily="34" charset="0"/>
                <a:cs typeface="Tahoma" panose="020B0604030504040204" pitchFamily="34" charset="0"/>
              </a:rPr>
              <a:t>generalists</a:t>
            </a:r>
            <a:endParaRPr lang="fr-FR" sz="1400" dirty="0">
              <a:solidFill>
                <a:schemeClr val="accent2">
                  <a:lumMod val="75000"/>
                </a:schemeClr>
              </a:solidFill>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r>
              <a:rPr lang="fr-FR" sz="1400" dirty="0" err="1">
                <a:ea typeface="Tahoma" panose="020B0604030504040204" pitchFamily="34" charset="0"/>
                <a:cs typeface="Tahoma" panose="020B0604030504040204" pitchFamily="34" charset="0"/>
              </a:rPr>
              <a:t>Preference</a:t>
            </a:r>
            <a:r>
              <a:rPr lang="fr-FR" sz="1400" dirty="0">
                <a:ea typeface="Tahoma" panose="020B0604030504040204" pitchFamily="34" charset="0"/>
                <a:cs typeface="Tahoma" panose="020B0604030504040204" pitchFamily="34" charset="0"/>
              </a:rPr>
              <a:t> for alternative or </a:t>
            </a:r>
            <a:r>
              <a:rPr lang="fr-FR" sz="1400" dirty="0" err="1">
                <a:ea typeface="Tahoma" panose="020B0604030504040204" pitchFamily="34" charset="0"/>
                <a:cs typeface="Tahoma" panose="020B0604030504040204" pitchFamily="34" charset="0"/>
              </a:rPr>
              <a:t>paramedical</a:t>
            </a:r>
            <a:r>
              <a:rPr lang="fr-FR" sz="1400" dirty="0">
                <a:ea typeface="Tahoma" panose="020B0604030504040204" pitchFamily="34" charset="0"/>
                <a:cs typeface="Tahoma" panose="020B0604030504040204" pitchFamily="34" charset="0"/>
              </a:rPr>
              <a:t> care</a:t>
            </a:r>
          </a:p>
          <a:p>
            <a:pPr marL="800100" lvl="1" indent="-342900">
              <a:buFont typeface="Wingdings" panose="05000000000000000000" pitchFamily="2" charset="2"/>
              <a:buChar char="à"/>
            </a:pPr>
            <a:r>
              <a:rPr lang="fr-FR" sz="1400" dirty="0" err="1">
                <a:ea typeface="Tahoma" panose="020B0604030504040204" pitchFamily="34" charset="0"/>
                <a:cs typeface="Tahoma" panose="020B0604030504040204" pitchFamily="34" charset="0"/>
              </a:rPr>
              <a:t>Lack</a:t>
            </a:r>
            <a:r>
              <a:rPr lang="fr-FR" sz="1400" dirty="0">
                <a:ea typeface="Tahoma" panose="020B0604030504040204" pitchFamily="34" charset="0"/>
                <a:cs typeface="Tahoma" panose="020B0604030504040204" pitchFamily="34" charset="0"/>
              </a:rPr>
              <a:t> of confidence in </a:t>
            </a:r>
            <a:r>
              <a:rPr lang="fr-FR" sz="1400" dirty="0" err="1">
                <a:ea typeface="Tahoma" panose="020B0604030504040204" pitchFamily="34" charset="0"/>
                <a:cs typeface="Tahoma" panose="020B0604030504040204" pitchFamily="34" charset="0"/>
              </a:rPr>
              <a:t>medical</a:t>
            </a:r>
            <a:r>
              <a:rPr lang="fr-FR" sz="1400" dirty="0">
                <a:ea typeface="Tahoma" panose="020B0604030504040204" pitchFamily="34" charset="0"/>
                <a:cs typeface="Tahoma" panose="020B0604030504040204" pitchFamily="34" charset="0"/>
              </a:rPr>
              <a:t> personnel</a:t>
            </a:r>
          </a:p>
          <a:p>
            <a:pPr marL="800100" lvl="1" indent="-342900">
              <a:buFont typeface="Wingdings" panose="05000000000000000000" pitchFamily="2" charset="2"/>
              <a:buChar char="à"/>
            </a:pPr>
            <a:r>
              <a:rPr lang="fr-FR" sz="1400" dirty="0">
                <a:ea typeface="Tahoma" panose="020B0604030504040204" pitchFamily="34" charset="0"/>
                <a:cs typeface="Tahoma" panose="020B0604030504040204" pitchFamily="34" charset="0"/>
              </a:rPr>
              <a:t>Use of </a:t>
            </a:r>
            <a:r>
              <a:rPr lang="fr-FR" sz="1400" dirty="0" err="1">
                <a:ea typeface="Tahoma" panose="020B0604030504040204" pitchFamily="34" charset="0"/>
                <a:cs typeface="Tahoma" panose="020B0604030504040204" pitchFamily="34" charset="0"/>
              </a:rPr>
              <a:t>private</a:t>
            </a:r>
            <a:r>
              <a:rPr lang="fr-FR" sz="1400" dirty="0">
                <a:ea typeface="Tahoma" panose="020B0604030504040204" pitchFamily="34" charset="0"/>
                <a:cs typeface="Tahoma" panose="020B0604030504040204" pitchFamily="34" charset="0"/>
              </a:rPr>
              <a:t> </a:t>
            </a:r>
            <a:r>
              <a:rPr lang="fr-FR" sz="1400" dirty="0" err="1">
                <a:ea typeface="Tahoma" panose="020B0604030504040204" pitchFamily="34" charset="0"/>
                <a:cs typeface="Tahoma" panose="020B0604030504040204" pitchFamily="34" charset="0"/>
              </a:rPr>
              <a:t>clinics</a:t>
            </a:r>
            <a:endParaRPr lang="fr-FR" sz="1400" dirty="0">
              <a:ea typeface="Tahoma" panose="020B0604030504040204" pitchFamily="34" charset="0"/>
              <a:cs typeface="Tahoma" panose="020B0604030504040204" pitchFamily="34" charset="0"/>
            </a:endParaRPr>
          </a:p>
          <a:p>
            <a:pPr marL="800100" lvl="1" indent="-342900">
              <a:buFont typeface="Arial" panose="020B0604020202020204" pitchFamily="34" charset="0"/>
              <a:buChar char="•"/>
            </a:pPr>
            <a:r>
              <a:rPr lang="fr-FR" sz="1400" dirty="0">
                <a:ea typeface="Tahoma" panose="020B0604030504040204" pitchFamily="34" charset="0"/>
                <a:cs typeface="Tahoma" panose="020B0604030504040204" pitchFamily="34" charset="0"/>
              </a:rPr>
              <a:t>Transport </a:t>
            </a:r>
            <a:r>
              <a:rPr lang="fr-FR" sz="1400" dirty="0" err="1">
                <a:ea typeface="Tahoma" panose="020B0604030504040204" pitchFamily="34" charset="0"/>
                <a:cs typeface="Tahoma" panose="020B0604030504040204" pitchFamily="34" charset="0"/>
              </a:rPr>
              <a:t>problems</a:t>
            </a:r>
            <a:r>
              <a:rPr lang="fr-FR" sz="1400" dirty="0">
                <a:ea typeface="Tahoma" panose="020B0604030504040204" pitchFamily="34" charset="0"/>
                <a:cs typeface="Tahoma" panose="020B0604030504040204" pitchFamily="34" charset="0"/>
              </a:rPr>
              <a:t> (distances, public transport </a:t>
            </a:r>
            <a:r>
              <a:rPr lang="fr-FR" sz="1400" dirty="0" err="1">
                <a:ea typeface="Tahoma" panose="020B0604030504040204" pitchFamily="34" charset="0"/>
                <a:cs typeface="Tahoma" panose="020B0604030504040204" pitchFamily="34" charset="0"/>
              </a:rPr>
              <a:t>desert</a:t>
            </a:r>
            <a:r>
              <a:rPr lang="fr-FR" sz="1400" dirty="0">
                <a:ea typeface="Tahoma" panose="020B0604030504040204" pitchFamily="34" charset="0"/>
                <a:cs typeface="Tahoma" panose="020B0604030504040204" pitchFamily="34" charset="0"/>
              </a:rPr>
              <a:t>)</a:t>
            </a:r>
          </a:p>
          <a:p>
            <a:pPr marL="342900" indent="-342900">
              <a:buFont typeface="Arial" panose="020B0604020202020204" pitchFamily="34" charset="0"/>
              <a:buChar char="•"/>
            </a:pPr>
            <a:r>
              <a:rPr lang="fr-FR" sz="1400" dirty="0" err="1"/>
              <a:t>Waiting</a:t>
            </a:r>
            <a:r>
              <a:rPr lang="fr-FR" sz="1400" dirty="0"/>
              <a:t> </a:t>
            </a:r>
            <a:r>
              <a:rPr lang="fr-FR" sz="1400" dirty="0" err="1"/>
              <a:t>lists</a:t>
            </a:r>
            <a:r>
              <a:rPr lang="fr-FR" sz="1400" dirty="0"/>
              <a:t> </a:t>
            </a:r>
            <a:r>
              <a:rPr lang="fr-FR" sz="1400" dirty="0" err="1"/>
              <a:t>CMPs</a:t>
            </a:r>
            <a:r>
              <a:rPr lang="fr-FR" sz="1400" dirty="0"/>
              <a:t> </a:t>
            </a:r>
          </a:p>
          <a:p>
            <a:pPr marL="342900" indent="-342900">
              <a:buFont typeface="Arial" panose="020B0604020202020204" pitchFamily="34" charset="0"/>
              <a:buChar char="•"/>
            </a:pPr>
            <a:r>
              <a:rPr lang="fr-FR" sz="1400" dirty="0" err="1"/>
              <a:t>Lack</a:t>
            </a:r>
            <a:r>
              <a:rPr lang="fr-FR" sz="1400" dirty="0"/>
              <a:t> of </a:t>
            </a:r>
            <a:r>
              <a:rPr lang="fr-FR" sz="1400" dirty="0" err="1"/>
              <a:t>housing</a:t>
            </a:r>
            <a:r>
              <a:rPr lang="fr-FR" sz="1400" dirty="0"/>
              <a:t> (Paris </a:t>
            </a:r>
            <a:r>
              <a:rPr lang="fr-FR" sz="1400" dirty="0" err="1"/>
              <a:t>region</a:t>
            </a:r>
            <a:r>
              <a:rPr lang="fr-FR" sz="1400" dirty="0"/>
              <a:t>)</a:t>
            </a:r>
          </a:p>
          <a:p>
            <a:pPr marL="342900" indent="-342900">
              <a:buFont typeface="Arial" panose="020B0604020202020204" pitchFamily="34" charset="0"/>
              <a:buChar char="•"/>
            </a:pPr>
            <a:r>
              <a:rPr lang="fr-FR" sz="1400" dirty="0" err="1"/>
              <a:t>Closures</a:t>
            </a:r>
            <a:endParaRPr lang="fr-FR" sz="1400" dirty="0"/>
          </a:p>
          <a:p>
            <a:pPr marL="342900" indent="-342900">
              <a:buFont typeface="Arial" panose="020B0604020202020204" pitchFamily="34" charset="0"/>
              <a:buChar char="•"/>
            </a:pPr>
            <a:endParaRPr lang="fr-FR" sz="1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6291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D723-0554-4C5F-AE3C-0EB5C4CE32A8}"/>
              </a:ext>
            </a:extLst>
          </p:cNvPr>
          <p:cNvSpPr>
            <a:spLocks noGrp="1"/>
          </p:cNvSpPr>
          <p:nvPr>
            <p:ph type="title"/>
          </p:nvPr>
        </p:nvSpPr>
        <p:spPr/>
        <p:txBody>
          <a:bodyPr/>
          <a:lstStyle/>
          <a:p>
            <a:r>
              <a:rPr lang="fr-FR" dirty="0" err="1"/>
              <a:t>Barriers</a:t>
            </a:r>
            <a:endParaRPr lang="en-US" dirty="0"/>
          </a:p>
        </p:txBody>
      </p:sp>
      <p:graphicFrame>
        <p:nvGraphicFramePr>
          <p:cNvPr id="6" name="Content Placeholder 5">
            <a:extLst>
              <a:ext uri="{FF2B5EF4-FFF2-40B4-BE49-F238E27FC236}">
                <a16:creationId xmlns:a16="http://schemas.microsoft.com/office/drawing/2014/main" id="{F9219C26-310B-4743-A86C-F715493B3DA7}"/>
              </a:ext>
            </a:extLst>
          </p:cNvPr>
          <p:cNvGraphicFramePr>
            <a:graphicFrameLocks noGrp="1"/>
          </p:cNvGraphicFramePr>
          <p:nvPr>
            <p:ph sz="half" idx="1"/>
          </p:nvPr>
        </p:nvGraphicFramePr>
        <p:xfrm>
          <a:off x="673100" y="1968500"/>
          <a:ext cx="5346700" cy="355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30787DD-5C42-4F02-A90C-F42EC9B75CDD}"/>
              </a:ext>
            </a:extLst>
          </p:cNvPr>
          <p:cNvSpPr txBox="1"/>
          <p:nvPr/>
        </p:nvSpPr>
        <p:spPr>
          <a:xfrm>
            <a:off x="7803225" y="2677967"/>
            <a:ext cx="2707991" cy="1631216"/>
          </a:xfrm>
          <a:prstGeom prst="rect">
            <a:avLst/>
          </a:prstGeom>
          <a:solidFill>
            <a:schemeClr val="accent5">
              <a:lumMod val="60000"/>
              <a:lumOff val="40000"/>
            </a:schemeClr>
          </a:solidFill>
        </p:spPr>
        <p:txBody>
          <a:bodyPr wrap="square" rtlCol="0">
            <a:spAutoFit/>
          </a:bodyPr>
          <a:lstStyle/>
          <a:p>
            <a:pPr marL="285750" indent="-285750">
              <a:buFont typeface="Arial" panose="020B0604020202020204" pitchFamily="34" charset="0"/>
              <a:buChar char="•"/>
            </a:pPr>
            <a:r>
              <a:rPr lang="fr-FR" sz="1600" dirty="0"/>
              <a:t>« I </a:t>
            </a:r>
            <a:r>
              <a:rPr lang="fr-FR" sz="1600" dirty="0" err="1"/>
              <a:t>don’t</a:t>
            </a:r>
            <a:r>
              <a:rPr lang="fr-FR" sz="1600" dirty="0"/>
              <a:t> have the right »</a:t>
            </a:r>
          </a:p>
          <a:p>
            <a:pPr marL="285750" indent="-285750">
              <a:buFont typeface="Arial" panose="020B0604020202020204" pitchFamily="34" charset="0"/>
              <a:buChar char="•"/>
            </a:pPr>
            <a:r>
              <a:rPr lang="fr-FR" sz="1600" dirty="0"/>
              <a:t>Pride</a:t>
            </a:r>
          </a:p>
          <a:p>
            <a:pPr marL="285750" indent="-285750">
              <a:buFont typeface="Arial" panose="020B0604020202020204" pitchFamily="34" charset="0"/>
              <a:buChar char="•"/>
            </a:pPr>
            <a:r>
              <a:rPr lang="fr-FR" sz="1600" dirty="0"/>
              <a:t>Fear</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15175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640C-B250-404D-8101-ED2534E2471B}"/>
              </a:ext>
            </a:extLst>
          </p:cNvPr>
          <p:cNvSpPr>
            <a:spLocks noGrp="1"/>
          </p:cNvSpPr>
          <p:nvPr>
            <p:ph type="title"/>
          </p:nvPr>
        </p:nvSpPr>
        <p:spPr>
          <a:xfrm>
            <a:off x="389321" y="681037"/>
            <a:ext cx="7419866" cy="938915"/>
          </a:xfrm>
        </p:spPr>
        <p:txBody>
          <a:bodyPr/>
          <a:lstStyle/>
          <a:p>
            <a:r>
              <a:rPr lang="fr-FR" sz="2800" dirty="0"/>
              <a:t>Conclusions</a:t>
            </a:r>
            <a:endParaRPr lang="en-US" sz="2800" dirty="0"/>
          </a:p>
        </p:txBody>
      </p:sp>
      <p:graphicFrame>
        <p:nvGraphicFramePr>
          <p:cNvPr id="5" name="Content Placeholder 4">
            <a:extLst>
              <a:ext uri="{FF2B5EF4-FFF2-40B4-BE49-F238E27FC236}">
                <a16:creationId xmlns:a16="http://schemas.microsoft.com/office/drawing/2014/main" id="{5B800657-1425-40FA-B60D-400899C5D38E}"/>
              </a:ext>
            </a:extLst>
          </p:cNvPr>
          <p:cNvGraphicFramePr>
            <a:graphicFrameLocks noGrp="1"/>
          </p:cNvGraphicFramePr>
          <p:nvPr>
            <p:ph sz="half" idx="2"/>
          </p:nvPr>
        </p:nvGraphicFramePr>
        <p:xfrm>
          <a:off x="621753" y="1619952"/>
          <a:ext cx="10744200" cy="3751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18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811 2801 VIRT2UE PowerPoint Template">
  <a:themeElements>
    <a:clrScheme name="Personnalisé 5">
      <a:dk1>
        <a:srgbClr val="66666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sterdam UMC">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2 2005 SG PowerPoint template" id="{DAC62CB7-9000-42BD-B857-B0BB9BC59CEB}" vid="{2AB03231-0F28-4896-BF8B-70B3BA84C83F}"/>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SG PowerPoint template_final</Template>
  <TotalTime>2395</TotalTime>
  <Words>10920</Words>
  <Application>Microsoft Macintosh PowerPoint</Application>
  <PresentationFormat>Grand écran</PresentationFormat>
  <Paragraphs>1250</Paragraphs>
  <Slides>102</Slides>
  <Notes>45</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102</vt:i4>
      </vt:variant>
    </vt:vector>
  </HeadingPairs>
  <TitlesOfParts>
    <vt:vector size="114" baseType="lpstr">
      <vt:lpstr>Arial</vt:lpstr>
      <vt:lpstr>Calibri</vt:lpstr>
      <vt:lpstr>Cambria</vt:lpstr>
      <vt:lpstr>Helvetica</vt:lpstr>
      <vt:lpstr>Segoe UI</vt:lpstr>
      <vt:lpstr>Symbol</vt:lpstr>
      <vt:lpstr>Tahoma</vt:lpstr>
      <vt:lpstr>Times New Roman</vt:lpstr>
      <vt:lpstr>Trebuchet MS</vt:lpstr>
      <vt:lpstr>Verdana</vt:lpstr>
      <vt:lpstr>Wingdings</vt:lpstr>
      <vt:lpstr>1811 2801 VIRT2UE PowerPoint Template</vt:lpstr>
      <vt:lpstr>Présentation PowerPoint</vt:lpstr>
      <vt:lpstr>Présentation PowerPoint</vt:lpstr>
      <vt:lpstr>Présentation PowerPoint</vt:lpstr>
      <vt:lpstr>Definitions of Vulnerability</vt:lpstr>
      <vt:lpstr>Concepts of Vulnerability</vt:lpstr>
      <vt:lpstr>Concepts of Vulnerability</vt:lpstr>
      <vt:lpstr>Concepts of Vulnerability: What can we agree on?</vt:lpstr>
      <vt:lpstr>Health Vulnerability</vt:lpstr>
      <vt:lpstr>Health Vulnerability Assessments:  Definitions of Vulnerability  </vt:lpstr>
      <vt:lpstr>(Working) Definition of Health Vulnerability</vt:lpstr>
      <vt:lpstr>Health Vulnerability Assessments:  Background </vt:lpstr>
      <vt:lpstr>Practical Aspects of Implementing a VA:  “Global” and “Local” Aims and Objectives </vt:lpstr>
      <vt:lpstr>Practical Aspects of Implementing a VA:  Research Sites and Study Participant Selection</vt:lpstr>
      <vt:lpstr>Vulnerability Assessments in multi-site studies:  Data Collection “Global” Structure  (Overall Assessment)</vt:lpstr>
      <vt:lpstr>Vulnerability Assessments in multi-site studies:  Data Analysis and Outcomes </vt:lpstr>
      <vt:lpstr>Vulnerability Assessment in Slovenia </vt:lpstr>
      <vt:lpstr>Some Covid-19 related events in Slovenia</vt:lpstr>
      <vt:lpstr>Research locations</vt:lpstr>
      <vt:lpstr>Participants: 214 vulnerability assessments conducted</vt:lpstr>
      <vt:lpstr>Participant vulnerabilities</vt:lpstr>
      <vt:lpstr>1. Intersections of vulnerabilities  not able to interpret as vulnerable groups, but as intertwining of „bubbles“ of vulnerabilies:  </vt:lpstr>
      <vt:lpstr>2. Vulnerabilities as a result of the measures implemented for the control of Covid-19</vt:lpstr>
      <vt:lpstr>Présentation PowerPoint</vt:lpstr>
      <vt:lpstr>3. The measures are more demanding of people „not fitting the mould“</vt:lpstr>
      <vt:lpstr>4. Pre-existing vulnerabilities - exacerbated</vt:lpstr>
      <vt:lpstr>5. New vulnerabities during Covid-19 pandemic</vt:lpstr>
      <vt:lpstr>Policy recommendations – key points</vt:lpstr>
      <vt:lpstr>Vulnerability Assessment in Malta</vt:lpstr>
      <vt:lpstr>Background and context</vt:lpstr>
      <vt:lpstr>Background and context</vt:lpstr>
      <vt:lpstr>Trust and Medical Authorities</vt:lpstr>
      <vt:lpstr>Background and context</vt:lpstr>
      <vt:lpstr>Présentation PowerPoint</vt:lpstr>
      <vt:lpstr>Présentation PowerPoint</vt:lpstr>
      <vt:lpstr>Présentation PowerPoint</vt:lpstr>
      <vt:lpstr>Présentation PowerPoint</vt:lpstr>
      <vt:lpstr>Key findings</vt:lpstr>
      <vt:lpstr>Key findings</vt:lpstr>
      <vt:lpstr>Key findings</vt:lpstr>
      <vt:lpstr>Key Findings</vt:lpstr>
      <vt:lpstr>Présentation PowerPoint</vt:lpstr>
      <vt:lpstr>Key findings</vt:lpstr>
      <vt:lpstr>Key findings</vt:lpstr>
      <vt:lpstr>‘Vulnerability’ as a medical-legal category</vt:lpstr>
      <vt:lpstr>Présentation PowerPoint</vt:lpstr>
      <vt:lpstr>Présentation PowerPoint</vt:lpstr>
      <vt:lpstr>Socio-Economic Vulnerability.</vt:lpstr>
      <vt:lpstr>Présentation PowerPoint</vt:lpstr>
      <vt:lpstr>Présentation PowerPoint</vt:lpstr>
      <vt:lpstr>Moral Vulnerablity</vt:lpstr>
      <vt:lpstr>Key Findings</vt:lpstr>
      <vt:lpstr>Key findings</vt:lpstr>
      <vt:lpstr>Présentation PowerPoint</vt:lpstr>
      <vt:lpstr>Présentation PowerPoint</vt:lpstr>
      <vt:lpstr>Policy Recommendations</vt:lpstr>
      <vt:lpstr>Policy Recommendations</vt:lpstr>
      <vt:lpstr>Policy Recommendations</vt:lpstr>
      <vt:lpstr>Présentation PowerPoint</vt:lpstr>
      <vt:lpstr>Italy key findings and policy recommendations</vt:lpstr>
      <vt:lpstr>Summary</vt:lpstr>
      <vt:lpstr>The sample</vt:lpstr>
      <vt:lpstr>Main Vulnerability categories</vt:lpstr>
      <vt:lpstr>A multi-dimensional vulnerability</vt:lpstr>
      <vt:lpstr>The double vulnerability of the disease</vt:lpstr>
      <vt:lpstr>A different impact of COVID on health</vt:lpstr>
      <vt:lpstr>The impact of the pandemic on health</vt:lpstr>
      <vt:lpstr>The impact of the pandemic on employment and  economic conditions</vt:lpstr>
      <vt:lpstr>COVID-19 and vulnerability linked to health conditions </vt:lpstr>
      <vt:lpstr>COVID-19 and other vulnerabilities (1)</vt:lpstr>
      <vt:lpstr>COVID-19 and other vulnerabilities (2)</vt:lpstr>
      <vt:lpstr>Strategic factors for health and well-being</vt:lpstr>
      <vt:lpstr>Some insights for an action plan</vt:lpstr>
      <vt:lpstr>Vulnerability Assessment, Munich</vt:lpstr>
      <vt:lpstr>Munich and COVID-19  </vt:lpstr>
      <vt:lpstr> Vulnerability Assessment  Interviews: 80 people Expert / Community Member Interviews: 20 people    </vt:lpstr>
      <vt:lpstr>Présentation PowerPoint</vt:lpstr>
      <vt:lpstr> People among us: Iman, 25 yrs old, female, master student from Iran </vt:lpstr>
      <vt:lpstr>People among us:  Werner, 60 year old man with cognitive disabilities and  psychiatric problems</vt:lpstr>
      <vt:lpstr>People among us:  Leyla, 53 yrs old Turkish woman living alone</vt:lpstr>
      <vt:lpstr>Présentation PowerPoint</vt:lpstr>
      <vt:lpstr>Présentation PowerPoint</vt:lpstr>
      <vt:lpstr>Présentation PowerPoint</vt:lpstr>
      <vt:lpstr>Présentation PowerPoint</vt:lpstr>
      <vt:lpstr>Présentation PowerPoint</vt:lpstr>
      <vt:lpstr>  </vt:lpstr>
      <vt:lpstr>Présentation PowerPoint</vt:lpstr>
      <vt:lpstr> France Vulnerability Assessment </vt:lpstr>
      <vt:lpstr>RESULTS: </vt:lpstr>
      <vt:lpstr>Qualitative analyses : 3 themes</vt:lpstr>
      <vt:lpstr>Institutional barriers to human agency (hospitals, nursing homes, pedagogical institutions, institutions for those seeking asylum, emergency housing centers)</vt:lpstr>
      <vt:lpstr>Trust</vt:lpstr>
      <vt:lpstr>Aid &amp; assistance (examples)</vt:lpstr>
      <vt:lpstr>Barriers</vt:lpstr>
      <vt:lpstr>Barriers</vt:lpstr>
      <vt:lpstr>Barriers</vt:lpstr>
      <vt:lpstr>Barriers</vt:lpstr>
      <vt:lpstr>Barriers</vt:lpstr>
      <vt:lpstr>Barriers</vt:lpstr>
      <vt:lpstr>Conclusions</vt:lpstr>
      <vt:lpstr>Conclusions: Potential policy recommendations</vt:lpstr>
      <vt:lpstr>General Discussion</vt:lpstr>
      <vt:lpstr>Présentation PowerPoint</vt:lpstr>
    </vt:vector>
  </TitlesOfParts>
  <Company>Institut Pasteur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Major Heading</dc:title>
  <dc:creator>Utilisateur Windows</dc:creator>
  <cp:lastModifiedBy>Microsoft Office User</cp:lastModifiedBy>
  <cp:revision>52</cp:revision>
  <dcterms:created xsi:type="dcterms:W3CDTF">2019-02-27T14:55:22Z</dcterms:created>
  <dcterms:modified xsi:type="dcterms:W3CDTF">2021-11-19T09:48:43Z</dcterms:modified>
</cp:coreProperties>
</file>